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2.xml" ContentType="application/vnd.openxmlformats-officedocument.drawingml.diagramLayout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2" r:id="rId4"/>
    <p:sldId id="329" r:id="rId5"/>
    <p:sldId id="274" r:id="rId6"/>
    <p:sldId id="334" r:id="rId7"/>
    <p:sldId id="335" r:id="rId8"/>
    <p:sldId id="336" r:id="rId9"/>
    <p:sldId id="337" r:id="rId10"/>
    <p:sldId id="338" r:id="rId11"/>
    <p:sldId id="342" r:id="rId12"/>
    <p:sldId id="341" r:id="rId13"/>
    <p:sldId id="339" r:id="rId14"/>
    <p:sldId id="343" r:id="rId15"/>
    <p:sldId id="344" r:id="rId16"/>
    <p:sldId id="346" r:id="rId17"/>
    <p:sldId id="347" r:id="rId18"/>
    <p:sldId id="348" r:id="rId19"/>
    <p:sldId id="349" r:id="rId20"/>
    <p:sldId id="350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CE49AD-6AC4-42AF-8AC6-E29C586701D2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147F48-32A8-41B9-BD73-A28EEEBF603F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Распределительная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валовой внутренний продукт распределяется между отраслями и комплексами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F47FD7-8B8B-44FA-B684-45DF9386DB4A}" type="parTrans" cxnId="{8DBBE496-8A40-4DA3-8B26-B9CA9D947AE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DDB606-DBF8-4935-A8AA-DB9D124915D5}" type="sibTrans" cxnId="{8DBBE496-8A40-4DA3-8B26-B9CA9D947AE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474FF49-2705-4798-BC85-9A128D5350F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Стимулирующая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рациональные цены развивают производство и потребление одних товаров и сдерживают производство других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D3F7F81-2B55-49E8-9CBF-180EAB18C283}" type="parTrans" cxnId="{9595D686-D2E5-4EAC-8DC6-6D3001F67EB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3185E4-7AD2-4BBD-9C34-256A79235CC7}" type="sibTrans" cxnId="{9595D686-D2E5-4EAC-8DC6-6D3001F67EB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C56A92E-BF02-4954-A80C-3E1DCE71475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Сбалансированности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основой  является закон эластичности спроса</a:t>
          </a:r>
        </a:p>
      </dgm:t>
    </dgm:pt>
    <dgm:pt modelId="{41C4A4AB-9D9E-4B00-BAA6-98637671A7D3}" type="parTrans" cxnId="{4A8F4EF2-C9B3-470B-B502-D2084DA0887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60AE0BF-1A0E-433C-A7B6-BB53F241D9FA}" type="sibTrans" cxnId="{4A8F4EF2-C9B3-470B-B502-D2084DA0887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5C7366E-B861-43F8-8502-260A050A6DDA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Учетная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позволяет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определить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затраты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производстве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товаров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и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услуг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818EDC-BB72-486E-ADCC-5689B4153C1E}" type="parTrans" cxnId="{E23617B5-63E0-4A9C-9DBE-9E12774750D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627E270-F72B-48D1-B9A3-046C4E775264}" type="sibTrans" cxnId="{E23617B5-63E0-4A9C-9DBE-9E12774750D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AA20870-48FD-4CDD-8403-07721825230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rPr>
            <a:t>Регулирующая </a:t>
          </a:r>
          <a:endParaRPr lang="ru-RU" sz="14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позволяет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выбирать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предпринимателям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наиболее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доходную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отрасль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бизнеса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EBB153-E569-4190-AC1D-2C9446C16472}" type="parTrans" cxnId="{627961F7-168B-4B33-8195-D573739363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451F2C2-CFE1-4D60-A46A-AE19420D24D7}" type="sibTrans" cxnId="{627961F7-168B-4B33-8195-D573739363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321057F-3D29-45E9-9AF7-E68FEE37C328}" type="pres">
      <dgm:prSet presAssocID="{15CE49AD-6AC4-42AF-8AC6-E29C586701D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F22A49-9910-47D0-9200-E4EEA8494AA2}" type="pres">
      <dgm:prSet presAssocID="{5B147F48-32A8-41B9-BD73-A28EEEBF603F}" presName="node" presStyleLbl="node1" presStyleIdx="0" presStyleCnt="5" custScaleX="147952" custScaleY="144097" custRadScaleRad="102271" custRadScaleInc="4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94175-7610-4E14-A05E-9615EDFDDA62}" type="pres">
      <dgm:prSet presAssocID="{5B147F48-32A8-41B9-BD73-A28EEEBF603F}" presName="spNode" presStyleCnt="0"/>
      <dgm:spPr/>
    </dgm:pt>
    <dgm:pt modelId="{850099EA-FDBA-4726-9CC1-C1A66362D6FA}" type="pres">
      <dgm:prSet presAssocID="{86DDB606-DBF8-4935-A8AA-DB9D124915D5}" presName="sibTrans" presStyleLbl="sibTrans1D1" presStyleIdx="0" presStyleCnt="5"/>
      <dgm:spPr/>
      <dgm:t>
        <a:bodyPr/>
        <a:lstStyle/>
        <a:p>
          <a:endParaRPr lang="ru-RU"/>
        </a:p>
      </dgm:t>
    </dgm:pt>
    <dgm:pt modelId="{1FA771D1-BC67-4F38-8588-DD7978848A14}" type="pres">
      <dgm:prSet presAssocID="{E474FF49-2705-4798-BC85-9A128D5350F5}" presName="node" presStyleLbl="node1" presStyleIdx="1" presStyleCnt="5" custScaleX="178607" custScaleY="153620" custRadScaleRad="147488" custRadScaleInc="30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89073-883F-4E34-BCBD-A043403BD4A4}" type="pres">
      <dgm:prSet presAssocID="{E474FF49-2705-4798-BC85-9A128D5350F5}" presName="spNode" presStyleCnt="0"/>
      <dgm:spPr/>
    </dgm:pt>
    <dgm:pt modelId="{072ED291-87CF-4E13-98DE-EF1EBC7EF8A2}" type="pres">
      <dgm:prSet presAssocID="{C03185E4-7AD2-4BBD-9C34-256A79235CC7}" presName="sibTrans" presStyleLbl="sibTrans1D1" presStyleIdx="1" presStyleCnt="5"/>
      <dgm:spPr/>
      <dgm:t>
        <a:bodyPr/>
        <a:lstStyle/>
        <a:p>
          <a:endParaRPr lang="ru-RU"/>
        </a:p>
      </dgm:t>
    </dgm:pt>
    <dgm:pt modelId="{274D372F-176B-4DC9-B808-3F175DD586AE}" type="pres">
      <dgm:prSet presAssocID="{2C56A92E-BF02-4954-A80C-3E1DCE714755}" presName="node" presStyleLbl="node1" presStyleIdx="2" presStyleCnt="5" custScaleX="147952" custScaleY="144097" custRadScaleRad="109366" custRadScaleInc="-33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F2564-2C8F-413F-9519-50103C78DE7B}" type="pres">
      <dgm:prSet presAssocID="{2C56A92E-BF02-4954-A80C-3E1DCE714755}" presName="spNode" presStyleCnt="0"/>
      <dgm:spPr/>
    </dgm:pt>
    <dgm:pt modelId="{181DF9B7-E6C9-420E-BE8A-21B13D16138D}" type="pres">
      <dgm:prSet presAssocID="{160AE0BF-1A0E-433C-A7B6-BB53F241D9FA}" presName="sibTrans" presStyleLbl="sibTrans1D1" presStyleIdx="2" presStyleCnt="5"/>
      <dgm:spPr/>
      <dgm:t>
        <a:bodyPr/>
        <a:lstStyle/>
        <a:p>
          <a:endParaRPr lang="ru-RU"/>
        </a:p>
      </dgm:t>
    </dgm:pt>
    <dgm:pt modelId="{7E0A2773-4B97-4FF3-8CC2-938F85738C4A}" type="pres">
      <dgm:prSet presAssocID="{2AA20870-48FD-4CDD-8403-077218252309}" presName="node" presStyleLbl="node1" presStyleIdx="3" presStyleCnt="5" custScaleX="165161" custScaleY="146250" custRadScaleRad="106056" custRadScaleInc="25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7D82-95F0-4475-BEBA-47DFB022029B}" type="pres">
      <dgm:prSet presAssocID="{2AA20870-48FD-4CDD-8403-077218252309}" presName="spNode" presStyleCnt="0"/>
      <dgm:spPr/>
    </dgm:pt>
    <dgm:pt modelId="{F2F9C0FA-1F4B-4F8E-AE57-A34ACF0BD7A6}" type="pres">
      <dgm:prSet presAssocID="{F451F2C2-CFE1-4D60-A46A-AE19420D24D7}" presName="sibTrans" presStyleLbl="sibTrans1D1" presStyleIdx="3" presStyleCnt="5"/>
      <dgm:spPr/>
      <dgm:t>
        <a:bodyPr/>
        <a:lstStyle/>
        <a:p>
          <a:endParaRPr lang="ru-RU"/>
        </a:p>
      </dgm:t>
    </dgm:pt>
    <dgm:pt modelId="{4FE7ABCD-C62C-436A-B059-68A08DE19514}" type="pres">
      <dgm:prSet presAssocID="{45C7366E-B861-43F8-8502-260A050A6DDA}" presName="node" presStyleLbl="node1" presStyleIdx="4" presStyleCnt="5" custScaleX="169743" custScaleY="153620" custRadScaleRad="145447" custRadScaleInc="-32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48108-5592-4DC4-BC40-A5B642067A90}" type="pres">
      <dgm:prSet presAssocID="{45C7366E-B861-43F8-8502-260A050A6DDA}" presName="spNode" presStyleCnt="0"/>
      <dgm:spPr/>
    </dgm:pt>
    <dgm:pt modelId="{78E8E72F-8E24-4739-AE31-F8F4A49F81E1}" type="pres">
      <dgm:prSet presAssocID="{D627E270-F72B-48D1-B9A3-046C4E775264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C79E345F-7ABB-4889-9CDA-37CB1FE68662}" type="presOf" srcId="{160AE0BF-1A0E-433C-A7B6-BB53F241D9FA}" destId="{181DF9B7-E6C9-420E-BE8A-21B13D16138D}" srcOrd="0" destOrd="0" presId="urn:microsoft.com/office/officeart/2005/8/layout/cycle5"/>
    <dgm:cxn modelId="{9595D686-D2E5-4EAC-8DC6-6D3001F67EB0}" srcId="{15CE49AD-6AC4-42AF-8AC6-E29C586701D2}" destId="{E474FF49-2705-4798-BC85-9A128D5350F5}" srcOrd="1" destOrd="0" parTransId="{4D3F7F81-2B55-49E8-9CBF-180EAB18C283}" sibTransId="{C03185E4-7AD2-4BBD-9C34-256A79235CC7}"/>
    <dgm:cxn modelId="{D1A24516-A7F5-4957-8797-8986D569D399}" type="presOf" srcId="{15CE49AD-6AC4-42AF-8AC6-E29C586701D2}" destId="{F321057F-3D29-45E9-9AF7-E68FEE37C328}" srcOrd="0" destOrd="0" presId="urn:microsoft.com/office/officeart/2005/8/layout/cycle5"/>
    <dgm:cxn modelId="{627961F7-168B-4B33-8195-D57373936372}" srcId="{15CE49AD-6AC4-42AF-8AC6-E29C586701D2}" destId="{2AA20870-48FD-4CDD-8403-077218252309}" srcOrd="3" destOrd="0" parTransId="{6AEBB153-E569-4190-AC1D-2C9446C16472}" sibTransId="{F451F2C2-CFE1-4D60-A46A-AE19420D24D7}"/>
    <dgm:cxn modelId="{8B5F08D6-BF54-460D-A0E6-F5301D4FA755}" type="presOf" srcId="{5B147F48-32A8-41B9-BD73-A28EEEBF603F}" destId="{00F22A49-9910-47D0-9200-E4EEA8494AA2}" srcOrd="0" destOrd="0" presId="urn:microsoft.com/office/officeart/2005/8/layout/cycle5"/>
    <dgm:cxn modelId="{38E63F53-BAC8-4A66-8C9A-ED76DD0981B4}" type="presOf" srcId="{C03185E4-7AD2-4BBD-9C34-256A79235CC7}" destId="{072ED291-87CF-4E13-98DE-EF1EBC7EF8A2}" srcOrd="0" destOrd="0" presId="urn:microsoft.com/office/officeart/2005/8/layout/cycle5"/>
    <dgm:cxn modelId="{003834D0-BDF1-4FC9-8F69-27052FC0E58A}" type="presOf" srcId="{D627E270-F72B-48D1-B9A3-046C4E775264}" destId="{78E8E72F-8E24-4739-AE31-F8F4A49F81E1}" srcOrd="0" destOrd="0" presId="urn:microsoft.com/office/officeart/2005/8/layout/cycle5"/>
    <dgm:cxn modelId="{0312A101-27A2-4486-9397-3CDA06481005}" type="presOf" srcId="{45C7366E-B861-43F8-8502-260A050A6DDA}" destId="{4FE7ABCD-C62C-436A-B059-68A08DE19514}" srcOrd="0" destOrd="0" presId="urn:microsoft.com/office/officeart/2005/8/layout/cycle5"/>
    <dgm:cxn modelId="{8DBBE496-8A40-4DA3-8B26-B9CA9D947AEE}" srcId="{15CE49AD-6AC4-42AF-8AC6-E29C586701D2}" destId="{5B147F48-32A8-41B9-BD73-A28EEEBF603F}" srcOrd="0" destOrd="0" parTransId="{43F47FD7-8B8B-44FA-B684-45DF9386DB4A}" sibTransId="{86DDB606-DBF8-4935-A8AA-DB9D124915D5}"/>
    <dgm:cxn modelId="{6D3AC843-2A2E-4D77-BD97-0F08F82BD105}" type="presOf" srcId="{E474FF49-2705-4798-BC85-9A128D5350F5}" destId="{1FA771D1-BC67-4F38-8588-DD7978848A14}" srcOrd="0" destOrd="0" presId="urn:microsoft.com/office/officeart/2005/8/layout/cycle5"/>
    <dgm:cxn modelId="{F743AD16-8D04-47A2-8B2C-3EDD9EF40AF6}" type="presOf" srcId="{2AA20870-48FD-4CDD-8403-077218252309}" destId="{7E0A2773-4B97-4FF3-8CC2-938F85738C4A}" srcOrd="0" destOrd="0" presId="urn:microsoft.com/office/officeart/2005/8/layout/cycle5"/>
    <dgm:cxn modelId="{EBE7F56D-A792-4212-81C5-6597C57EB3FD}" type="presOf" srcId="{F451F2C2-CFE1-4D60-A46A-AE19420D24D7}" destId="{F2F9C0FA-1F4B-4F8E-AE57-A34ACF0BD7A6}" srcOrd="0" destOrd="0" presId="urn:microsoft.com/office/officeart/2005/8/layout/cycle5"/>
    <dgm:cxn modelId="{6A258AD9-F18F-4346-BD51-A656AE4057D4}" type="presOf" srcId="{86DDB606-DBF8-4935-A8AA-DB9D124915D5}" destId="{850099EA-FDBA-4726-9CC1-C1A66362D6FA}" srcOrd="0" destOrd="0" presId="urn:microsoft.com/office/officeart/2005/8/layout/cycle5"/>
    <dgm:cxn modelId="{4A8F4EF2-C9B3-470B-B502-D2084DA08871}" srcId="{15CE49AD-6AC4-42AF-8AC6-E29C586701D2}" destId="{2C56A92E-BF02-4954-A80C-3E1DCE714755}" srcOrd="2" destOrd="0" parTransId="{41C4A4AB-9D9E-4B00-BAA6-98637671A7D3}" sibTransId="{160AE0BF-1A0E-433C-A7B6-BB53F241D9FA}"/>
    <dgm:cxn modelId="{E23617B5-63E0-4A9C-9DBE-9E12774750DF}" srcId="{15CE49AD-6AC4-42AF-8AC6-E29C586701D2}" destId="{45C7366E-B861-43F8-8502-260A050A6DDA}" srcOrd="4" destOrd="0" parTransId="{D4818EDC-BB72-486E-ADCC-5689B4153C1E}" sibTransId="{D627E270-F72B-48D1-B9A3-046C4E775264}"/>
    <dgm:cxn modelId="{47F4B78F-9C28-4456-9364-6AF3A8A6AF5A}" type="presOf" srcId="{2C56A92E-BF02-4954-A80C-3E1DCE714755}" destId="{274D372F-176B-4DC9-B808-3F175DD586AE}" srcOrd="0" destOrd="0" presId="urn:microsoft.com/office/officeart/2005/8/layout/cycle5"/>
    <dgm:cxn modelId="{7B5E8792-93FD-450B-9061-279C579BCF74}" type="presParOf" srcId="{F321057F-3D29-45E9-9AF7-E68FEE37C328}" destId="{00F22A49-9910-47D0-9200-E4EEA8494AA2}" srcOrd="0" destOrd="0" presId="urn:microsoft.com/office/officeart/2005/8/layout/cycle5"/>
    <dgm:cxn modelId="{6110D9B6-1B2E-456C-8F5B-68D0D29FB277}" type="presParOf" srcId="{F321057F-3D29-45E9-9AF7-E68FEE37C328}" destId="{3A894175-7610-4E14-A05E-9615EDFDDA62}" srcOrd="1" destOrd="0" presId="urn:microsoft.com/office/officeart/2005/8/layout/cycle5"/>
    <dgm:cxn modelId="{5E4924D5-40C9-4B52-BEC4-21ADA5A73C09}" type="presParOf" srcId="{F321057F-3D29-45E9-9AF7-E68FEE37C328}" destId="{850099EA-FDBA-4726-9CC1-C1A66362D6FA}" srcOrd="2" destOrd="0" presId="urn:microsoft.com/office/officeart/2005/8/layout/cycle5"/>
    <dgm:cxn modelId="{F440ABFD-5F42-4BF5-AA46-8D0938A6811F}" type="presParOf" srcId="{F321057F-3D29-45E9-9AF7-E68FEE37C328}" destId="{1FA771D1-BC67-4F38-8588-DD7978848A14}" srcOrd="3" destOrd="0" presId="urn:microsoft.com/office/officeart/2005/8/layout/cycle5"/>
    <dgm:cxn modelId="{D8442EA7-3EC5-4D06-99B0-C1F06AC6AF57}" type="presParOf" srcId="{F321057F-3D29-45E9-9AF7-E68FEE37C328}" destId="{A7E89073-883F-4E34-BCBD-A043403BD4A4}" srcOrd="4" destOrd="0" presId="urn:microsoft.com/office/officeart/2005/8/layout/cycle5"/>
    <dgm:cxn modelId="{DD8934F6-DF6B-4CA1-B1F6-866DCCDEA426}" type="presParOf" srcId="{F321057F-3D29-45E9-9AF7-E68FEE37C328}" destId="{072ED291-87CF-4E13-98DE-EF1EBC7EF8A2}" srcOrd="5" destOrd="0" presId="urn:microsoft.com/office/officeart/2005/8/layout/cycle5"/>
    <dgm:cxn modelId="{11C98100-329D-44A3-8D25-1595939F0676}" type="presParOf" srcId="{F321057F-3D29-45E9-9AF7-E68FEE37C328}" destId="{274D372F-176B-4DC9-B808-3F175DD586AE}" srcOrd="6" destOrd="0" presId="urn:microsoft.com/office/officeart/2005/8/layout/cycle5"/>
    <dgm:cxn modelId="{71FCEC67-F4C9-4023-A555-B9591CC56A0B}" type="presParOf" srcId="{F321057F-3D29-45E9-9AF7-E68FEE37C328}" destId="{962F2564-2C8F-413F-9519-50103C78DE7B}" srcOrd="7" destOrd="0" presId="urn:microsoft.com/office/officeart/2005/8/layout/cycle5"/>
    <dgm:cxn modelId="{349340E4-71D8-49C7-824E-13A006743D7F}" type="presParOf" srcId="{F321057F-3D29-45E9-9AF7-E68FEE37C328}" destId="{181DF9B7-E6C9-420E-BE8A-21B13D16138D}" srcOrd="8" destOrd="0" presId="urn:microsoft.com/office/officeart/2005/8/layout/cycle5"/>
    <dgm:cxn modelId="{55E66CDC-F835-4D32-88AC-F8E95B875846}" type="presParOf" srcId="{F321057F-3D29-45E9-9AF7-E68FEE37C328}" destId="{7E0A2773-4B97-4FF3-8CC2-938F85738C4A}" srcOrd="9" destOrd="0" presId="urn:microsoft.com/office/officeart/2005/8/layout/cycle5"/>
    <dgm:cxn modelId="{F9FF5231-6B15-4EEE-B8F8-E60405834EC4}" type="presParOf" srcId="{F321057F-3D29-45E9-9AF7-E68FEE37C328}" destId="{10167D82-95F0-4475-BEBA-47DFB022029B}" srcOrd="10" destOrd="0" presId="urn:microsoft.com/office/officeart/2005/8/layout/cycle5"/>
    <dgm:cxn modelId="{40052DDF-9298-45E8-880F-6BADCE1B9815}" type="presParOf" srcId="{F321057F-3D29-45E9-9AF7-E68FEE37C328}" destId="{F2F9C0FA-1F4B-4F8E-AE57-A34ACF0BD7A6}" srcOrd="11" destOrd="0" presId="urn:microsoft.com/office/officeart/2005/8/layout/cycle5"/>
    <dgm:cxn modelId="{033C7996-C383-4CE3-B36B-56573B36CB57}" type="presParOf" srcId="{F321057F-3D29-45E9-9AF7-E68FEE37C328}" destId="{4FE7ABCD-C62C-436A-B059-68A08DE19514}" srcOrd="12" destOrd="0" presId="urn:microsoft.com/office/officeart/2005/8/layout/cycle5"/>
    <dgm:cxn modelId="{D9672391-0C75-464E-9387-0526C9066054}" type="presParOf" srcId="{F321057F-3D29-45E9-9AF7-E68FEE37C328}" destId="{DFE48108-5592-4DC4-BC40-A5B642067A90}" srcOrd="13" destOrd="0" presId="urn:microsoft.com/office/officeart/2005/8/layout/cycle5"/>
    <dgm:cxn modelId="{E60DE8B3-C452-417D-8AC0-6A19EB05A106}" type="presParOf" srcId="{F321057F-3D29-45E9-9AF7-E68FEE37C328}" destId="{78E8E72F-8E24-4739-AE31-F8F4A49F81E1}" srcOrd="14" destOrd="0" presId="urn:microsoft.com/office/officeart/2005/8/layout/cycle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BC5417-7BF9-4C33-9199-12F7B06C8B9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BB468F-76C1-4D98-A916-0139B4C570C1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Турагент</a:t>
          </a:r>
          <a:endParaRPr lang="ru-RU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8A9E91-A5CB-4815-AC9D-0BFC2793FFF9}" type="parTrans" cxnId="{C5A8C86C-4C13-4A56-935E-24E05B48D48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3C5B2CD-8EF7-4247-8BCF-5529D7074C4B}" type="sibTrans" cxnId="{C5A8C86C-4C13-4A56-935E-24E05B48D48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6B7F564-E4D3-4440-A07D-CBB39A7B7913}">
      <dgm:prSet phldrT="[Текст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стоимость обслуживания,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CDAA58D-37D9-47A4-A55D-BBCB823EFF89}" type="parTrans" cxnId="{786468EB-776C-47AB-BCEA-0EA83AAE00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7D96E5A-547C-414B-BD53-CCAC15EB6FA5}" type="sibTrans" cxnId="{786468EB-776C-47AB-BCEA-0EA83AAE00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8B8A10-0935-422E-B0FA-9840D9151A5A}">
      <dgm:prSet phldrT="[Текст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издержки туроператора,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2956665-86DD-46F2-9FA8-3409F9235097}" type="parTrans" cxnId="{3001BF68-6BB4-4399-8219-0401A095D5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C050994-E24F-4D5A-8670-72D1F0BFF573}" type="sibTrans" cxnId="{3001BF68-6BB4-4399-8219-0401A095D5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95654DA-C25A-46E2-AB5A-F7D197BC7EDA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Туроператор</a:t>
          </a:r>
          <a:endParaRPr lang="ru-RU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B05779-33BC-4A79-B75E-D3E610EEBEC1}" type="parTrans" cxnId="{150D1EA9-D252-4BB5-8B44-BB423226121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F48E856-423E-4402-8936-B60A23910341}" type="sibTrans" cxnId="{150D1EA9-D252-4BB5-8B44-BB423226121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64FD4E3-9B31-44D7-AD4E-2E9C29B7F871}">
      <dgm:prSet phldrT="[Текст]" custT="1"/>
      <dgm:spPr/>
      <dgm:t>
        <a:bodyPr/>
        <a:lstStyle/>
        <a:p>
          <a:pPr algn="l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стоимость обслуживания,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DE3B5627-1766-4251-9AE9-7EDD906A788C}" type="parTrans" cxnId="{A244C996-5BCA-483E-9F5B-02318608958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52D95F2-A414-466A-B4D2-667D2890D5E9}" type="sibTrans" cxnId="{A244C996-5BCA-483E-9F5B-02318608958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04BC7E3-65FC-4C6D-90FC-C4833858835B}">
      <dgm:prSet phldrT="[Текст]" custT="1"/>
      <dgm:spPr/>
      <dgm:t>
        <a:bodyPr/>
        <a:lstStyle/>
        <a:p>
          <a:pPr algn="l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прибыль турагента,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0124A99-48A1-4FEE-9BD0-075C6E3F5D79}" type="parTrans" cxnId="{62D6E6E5-3478-47E2-8873-44F41E7CA24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40B8F70-E975-43EB-87E6-B14766FD971D}" type="sibTrans" cxnId="{62D6E6E5-3478-47E2-8873-44F41E7CA24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8F579-731A-4908-8752-C429E717E81E}">
      <dgm:prSet phldrT="[Текст]" custT="1"/>
      <dgm:spPr/>
      <dgm:t>
        <a:bodyPr/>
        <a:lstStyle/>
        <a:p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прибыль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туроператора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A5D3735-8D30-4C53-9517-0EA23D10753A}" type="parTrans" cxnId="{7C5CD7C1-94E0-4C07-AC7B-E6B2BDEDE63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E959116-054F-4DB9-8DDE-C997E9646A15}" type="sibTrans" cxnId="{7C5CD7C1-94E0-4C07-AC7B-E6B2BDEDE63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EAC8171-AC2D-4727-8D31-0F077574BF93}">
      <dgm:prSet custT="1"/>
      <dgm:spPr/>
      <dgm:t>
        <a:bodyPr/>
        <a:lstStyle/>
        <a:p>
          <a:pPr algn="l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издержки туроператора,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44D15BC-0115-4DB6-835A-2C7A98F89EC6}" type="parTrans" cxnId="{184786E5-8F68-41C1-ACFC-9D931C6DBAB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D479608-5054-429C-9660-DFA5E2F0806E}" type="sibTrans" cxnId="{184786E5-8F68-41C1-ACFC-9D931C6DBAB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5621DA9-5A28-4674-8682-7AFDC9155C4F}">
      <dgm:prSet custT="1"/>
      <dgm:spPr/>
      <dgm:t>
        <a:bodyPr/>
        <a:lstStyle/>
        <a:p>
          <a:pPr algn="l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прибыль туроператора,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3D1F393-204C-4865-B186-3233EB43AF7A}" type="parTrans" cxnId="{2DDBCF75-3890-4B1F-B231-1AF73D24F9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50471D-2F05-4026-9B72-52E026E17C1F}" type="sibTrans" cxnId="{2DDBCF75-3890-4B1F-B231-1AF73D24F95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3EDBDC9-B6B9-414C-9D07-5FD36D8A0F8E}">
      <dgm:prSet custT="1"/>
      <dgm:spPr/>
      <dgm:t>
        <a:bodyPr/>
        <a:lstStyle/>
        <a:p>
          <a:pPr algn="l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издержки турагента,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7F192D6-189B-4583-A920-DBF365E6EDF6}" type="parTrans" cxnId="{3247FB1D-77CA-4DFC-BA4D-EB0AF45F0D1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4783CCB-E72D-4D34-9FF7-2868BE60E720}" type="sibTrans" cxnId="{3247FB1D-77CA-4DFC-BA4D-EB0AF45F0D1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55CE1B-F3FA-4861-92B3-62B1E367BA52}">
      <dgm:prSet phldrT="[Текст]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36F3C3C-A764-4266-824D-334BB1D95580}" type="parTrans" cxnId="{4E96F4AA-8DC2-49A9-B776-901C824800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5B173A2-3697-48A9-989F-CAC66BC3B097}" type="sibTrans" cxnId="{4E96F4AA-8DC2-49A9-B776-901C824800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097ECA-5972-4F83-A101-D8A8AD5D9A05}">
      <dgm:prSet phldrT="[Текст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НДС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E88F89D1-4661-4247-A06B-4B730F342365}" type="parTrans" cxnId="{79294985-44FE-4BC7-862A-C0C2764B64A6}">
      <dgm:prSet/>
      <dgm:spPr/>
      <dgm:t>
        <a:bodyPr/>
        <a:lstStyle/>
        <a:p>
          <a:endParaRPr lang="ru-RU"/>
        </a:p>
      </dgm:t>
    </dgm:pt>
    <dgm:pt modelId="{D8104204-3494-48CA-9B1D-ED350005D523}" type="sibTrans" cxnId="{79294985-44FE-4BC7-862A-C0C2764B64A6}">
      <dgm:prSet/>
      <dgm:spPr/>
      <dgm:t>
        <a:bodyPr/>
        <a:lstStyle/>
        <a:p>
          <a:endParaRPr lang="ru-RU"/>
        </a:p>
      </dgm:t>
    </dgm:pt>
    <dgm:pt modelId="{1E570D3E-5B34-4F4B-BC51-A1D0E4DB4DCC}">
      <dgm:prSet phldrT="[Текст]" custT="1"/>
      <dgm:spPr/>
      <dgm:t>
        <a:bodyPr/>
        <a:lstStyle/>
        <a:p>
          <a:pPr algn="l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НДС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621A023-54D0-4C04-89B5-92DD4E5B494B}" type="parTrans" cxnId="{D817A24A-F85B-4B16-84A6-7901D2B21D2F}">
      <dgm:prSet/>
      <dgm:spPr/>
      <dgm:t>
        <a:bodyPr/>
        <a:lstStyle/>
        <a:p>
          <a:endParaRPr lang="ru-RU"/>
        </a:p>
      </dgm:t>
    </dgm:pt>
    <dgm:pt modelId="{9F539CD7-1EA2-4C70-BBD5-1D9103E2BBCB}" type="sibTrans" cxnId="{D817A24A-F85B-4B16-84A6-7901D2B21D2F}">
      <dgm:prSet/>
      <dgm:spPr/>
      <dgm:t>
        <a:bodyPr/>
        <a:lstStyle/>
        <a:p>
          <a:endParaRPr lang="ru-RU"/>
        </a:p>
      </dgm:t>
    </dgm:pt>
    <dgm:pt modelId="{C1CC5B57-26A8-487C-B894-DDD2EB612096}" type="pres">
      <dgm:prSet presAssocID="{AEBC5417-7BF9-4C33-9199-12F7B06C8B9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E98CA0-1559-4287-9495-EEA88703CE61}" type="pres">
      <dgm:prSet presAssocID="{78BB468F-76C1-4D98-A916-0139B4C570C1}" presName="linNode" presStyleCnt="0"/>
      <dgm:spPr/>
    </dgm:pt>
    <dgm:pt modelId="{8841FDE4-12A8-45C8-9EBF-0243AA9471F0}" type="pres">
      <dgm:prSet presAssocID="{78BB468F-76C1-4D98-A916-0139B4C570C1}" presName="parentShp" presStyleLbl="node1" presStyleIdx="0" presStyleCnt="2" custScaleY="100637" custLinFactNeighborX="-520" custLinFactNeighborY="-6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0F491-AF7D-48C2-8E69-A2404B7E1F77}" type="pres">
      <dgm:prSet presAssocID="{78BB468F-76C1-4D98-A916-0139B4C570C1}" presName="childShp" presStyleLbl="bgAccFollowNode1" presStyleIdx="0" presStyleCnt="2" custLinFactNeighborX="-156" custLinFactNeighborY="1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1EC5A6-69BF-415F-A564-A0D4D5246B39}" type="pres">
      <dgm:prSet presAssocID="{D3C5B2CD-8EF7-4247-8BCF-5529D7074C4B}" presName="spacing" presStyleCnt="0"/>
      <dgm:spPr/>
    </dgm:pt>
    <dgm:pt modelId="{7C26ECFC-60F2-4CE4-8D6A-6794D6511CFF}" type="pres">
      <dgm:prSet presAssocID="{495654DA-C25A-46E2-AB5A-F7D197BC7EDA}" presName="linNode" presStyleCnt="0"/>
      <dgm:spPr/>
    </dgm:pt>
    <dgm:pt modelId="{1294CABE-32C4-4C69-9ACA-CF374BB838CC}" type="pres">
      <dgm:prSet presAssocID="{495654DA-C25A-46E2-AB5A-F7D197BC7EDA}" presName="parentShp" presStyleLbl="node1" presStyleIdx="1" presStyleCnt="2" custScaleY="113435" custLinFactNeighborX="-1584" custLinFactNeighborY="13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F5F4B1-64E0-4ACC-8023-4CF10E34F228}" type="pres">
      <dgm:prSet presAssocID="{495654DA-C25A-46E2-AB5A-F7D197BC7EDA}" presName="childShp" presStyleLbl="bgAccFollowNode1" presStyleIdx="1" presStyleCnt="2" custScaleY="135298" custLinFactNeighborX="-545" custLinFactNeighborY="-13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E86165-2DE9-4247-94DF-B20C2BAAD94D}" type="presOf" srcId="{F64FD4E3-9B31-44D7-AD4E-2E9C29B7F871}" destId="{EAF5F4B1-64E0-4ACC-8023-4CF10E34F228}" srcOrd="0" destOrd="0" presId="urn:microsoft.com/office/officeart/2005/8/layout/vList6"/>
    <dgm:cxn modelId="{2DDBCF75-3890-4B1F-B231-1AF73D24F95D}" srcId="{495654DA-C25A-46E2-AB5A-F7D197BC7EDA}" destId="{15621DA9-5A28-4674-8682-7AFDC9155C4F}" srcOrd="3" destOrd="0" parTransId="{03D1F393-204C-4865-B186-3233EB43AF7A}" sibTransId="{F550471D-2F05-4026-9B72-52E026E17C1F}"/>
    <dgm:cxn modelId="{02E2991E-84F9-49C9-94E4-8B61DD6F999D}" type="presOf" srcId="{15621DA9-5A28-4674-8682-7AFDC9155C4F}" destId="{EAF5F4B1-64E0-4ACC-8023-4CF10E34F228}" srcOrd="0" destOrd="3" presId="urn:microsoft.com/office/officeart/2005/8/layout/vList6"/>
    <dgm:cxn modelId="{C5A8C86C-4C13-4A56-935E-24E05B48D48D}" srcId="{AEBC5417-7BF9-4C33-9199-12F7B06C8B91}" destId="{78BB468F-76C1-4D98-A916-0139B4C570C1}" srcOrd="0" destOrd="0" parTransId="{0D8A9E91-A5CB-4815-AC9D-0BFC2793FFF9}" sibTransId="{D3C5B2CD-8EF7-4247-8BCF-5529D7074C4B}"/>
    <dgm:cxn modelId="{D9824B2D-09DA-40FF-AD10-C9E7354BB46D}" type="presOf" srcId="{78BB468F-76C1-4D98-A916-0139B4C570C1}" destId="{8841FDE4-12A8-45C8-9EBF-0243AA9471F0}" srcOrd="0" destOrd="0" presId="urn:microsoft.com/office/officeart/2005/8/layout/vList6"/>
    <dgm:cxn modelId="{B8C051B0-01EC-42ED-A68C-D35DA8CAD953}" type="presOf" srcId="{495654DA-C25A-46E2-AB5A-F7D197BC7EDA}" destId="{1294CABE-32C4-4C69-9ACA-CF374BB838CC}" srcOrd="0" destOrd="0" presId="urn:microsoft.com/office/officeart/2005/8/layout/vList6"/>
    <dgm:cxn modelId="{B53B640B-29AF-400C-943C-3D237BE04E34}" type="presOf" srcId="{1EAC8171-AC2D-4727-8D31-0F077574BF93}" destId="{EAF5F4B1-64E0-4ACC-8023-4CF10E34F228}" srcOrd="0" destOrd="1" presId="urn:microsoft.com/office/officeart/2005/8/layout/vList6"/>
    <dgm:cxn modelId="{EAFF43BD-332A-486B-B8BC-D3CB9284FB0A}" type="presOf" srcId="{D555CE1B-F3FA-4861-92B3-62B1E367BA52}" destId="{8D60F491-AF7D-48C2-8E69-A2404B7E1F77}" srcOrd="0" destOrd="0" presId="urn:microsoft.com/office/officeart/2005/8/layout/vList6"/>
    <dgm:cxn modelId="{9634A6B4-6A2A-4655-BD13-67993ECA2479}" type="presOf" srcId="{1E570D3E-5B34-4F4B-BC51-A1D0E4DB4DCC}" destId="{EAF5F4B1-64E0-4ACC-8023-4CF10E34F228}" srcOrd="0" destOrd="5" presId="urn:microsoft.com/office/officeart/2005/8/layout/vList6"/>
    <dgm:cxn modelId="{79294985-44FE-4BC7-862A-C0C2764B64A6}" srcId="{78BB468F-76C1-4D98-A916-0139B4C570C1}" destId="{A1097ECA-5972-4F83-A101-D8A8AD5D9A05}" srcOrd="4" destOrd="0" parTransId="{E88F89D1-4661-4247-A06B-4B730F342365}" sibTransId="{D8104204-3494-48CA-9B1D-ED350005D523}"/>
    <dgm:cxn modelId="{3001BF68-6BB4-4399-8219-0401A095D5C6}" srcId="{78BB468F-76C1-4D98-A916-0139B4C570C1}" destId="{278B8A10-0935-422E-B0FA-9840D9151A5A}" srcOrd="2" destOrd="0" parTransId="{F2956665-86DD-46F2-9FA8-3409F9235097}" sibTransId="{7C050994-E24F-4D5A-8670-72D1F0BFF573}"/>
    <dgm:cxn modelId="{150D1EA9-D252-4BB5-8B44-BB4232261211}" srcId="{AEBC5417-7BF9-4C33-9199-12F7B06C8B91}" destId="{495654DA-C25A-46E2-AB5A-F7D197BC7EDA}" srcOrd="1" destOrd="0" parTransId="{23B05779-33BC-4A79-B75E-D3E610EEBEC1}" sibTransId="{4F48E856-423E-4402-8936-B60A23910341}"/>
    <dgm:cxn modelId="{5CDA0D92-F3BF-4580-88AE-94F9DA077494}" type="presOf" srcId="{76B7F564-E4D3-4440-A07D-CBB39A7B7913}" destId="{8D60F491-AF7D-48C2-8E69-A2404B7E1F77}" srcOrd="0" destOrd="1" presId="urn:microsoft.com/office/officeart/2005/8/layout/vList6"/>
    <dgm:cxn modelId="{32FE1E81-8143-4FF9-8C3A-40AFFA2981FA}" type="presOf" srcId="{63EDBDC9-B6B9-414C-9D07-5FD36D8A0F8E}" destId="{EAF5F4B1-64E0-4ACC-8023-4CF10E34F228}" srcOrd="0" destOrd="2" presId="urn:microsoft.com/office/officeart/2005/8/layout/vList6"/>
    <dgm:cxn modelId="{7AEE0582-E4B2-4E8A-A260-9FCFD694C102}" type="presOf" srcId="{A1097ECA-5972-4F83-A101-D8A8AD5D9A05}" destId="{8D60F491-AF7D-48C2-8E69-A2404B7E1F77}" srcOrd="0" destOrd="4" presId="urn:microsoft.com/office/officeart/2005/8/layout/vList6"/>
    <dgm:cxn modelId="{E995D2A2-EF73-48C1-B2C4-8151F4445131}" type="presOf" srcId="{75A8F579-731A-4908-8752-C429E717E81E}" destId="{8D60F491-AF7D-48C2-8E69-A2404B7E1F77}" srcOrd="0" destOrd="3" presId="urn:microsoft.com/office/officeart/2005/8/layout/vList6"/>
    <dgm:cxn modelId="{97E20344-8266-485D-807F-7B86125DBE62}" type="presOf" srcId="{278B8A10-0935-422E-B0FA-9840D9151A5A}" destId="{8D60F491-AF7D-48C2-8E69-A2404B7E1F77}" srcOrd="0" destOrd="2" presId="urn:microsoft.com/office/officeart/2005/8/layout/vList6"/>
    <dgm:cxn modelId="{3247FB1D-77CA-4DFC-BA4D-EB0AF45F0D15}" srcId="{495654DA-C25A-46E2-AB5A-F7D197BC7EDA}" destId="{63EDBDC9-B6B9-414C-9D07-5FD36D8A0F8E}" srcOrd="2" destOrd="0" parTransId="{F7F192D6-189B-4583-A920-DBF365E6EDF6}" sibTransId="{C4783CCB-E72D-4D34-9FF7-2868BE60E720}"/>
    <dgm:cxn modelId="{D817A24A-F85B-4B16-84A6-7901D2B21D2F}" srcId="{495654DA-C25A-46E2-AB5A-F7D197BC7EDA}" destId="{1E570D3E-5B34-4F4B-BC51-A1D0E4DB4DCC}" srcOrd="5" destOrd="0" parTransId="{7621A023-54D0-4C04-89B5-92DD4E5B494B}" sibTransId="{9F539CD7-1EA2-4C70-BBD5-1D9103E2BBCB}"/>
    <dgm:cxn modelId="{A244C996-5BCA-483E-9F5B-023186089586}" srcId="{495654DA-C25A-46E2-AB5A-F7D197BC7EDA}" destId="{F64FD4E3-9B31-44D7-AD4E-2E9C29B7F871}" srcOrd="0" destOrd="0" parTransId="{DE3B5627-1766-4251-9AE9-7EDD906A788C}" sibTransId="{552D95F2-A414-466A-B4D2-667D2890D5E9}"/>
    <dgm:cxn modelId="{184786E5-8F68-41C1-ACFC-9D931C6DBAB5}" srcId="{495654DA-C25A-46E2-AB5A-F7D197BC7EDA}" destId="{1EAC8171-AC2D-4727-8D31-0F077574BF93}" srcOrd="1" destOrd="0" parTransId="{F44D15BC-0115-4DB6-835A-2C7A98F89EC6}" sibTransId="{1D479608-5054-429C-9660-DFA5E2F0806E}"/>
    <dgm:cxn modelId="{786468EB-776C-47AB-BCEA-0EA83AAE00DD}" srcId="{78BB468F-76C1-4D98-A916-0139B4C570C1}" destId="{76B7F564-E4D3-4440-A07D-CBB39A7B7913}" srcOrd="1" destOrd="0" parTransId="{0CDAA58D-37D9-47A4-A55D-BBCB823EFF89}" sibTransId="{B7D96E5A-547C-414B-BD53-CCAC15EB6FA5}"/>
    <dgm:cxn modelId="{62D6E6E5-3478-47E2-8873-44F41E7CA24A}" srcId="{495654DA-C25A-46E2-AB5A-F7D197BC7EDA}" destId="{D04BC7E3-65FC-4C6D-90FC-C4833858835B}" srcOrd="4" destOrd="0" parTransId="{00124A99-48A1-4FEE-9BD0-075C6E3F5D79}" sibTransId="{840B8F70-E975-43EB-87E6-B14766FD971D}"/>
    <dgm:cxn modelId="{7C5CD7C1-94E0-4C07-AC7B-E6B2BDEDE63A}" srcId="{78BB468F-76C1-4D98-A916-0139B4C570C1}" destId="{75A8F579-731A-4908-8752-C429E717E81E}" srcOrd="3" destOrd="0" parTransId="{3A5D3735-8D30-4C53-9517-0EA23D10753A}" sibTransId="{FE959116-054F-4DB9-8DDE-C997E9646A15}"/>
    <dgm:cxn modelId="{73716D23-32EE-42C5-B22E-723863818F20}" type="presOf" srcId="{D04BC7E3-65FC-4C6D-90FC-C4833858835B}" destId="{EAF5F4B1-64E0-4ACC-8023-4CF10E34F228}" srcOrd="0" destOrd="4" presId="urn:microsoft.com/office/officeart/2005/8/layout/vList6"/>
    <dgm:cxn modelId="{4E96F4AA-8DC2-49A9-B776-901C82480072}" srcId="{78BB468F-76C1-4D98-A916-0139B4C570C1}" destId="{D555CE1B-F3FA-4861-92B3-62B1E367BA52}" srcOrd="0" destOrd="0" parTransId="{C36F3C3C-A764-4266-824D-334BB1D95580}" sibTransId="{B5B173A2-3697-48A9-989F-CAC66BC3B097}"/>
    <dgm:cxn modelId="{1544CB62-5E58-4168-BF18-CBD45DBCA93B}" type="presOf" srcId="{AEBC5417-7BF9-4C33-9199-12F7B06C8B91}" destId="{C1CC5B57-26A8-487C-B894-DDD2EB612096}" srcOrd="0" destOrd="0" presId="urn:microsoft.com/office/officeart/2005/8/layout/vList6"/>
    <dgm:cxn modelId="{3B91065D-FC35-4EE3-9808-11B356B84D1A}" type="presParOf" srcId="{C1CC5B57-26A8-487C-B894-DDD2EB612096}" destId="{90E98CA0-1559-4287-9495-EEA88703CE61}" srcOrd="0" destOrd="0" presId="urn:microsoft.com/office/officeart/2005/8/layout/vList6"/>
    <dgm:cxn modelId="{C103033D-9262-4CE5-8434-8E0D2BDB2BAB}" type="presParOf" srcId="{90E98CA0-1559-4287-9495-EEA88703CE61}" destId="{8841FDE4-12A8-45C8-9EBF-0243AA9471F0}" srcOrd="0" destOrd="0" presId="urn:microsoft.com/office/officeart/2005/8/layout/vList6"/>
    <dgm:cxn modelId="{C87089CD-C5B8-4D63-839A-CCCF9958CB02}" type="presParOf" srcId="{90E98CA0-1559-4287-9495-EEA88703CE61}" destId="{8D60F491-AF7D-48C2-8E69-A2404B7E1F77}" srcOrd="1" destOrd="0" presId="urn:microsoft.com/office/officeart/2005/8/layout/vList6"/>
    <dgm:cxn modelId="{04483FFA-4AB1-4E18-8E33-9BA694F06344}" type="presParOf" srcId="{C1CC5B57-26A8-487C-B894-DDD2EB612096}" destId="{A01EC5A6-69BF-415F-A564-A0D4D5246B39}" srcOrd="1" destOrd="0" presId="urn:microsoft.com/office/officeart/2005/8/layout/vList6"/>
    <dgm:cxn modelId="{4677F2E8-49F3-4523-8519-CD8635B96CEB}" type="presParOf" srcId="{C1CC5B57-26A8-487C-B894-DDD2EB612096}" destId="{7C26ECFC-60F2-4CE4-8D6A-6794D6511CFF}" srcOrd="2" destOrd="0" presId="urn:microsoft.com/office/officeart/2005/8/layout/vList6"/>
    <dgm:cxn modelId="{EE2ACD3A-330C-4E26-ADBD-A846C4871EE2}" type="presParOf" srcId="{7C26ECFC-60F2-4CE4-8D6A-6794D6511CFF}" destId="{1294CABE-32C4-4C69-9ACA-CF374BB838CC}" srcOrd="0" destOrd="0" presId="urn:microsoft.com/office/officeart/2005/8/layout/vList6"/>
    <dgm:cxn modelId="{D50B883C-1874-4EF0-8D4F-55BD406898BF}" type="presParOf" srcId="{7C26ECFC-60F2-4CE4-8D6A-6794D6511CFF}" destId="{EAF5F4B1-64E0-4ACC-8023-4CF10E34F228}" srcOrd="1" destOrd="0" presId="urn:microsoft.com/office/officeart/2005/8/layout/v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EA0B7-74E5-4017-A507-0F39DF8550D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BF4EA-CDC3-4861-AB45-714F7C48CCF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5F1BE-F3C7-4A05-8420-90813D951CCE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5F1BE-F3C7-4A05-8420-90813D951CCE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5F1BE-F3C7-4A05-8420-90813D951CCE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49E1DFA-3B07-402C-B873-39A64E10F6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__________Microsoft_Office_Excel2.xls"/><Relationship Id="rId4" Type="http://schemas.openxmlformats.org/officeDocument/2006/relationships/oleObject" Target="../embeddings/__________Microsoft_Office_Excel1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2514600"/>
            <a:ext cx="8839200" cy="2082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Ценообразование на предприятиях социально-культурного сервиса и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туризма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Картинки по запросу ценник 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3810000"/>
            <a:ext cx="18288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362200"/>
            <a:ext cx="8153400" cy="4987925"/>
          </a:xfrm>
          <a:prstGeom prst="rect">
            <a:avLst/>
          </a:prstGeom>
        </p:spPr>
        <p:txBody>
          <a:bodyPr/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09600" indent="-609600">
              <a:lnSpc>
                <a:spcPct val="80000"/>
              </a:lnSpc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сумма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денег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которую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покупатель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согласен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купить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продавец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продать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товар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услугу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денежное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выражение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товарной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ценности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услуг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Цена в условиях рынка определяется предельной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полезностью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товара и предельными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издержками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Максимальная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цена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туристских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пределяется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спросом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ижняя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граница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цены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здержками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81000" y="1600200"/>
            <a:ext cx="8305800" cy="6953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 Сущность цены.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Функции цены.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2362200"/>
          <a:ext cx="8991600" cy="3838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Line 2"/>
          <p:cNvSpPr>
            <a:spLocks noChangeShapeType="1"/>
          </p:cNvSpPr>
          <p:nvPr/>
        </p:nvSpPr>
        <p:spPr bwMode="auto">
          <a:xfrm>
            <a:off x="250825" y="17002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3850" y="1881187"/>
            <a:ext cx="8280400" cy="3419475"/>
            <a:chOff x="2160" y="10280"/>
            <a:chExt cx="7860" cy="3820"/>
          </a:xfrm>
          <a:solidFill>
            <a:schemeClr val="accent1"/>
          </a:solidFill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 rot="5400000">
              <a:off x="2060" y="10380"/>
              <a:ext cx="1040" cy="840"/>
            </a:xfrm>
            <a:prstGeom prst="chevron">
              <a:avLst>
                <a:gd name="adj" fmla="val 34435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anchor="ctr"/>
            <a:lstStyle/>
            <a:p>
              <a:pPr algn="ctr">
                <a:spcBef>
                  <a:spcPts val="600"/>
                </a:spcBef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1</a:t>
              </a:r>
            </a:p>
            <a:p>
              <a:pPr algn="ctr">
                <a:defRPr/>
              </a:pP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 rot="5400000">
              <a:off x="2060" y="11340"/>
              <a:ext cx="1040" cy="840"/>
            </a:xfrm>
            <a:prstGeom prst="chevron">
              <a:avLst>
                <a:gd name="adj" fmla="val 3095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spcBef>
                  <a:spcPts val="600"/>
                </a:spcBef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 rot="5400000">
              <a:off x="2060" y="13160"/>
              <a:ext cx="1040" cy="840"/>
            </a:xfrm>
            <a:prstGeom prst="chevron">
              <a:avLst>
                <a:gd name="adj" fmla="val 3095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spcBef>
                  <a:spcPts val="600"/>
                </a:spcBef>
                <a:defRPr/>
              </a:pPr>
              <a:r>
                <a:rPr lang="ru-RU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 rot="5400000">
              <a:off x="2060" y="12260"/>
              <a:ext cx="1040" cy="840"/>
            </a:xfrm>
            <a:prstGeom prst="chevron">
              <a:avLst>
                <a:gd name="adj" fmla="val 3095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spcBef>
                  <a:spcPts val="600"/>
                </a:spcBef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6155" name="Rectangle 9"/>
            <p:cNvSpPr>
              <a:spLocks noChangeArrowheads="1"/>
            </p:cNvSpPr>
            <p:nvPr/>
          </p:nvSpPr>
          <p:spPr bwMode="auto">
            <a:xfrm>
              <a:off x="3000" y="10280"/>
              <a:ext cx="7020" cy="7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609600" indent="-609600">
                <a:defRPr/>
              </a:pPr>
              <a:endParaRPr lang="en-US" dirty="0"/>
            </a:p>
          </p:txBody>
        </p:sp>
        <p:sp>
          <p:nvSpPr>
            <p:cNvPr id="6156" name="Rectangle 10"/>
            <p:cNvSpPr>
              <a:spLocks noChangeArrowheads="1"/>
            </p:cNvSpPr>
            <p:nvPr/>
          </p:nvSpPr>
          <p:spPr bwMode="auto">
            <a:xfrm>
              <a:off x="3000" y="11240"/>
              <a:ext cx="7020" cy="7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609600" indent="-609600">
                <a:defRPr/>
              </a:pPr>
              <a:endParaRPr lang="en-US" dirty="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999" y="12160"/>
              <a:ext cx="7021" cy="761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609600" indent="-609600">
                <a:defRPr/>
              </a:pPr>
              <a:endParaRPr lang="en-US" dirty="0">
                <a:latin typeface="Arial" pitchFamily="34" charset="0"/>
              </a:endParaRPr>
            </a:p>
            <a:p>
              <a:pPr>
                <a:defRPr/>
              </a:pP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8" name="Rectangle 12"/>
            <p:cNvSpPr>
              <a:spLocks noChangeArrowheads="1"/>
            </p:cNvSpPr>
            <p:nvPr/>
          </p:nvSpPr>
          <p:spPr bwMode="auto">
            <a:xfrm>
              <a:off x="3000" y="13060"/>
              <a:ext cx="7020" cy="7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609600" indent="-609600">
                <a:defRPr/>
              </a:pPr>
              <a:endParaRPr lang="en-US" dirty="0"/>
            </a:p>
          </p:txBody>
        </p:sp>
      </p:grpSp>
      <p:sp>
        <p:nvSpPr>
          <p:cNvPr id="15" name="AutoShape 7"/>
          <p:cNvSpPr>
            <a:spLocks noChangeArrowheads="1"/>
          </p:cNvSpPr>
          <p:nvPr/>
        </p:nvSpPr>
        <p:spPr bwMode="auto">
          <a:xfrm rot="5400000">
            <a:off x="281426" y="5204974"/>
            <a:ext cx="990600" cy="943852"/>
          </a:xfrm>
          <a:prstGeom prst="chevron">
            <a:avLst>
              <a:gd name="adj" fmla="val 30952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vert270"/>
          <a:lstStyle/>
          <a:p>
            <a:pPr algn="ctr">
              <a:spcBef>
                <a:spcPts val="600"/>
              </a:spcBef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6150" name="Rectangle 12"/>
          <p:cNvSpPr>
            <a:spLocks noChangeArrowheads="1"/>
          </p:cNvSpPr>
          <p:nvPr/>
        </p:nvSpPr>
        <p:spPr bwMode="auto">
          <a:xfrm>
            <a:off x="1219200" y="5192713"/>
            <a:ext cx="7364413" cy="6810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>
              <a:defRPr/>
            </a:pPr>
            <a:r>
              <a:rPr lang="ru-RU" dirty="0"/>
              <a:t>Размер издержек производства </a:t>
            </a:r>
          </a:p>
        </p:txBody>
      </p:sp>
      <p:sp>
        <p:nvSpPr>
          <p:cNvPr id="25607" name="Прямоугольник 15"/>
          <p:cNvSpPr>
            <a:spLocks noChangeArrowheads="1"/>
          </p:cNvSpPr>
          <p:nvPr/>
        </p:nvSpPr>
        <p:spPr bwMode="auto">
          <a:xfrm>
            <a:off x="215900" y="6308725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-50800"/>
            <a:fld id="{FC962495-BC6A-4229-B044-E525DBA518CE}" type="slidenum">
              <a:rPr lang="en-GB">
                <a:solidFill>
                  <a:srgbClr val="000000"/>
                </a:solidFill>
              </a:rPr>
              <a:pPr indent="-50800"/>
              <a:t>4</a:t>
            </a:fld>
            <a:endParaRPr lang="ru-RU"/>
          </a:p>
        </p:txBody>
      </p:sp>
      <p:sp>
        <p:nvSpPr>
          <p:cNvPr id="25608" name="Прямоугольник 2"/>
          <p:cNvSpPr>
            <a:spLocks noChangeArrowheads="1"/>
          </p:cNvSpPr>
          <p:nvPr/>
        </p:nvSpPr>
        <p:spPr bwMode="auto">
          <a:xfrm>
            <a:off x="3013075" y="3244850"/>
            <a:ext cx="184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u="sng"/>
          </a:p>
          <a:p>
            <a:endParaRPr lang="ru-RU"/>
          </a:p>
        </p:txBody>
      </p:sp>
      <p:sp>
        <p:nvSpPr>
          <p:cNvPr id="25609" name="Прямоугольник 3"/>
          <p:cNvSpPr>
            <a:spLocks noChangeArrowheads="1"/>
          </p:cNvSpPr>
          <p:nvPr/>
        </p:nvSpPr>
        <p:spPr bwMode="auto">
          <a:xfrm>
            <a:off x="1220788" y="1978025"/>
            <a:ext cx="3119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Состояние рынка и спроса </a:t>
            </a:r>
          </a:p>
        </p:txBody>
      </p:sp>
      <p:sp>
        <p:nvSpPr>
          <p:cNvPr id="25610" name="Прямоугольник 4"/>
          <p:cNvSpPr>
            <a:spLocks noChangeArrowheads="1"/>
          </p:cNvSpPr>
          <p:nvPr/>
        </p:nvSpPr>
        <p:spPr bwMode="auto">
          <a:xfrm>
            <a:off x="1231900" y="2836863"/>
            <a:ext cx="2422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Конкурентная среда </a:t>
            </a:r>
          </a:p>
        </p:txBody>
      </p:sp>
      <p:sp>
        <p:nvSpPr>
          <p:cNvPr id="25611" name="Прямоугольник 9"/>
          <p:cNvSpPr>
            <a:spLocks noChangeArrowheads="1"/>
          </p:cNvSpPr>
          <p:nvPr/>
        </p:nvSpPr>
        <p:spPr bwMode="auto">
          <a:xfrm>
            <a:off x="1235075" y="3673475"/>
            <a:ext cx="2489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Маркетинговые цели</a:t>
            </a:r>
          </a:p>
        </p:txBody>
      </p:sp>
      <p:sp>
        <p:nvSpPr>
          <p:cNvPr id="25612" name="Прямоугольник 10"/>
          <p:cNvSpPr>
            <a:spLocks noChangeArrowheads="1"/>
          </p:cNvSpPr>
          <p:nvPr/>
        </p:nvSpPr>
        <p:spPr bwMode="auto">
          <a:xfrm>
            <a:off x="1235075" y="4373563"/>
            <a:ext cx="31765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Организация деятельности 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381000" y="6096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Факторы ценообразование туристских товаров и услуг.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438400"/>
            <a:ext cx="8153400" cy="4648200"/>
          </a:xfrm>
          <a:prstGeom prst="rect">
            <a:avLst/>
          </a:prstGeom>
        </p:spPr>
        <p:txBody>
          <a:bodyPr/>
          <a:lstStyle/>
          <a:p>
            <a:pPr marL="609600" indent="-609600">
              <a:buBlip>
                <a:blip r:embed="rId4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сезонность предоставления услуг</a:t>
            </a:r>
          </a:p>
          <a:p>
            <a:pPr marL="609600" indent="-609600">
              <a:buBlip>
                <a:blip r:embed="rId4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средства размещения, питания,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транспорта</a:t>
            </a:r>
          </a:p>
          <a:p>
            <a:pPr marL="609600" indent="-609600">
              <a:buBlip>
                <a:blip r:embed="rId4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производительность труда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персонала (объем продаж)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Blip>
                <a:blip r:embed="rId4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форма обслуживания (индивидуальная/групповая)</a:t>
            </a:r>
          </a:p>
          <a:p>
            <a:pPr marL="609600" indent="-609600">
              <a:buBlip>
                <a:blip r:embed="rId4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график работы организации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 ценообразование туристских товаров и услуг.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Процесс ценообразование.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2133600"/>
            <a:ext cx="7391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buFontTx/>
              <a:buNone/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оследовательность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этапов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разработки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ценовой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политики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определение цели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определение спроса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анализ уровня и структуры издержек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анализ цен конкурентов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разработка ценовой стратегии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выбор метода ценообразования</a:t>
            </a:r>
          </a:p>
          <a:p>
            <a:pPr marL="609600" indent="-609600">
              <a:buBlip>
                <a:blip r:embed="rId4"/>
              </a:buBlip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разработка системы скидок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Стратегии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ценообразования.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Group 37"/>
          <p:cNvGraphicFramePr>
            <a:graphicFrameLocks/>
          </p:cNvGraphicFramePr>
          <p:nvPr/>
        </p:nvGraphicFramePr>
        <p:xfrm>
          <a:off x="381000" y="2057400"/>
          <a:ext cx="8251825" cy="4698931"/>
        </p:xfrm>
        <a:graphic>
          <a:graphicData uri="http://schemas.openxmlformats.org/drawingml/2006/table">
            <a:tbl>
              <a:tblPr/>
              <a:tblGrid>
                <a:gridCol w="4125913"/>
                <a:gridCol w="4125912"/>
              </a:tblGrid>
              <a:tr h="417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Наименование стратегии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Характеристика стратегии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6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Нейтральное ценообразование 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средних цен, стратегия справедливой прибыли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86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ценового прорыва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низких цен. Эффективна при высокой эластичности спроса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86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дифференцированных цен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ценовых скидок для разных рынков, расположения, времени и объемов покупок.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788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единых цен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единая цена для всех потребителей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86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стабильных цен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неизменные цены в течение длительного периода, для рынка однородных товаров.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80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ценового лидерства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учитывается  политика цен лидера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867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неокругленных цен.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у потребителей возникает впечатление тщательного анализа цены и установления ее на минимальном уровне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86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Стратегия пакетного ценообразования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Lucida Sans Unicode" pitchFamily="34" charset="0"/>
                        <a:cs typeface="Times New Roman" pitchFamily="18" charset="0"/>
                      </a:endParaRP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Lucida Sans Unicode" pitchFamily="34" charset="0"/>
                          <a:cs typeface="Times New Roman" pitchFamily="18" charset="0"/>
                        </a:rPr>
                        <a:t>за счет объединения нескольких услуг и установление их суммарно уменьшенной цены </a:t>
                      </a:r>
                    </a:p>
                  </a:txBody>
                  <a:tcPr marL="91445" marR="91445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Методы ценообразование.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2133600"/>
            <a:ext cx="79248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калькуляционный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затратный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основан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принципе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средние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издержки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прибыль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609600" indent="-60960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балльных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оценок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цена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определяется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совокупностью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наиважнейших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параметров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ощущаемой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цену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включены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особые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гарантии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покупателям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текущих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порядок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выше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ниже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уровня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цен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конкурентов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удельных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показателей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цена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находится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непосредственной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зависимости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главного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параметра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6.1. Затратный метод ценообразования.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2136339"/>
            <a:ext cx="7924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FontTx/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Себестоимость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совокупность затрат на производство и реализацию товаров/услуг, выраженными в денежной форме . </a:t>
            </a:r>
          </a:p>
          <a:p>
            <a:pPr marL="609600" indent="-609600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609600" indent="-609600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себестоимости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позволяет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09600" indent="-6096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пределить базу для формирования цены</a:t>
            </a:r>
          </a:p>
          <a:p>
            <a:pPr marL="609600" indent="-6096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осуществить учет и контроль затрат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Классификация затрат.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Group 34"/>
          <p:cNvGraphicFramePr>
            <a:graphicFrameLocks noGrp="1"/>
          </p:cNvGraphicFramePr>
          <p:nvPr/>
        </p:nvGraphicFramePr>
        <p:xfrm>
          <a:off x="381000" y="1828800"/>
          <a:ext cx="8458200" cy="4821836"/>
        </p:xfrm>
        <a:graphic>
          <a:graphicData uri="http://schemas.openxmlformats.org/drawingml/2006/table">
            <a:tbl>
              <a:tblPr/>
              <a:tblGrid>
                <a:gridCol w="2742898"/>
                <a:gridCol w="5715302"/>
              </a:tblGrid>
              <a:tr h="998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экономическим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элементам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Материальные затраты,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оплату труда,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отчисления на социальные нужды, амортизация основных фондов,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затраты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калькуляционным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статьям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 и материалы; полуфабрикаты;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топливо и энергия;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основная и дополнительная заработная плата;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отчисления на социальные нужды;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общепроизводственные расходы;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коммерческие расходы и т.д.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зависимости от объема производства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Условно-переменные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условно-постоянные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функциональной роли в формировании себестоимости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160338" algn="l"/>
                        </a:tabLst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накладные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6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степени участия в производственном процессе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Прямые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косвенные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89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принадлежности к производственному процессу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60338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непроизводственные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Планирование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затрат.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28600" y="1905000"/>
            <a:ext cx="4051300" cy="4668837"/>
          </a:xfrm>
          <a:prstGeom prst="rect">
            <a:avLst/>
          </a:prstGeom>
          <a:noFill/>
          <a:ln w="38100" cmpd="dbl">
            <a:solidFill>
              <a:srgbClr val="000080"/>
            </a:solidFill>
          </a:ln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</a:t>
            </a:r>
            <a:r>
              <a:rPr kumimoji="0" lang="en-US" sz="2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мета</a:t>
            </a:r>
            <a:r>
              <a:rPr kumimoji="0" lang="en-US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затрат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 </a:t>
            </a:r>
            <a:r>
              <a:rPr kumimoji="0" lang="ru-RU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окумент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составляемый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целях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определения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общей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суммы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затрат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туристскому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предприяти</a:t>
            </a:r>
            <a:r>
              <a:rPr kumimoji="0" lang="ru-RU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ю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Сметная себестоимость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отражает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совокупные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затраты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производство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 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реализацию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туристских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услуг</a:t>
            </a: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Отражение затрат в смете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производится 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 элементам 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затрат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572000" y="1905000"/>
            <a:ext cx="4273550" cy="4592637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Калькулирование</a:t>
            </a:r>
            <a:r>
              <a:rPr lang="ru-RU" sz="21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затрат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отражает планирование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себестоимости единицы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продукции и услуг.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о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бъектами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калькулирования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калькуляционной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1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1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единицей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гостинице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явля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тся</a:t>
            </a: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аждая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отдельная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услуга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Калькулирование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производится </a:t>
            </a:r>
            <a:r>
              <a:rPr lang="ru-RU" sz="21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татьям затрат</a:t>
            </a:r>
            <a:r>
              <a:rPr lang="ru-RU" sz="21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ru-RU" sz="2000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72000" y="1304925"/>
            <a:ext cx="4248150" cy="5219700"/>
          </a:xfrm>
          <a:prstGeom prst="rect">
            <a:avLst/>
          </a:prstGeom>
        </p:spPr>
        <p:txBody>
          <a:bodyPr/>
          <a:lstStyle/>
          <a:p>
            <a:pPr marL="457200" indent="-457200" algn="ctr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000" b="1" dirty="0">
                <a:latin typeface="Times New Roman" pitchFamily="18" charset="0"/>
              </a:rPr>
              <a:t>1. Р = 2000 </a:t>
            </a:r>
            <a:r>
              <a:rPr lang="ru-RU" sz="2000" b="1" dirty="0" err="1">
                <a:latin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</a:rPr>
              <a:t> (1+0,2)=2400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000" b="1" dirty="0">
                <a:latin typeface="Times New Roman" pitchFamily="18" charset="0"/>
              </a:rPr>
              <a:t>2.Р=(80000+40000)/100+1200=2400</a:t>
            </a: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000" b="1" dirty="0">
                <a:latin typeface="Times New Roman" pitchFamily="18" charset="0"/>
              </a:rPr>
              <a:t>3. </a:t>
            </a:r>
            <a:r>
              <a:rPr lang="en-US" sz="2000" b="1" dirty="0" err="1">
                <a:latin typeface="Times New Roman" pitchFamily="18" charset="0"/>
              </a:rPr>
              <a:t>Rn</a:t>
            </a:r>
            <a:r>
              <a:rPr lang="en-US" sz="2000" b="1" dirty="0">
                <a:latin typeface="Times New Roman" pitchFamily="18" charset="0"/>
              </a:rPr>
              <a:t>=(</a:t>
            </a:r>
            <a:r>
              <a:rPr lang="ru-RU" sz="2000" b="1" dirty="0">
                <a:latin typeface="Times New Roman" pitchFamily="18" charset="0"/>
              </a:rPr>
              <a:t>80000+40000)/1200х100=1</a:t>
            </a: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000" b="1" dirty="0">
                <a:latin typeface="Times New Roman" pitchFamily="18" charset="0"/>
              </a:rPr>
              <a:t>     Р=1200х(1+1)=2400</a:t>
            </a:r>
          </a:p>
        </p:txBody>
      </p:sp>
      <p:sp>
        <p:nvSpPr>
          <p:cNvPr id="34821" name="Прямоугольник 6"/>
          <p:cNvSpPr>
            <a:spLocks noChangeArrowheads="1"/>
          </p:cNvSpPr>
          <p:nvPr/>
        </p:nvSpPr>
        <p:spPr bwMode="auto">
          <a:xfrm>
            <a:off x="142875" y="63087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9A556917-19DA-4818-A0DC-DC6626C2F4EB}" type="slidenum">
              <a:rPr lang="en-GB">
                <a:solidFill>
                  <a:srgbClr val="000000"/>
                </a:solidFill>
              </a:rPr>
              <a:pPr/>
              <a:t>12</a:t>
            </a:fld>
            <a:endParaRPr lang="ru-RU"/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31800" y="1557338"/>
            <a:ext cx="4283075" cy="4392612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Затратные методы образования.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57200" y="1447800"/>
            <a:ext cx="8507413" cy="57165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Затраты в туризме подразделяются: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1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приобретение прав на услуги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(размещение, проживание, транспортное обслуживание, питание, экскурсии, визовое обслуживание, добровольное страхование, обслуживание гидами от сторонних организаций и т.д.)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освоение новых туров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(реклама, продвижение)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оплату труда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работников организации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представительские расходы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(рекламные туры, прием делегаций)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затраты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возникающие по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невостребованной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туристами части услуг, права на которые приобретаются партиями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692150"/>
            <a:ext cx="4392613" cy="8636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Численность: 15 + 1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Продолжительность: 7 дней/6 ночей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Транспорт: авиа билеты +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бронь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трансфер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экскурсионный транспорт.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56100" y="692150"/>
            <a:ext cx="4392613" cy="8651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Размещение, питание: Владивосток 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Экскурсионная программа: 4 экскурсии, 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 музея.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752600" y="260351"/>
            <a:ext cx="59880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 калькуляции тура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611188" y="1700213"/>
            <a:ext cx="81375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ru-RU" sz="1400"/>
          </a:p>
        </p:txBody>
      </p:sp>
      <p:graphicFrame>
        <p:nvGraphicFramePr>
          <p:cNvPr id="53254" name="Group 6"/>
          <p:cNvGraphicFramePr>
            <a:graphicFrameLocks noGrp="1"/>
          </p:cNvGraphicFramePr>
          <p:nvPr>
            <p:ph type="tbl" idx="1"/>
          </p:nvPr>
        </p:nvGraphicFramePr>
        <p:xfrm>
          <a:off x="323850" y="1628775"/>
          <a:ext cx="8569325" cy="4663440"/>
        </p:xfrm>
        <a:graphic>
          <a:graphicData uri="http://schemas.openxmlformats.org/drawingml/2006/table">
            <a:tbl>
              <a:tblPr/>
              <a:tblGrid>
                <a:gridCol w="3384550"/>
                <a:gridCol w="3168650"/>
                <a:gridCol w="1008063"/>
                <a:gridCol w="1008062"/>
              </a:tblGrid>
              <a:tr h="4525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проживание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питание (6 дней + 0,35)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транспорт 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бронь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экскурсионный транспорт)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оплата труда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сопровождающего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экскурсовода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Страховые отчисления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Итого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накладные расходы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Всего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прибыль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11.Цена тура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НДС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(18% от п.5+п.6+п.8+п.10)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прибыль (20% от п.10)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чистая прибыль (6,84%)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 номеров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 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16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+ 400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= 1600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час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 раза = 8400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 час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экск.=11200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 дней = 3500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4часа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4экск. = 4 800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30,2 % от 5п.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10%  от п.7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15% от п.9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68216 </a:t>
                      </a: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18%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35746 </a:t>
                      </a: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20%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35746- 12279-7149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144000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40640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8300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216646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21664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238310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35746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274056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12279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7149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16318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2709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14 443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15887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18270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14400" y="13716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цены на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туристский продукт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57200" y="1981200"/>
          <a:ext cx="8458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14400" y="12954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6.2. Метод бальных оценок.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Group 4"/>
          <p:cNvGraphicFramePr>
            <a:graphicFrameLocks/>
          </p:cNvGraphicFramePr>
          <p:nvPr/>
        </p:nvGraphicFramePr>
        <p:xfrm>
          <a:off x="304800" y="1981201"/>
          <a:ext cx="8534400" cy="3740522"/>
        </p:xfrm>
        <a:graphic>
          <a:graphicData uri="http://schemas.openxmlformats.org/drawingml/2006/table">
            <a:tbl>
              <a:tblPr/>
              <a:tblGrid>
                <a:gridCol w="2474480"/>
                <a:gridCol w="1193496"/>
                <a:gridCol w="1054832"/>
                <a:gridCol w="1323905"/>
                <a:gridCol w="1239717"/>
                <a:gridCol w="1247970"/>
              </a:tblGrid>
              <a:tr h="91736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Оцениваемые параметры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Весовой коэф,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Гостиница 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Гостиница Б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6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Место нахождения, удобство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5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Категория гостиницы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62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Количество дополнительных услуг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Размер номера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50"/>
          <p:cNvSpPr>
            <a:spLocks noChangeArrowheads="1"/>
          </p:cNvSpPr>
          <p:nvPr/>
        </p:nvSpPr>
        <p:spPr bwMode="auto">
          <a:xfrm>
            <a:off x="228600" y="5638800"/>
            <a:ext cx="4321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Р (А) = 2 960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руб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У = 2960 : 27 = 109,6 руб.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Р(В) = 109,6*3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1.5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= 3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4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52 руб.</a:t>
            </a:r>
          </a:p>
        </p:txBody>
      </p:sp>
      <p:sp>
        <p:nvSpPr>
          <p:cNvPr id="12" name="Rectangle 50"/>
          <p:cNvSpPr>
            <a:spLocks noChangeArrowheads="1"/>
          </p:cNvSpPr>
          <p:nvPr/>
        </p:nvSpPr>
        <p:spPr bwMode="auto">
          <a:xfrm>
            <a:off x="4500563" y="5661025"/>
            <a:ext cx="4321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Р (А) = 2 960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руб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У = 2960 : 100 = 29,6 руб.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Р(В) = 29,6*130 = 3848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1125538"/>
            <a:ext cx="8229600" cy="720725"/>
          </a:xfrm>
          <a:ln/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6.3. </a:t>
            </a:r>
            <a:r>
              <a:rPr lang="ru-RU" sz="36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Метод потребительской оценки</a:t>
            </a:r>
            <a:br>
              <a:rPr lang="ru-RU" sz="36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Закон эластичности спроса </a:t>
            </a:r>
            <a:r>
              <a:rPr lang="ru-RU" altLang="zh-CN" sz="3600" dirty="0">
                <a:solidFill>
                  <a:schemeClr val="tx1"/>
                </a:solidFill>
              </a:rPr>
              <a:t/>
            </a:r>
            <a:br>
              <a:rPr lang="ru-RU" altLang="zh-CN" sz="3600" dirty="0">
                <a:solidFill>
                  <a:schemeClr val="tx1"/>
                </a:solidFill>
              </a:rPr>
            </a:br>
            <a:r>
              <a:rPr lang="ru-RU" sz="3600" b="1" dirty="0">
                <a:solidFill>
                  <a:schemeClr val="accent2"/>
                </a:solidFill>
              </a:rPr>
              <a:t/>
            </a:r>
            <a:br>
              <a:rPr lang="ru-RU" sz="3600" b="1" dirty="0">
                <a:solidFill>
                  <a:schemeClr val="accent2"/>
                </a:solidFill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4294967295"/>
          </p:nvPr>
        </p:nvSpPr>
        <p:spPr>
          <a:blipFill rotWithShape="1">
            <a:blip r:embed="rId3"/>
            <a:stretch>
              <a:fillRect l="-1111"/>
            </a:stretch>
          </a:blipFill>
          <a:ln/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57201" y="1447800"/>
            <a:ext cx="8153400" cy="838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Использование закона спроса при оценке зависимости «цена-спрос».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1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850" y="2673350"/>
          <a:ext cx="8424863" cy="2474280"/>
        </p:xfrm>
        <a:graphic>
          <a:graphicData uri="http://schemas.openxmlformats.org/drawingml/2006/table">
            <a:tbl>
              <a:tblPr/>
              <a:tblGrid>
                <a:gridCol w="2160222"/>
                <a:gridCol w="2697528"/>
                <a:gridCol w="1262878"/>
                <a:gridCol w="2304235"/>
              </a:tblGrid>
              <a:tr h="914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Цена посещения, руб. </a:t>
                      </a:r>
                      <a:r>
                        <a:rPr lang="en-US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, P</a:t>
                      </a: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            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Количество посещений в день, ед., </a:t>
                      </a:r>
                      <a:r>
                        <a:rPr lang="en-US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Q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Объем продаж</a:t>
                      </a:r>
                      <a:r>
                        <a:rPr lang="en-US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, V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Эластичность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</a:tr>
              <a:tr h="3671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800</a:t>
                      </a:r>
                      <a:endParaRPr lang="ru-RU" sz="2200" kern="15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130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104000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200" kern="150" dirty="0">
                        <a:solidFill>
                          <a:srgbClr val="000000"/>
                        </a:solidFill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</a:tr>
              <a:tr h="3671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700</a:t>
                      </a:r>
                      <a:endParaRPr lang="ru-RU" sz="2200" kern="15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160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112000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0.23 / 0.125 = 1.84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</a:tr>
              <a:tr h="3671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600	</a:t>
                      </a:r>
                      <a:endParaRPr lang="ru-RU" sz="2200" kern="15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180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108000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 0.125 /0.14 = 0.89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</a:tr>
              <a:tr h="3671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500</a:t>
                      </a:r>
                      <a:endParaRPr lang="ru-RU" sz="2200" kern="15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200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100000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kern="150" dirty="0">
                          <a:solidFill>
                            <a:srgbClr val="000000"/>
                          </a:solidFill>
                          <a:latin typeface="+mn-lt"/>
                          <a:ea typeface="Lucida Sans Unicode"/>
                          <a:cs typeface="Mangal"/>
                        </a:rPr>
                        <a:t>  0.11 /0.16 = 0.69</a:t>
                      </a:r>
                      <a:endParaRPr lang="ru-RU" sz="2200" kern="150" dirty="0">
                        <a:latin typeface="+mn-lt"/>
                        <a:ea typeface="Lucida Sans Unicode"/>
                        <a:cs typeface="Mangal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8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908050"/>
            <a:ext cx="8229600" cy="1143000"/>
          </a:xfrm>
          <a:ln/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График зависимости спроса от цены и объема продаж</a:t>
            </a:r>
            <a:r>
              <a:rPr lang="ru-RU" sz="3600" b="1" dirty="0">
                <a:solidFill>
                  <a:schemeClr val="tx1"/>
                </a:solidFill>
              </a:rPr>
              <a:t/>
            </a:r>
            <a:br>
              <a:rPr lang="ru-RU" sz="3600" b="1" dirty="0">
                <a:solidFill>
                  <a:schemeClr val="tx1"/>
                </a:solidFill>
              </a:rPr>
            </a:br>
            <a:r>
              <a:rPr lang="ru-RU" altLang="zh-CN" sz="3600" b="1" dirty="0">
                <a:solidFill>
                  <a:schemeClr val="tx1"/>
                </a:solidFill>
              </a:rPr>
              <a:t/>
            </a:r>
            <a:br>
              <a:rPr lang="ru-RU" altLang="zh-CN" sz="3600" b="1" dirty="0">
                <a:solidFill>
                  <a:schemeClr val="tx1"/>
                </a:solidFill>
              </a:rPr>
            </a:br>
            <a:r>
              <a:rPr lang="ru-RU" sz="3600" b="1" dirty="0">
                <a:solidFill>
                  <a:schemeClr val="accent2"/>
                </a:solidFill>
              </a:rPr>
              <a:t/>
            </a:r>
            <a:br>
              <a:rPr lang="ru-RU" sz="3600" b="1" dirty="0">
                <a:solidFill>
                  <a:schemeClr val="accent2"/>
                </a:solidFill>
              </a:rPr>
            </a:br>
            <a:endParaRPr lang="ru-RU" sz="3600" b="1" dirty="0"/>
          </a:p>
        </p:txBody>
      </p:sp>
      <p:sp>
        <p:nvSpPr>
          <p:cNvPr id="43011" name="Текст 8"/>
          <p:cNvSpPr>
            <a:spLocks noGrp="1"/>
          </p:cNvSpPr>
          <p:nvPr>
            <p:ph type="body" idx="4294967295"/>
          </p:nvPr>
        </p:nvSpPr>
        <p:spPr>
          <a:xfrm>
            <a:off x="457200" y="1535113"/>
            <a:ext cx="4040188" cy="522287"/>
          </a:xfrm>
          <a:ln/>
        </p:spPr>
        <p:txBody>
          <a:bodyPr anchor="b"/>
          <a:lstStyle/>
          <a:p>
            <a:pPr marL="0" indent="0" algn="ctr">
              <a:buFontTx/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Кривая спроса</a:t>
            </a:r>
          </a:p>
        </p:txBody>
      </p:sp>
      <p:sp>
        <p:nvSpPr>
          <p:cNvPr id="43012" name="Текст 10"/>
          <p:cNvSpPr>
            <a:spLocks noGrp="1"/>
          </p:cNvSpPr>
          <p:nvPr>
            <p:ph type="body" sz="quarter" idx="4294967295"/>
          </p:nvPr>
        </p:nvSpPr>
        <p:spPr>
          <a:xfrm>
            <a:off x="4645025" y="1535113"/>
            <a:ext cx="4041775" cy="522287"/>
          </a:xfrm>
          <a:ln/>
        </p:spPr>
        <p:txBody>
          <a:bodyPr anchor="b"/>
          <a:lstStyle/>
          <a:p>
            <a:pPr marL="0" indent="0" algn="ctr">
              <a:buFontTx/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Кривая объема продаж</a:t>
            </a:r>
          </a:p>
        </p:txBody>
      </p:sp>
      <p:sp>
        <p:nvSpPr>
          <p:cNvPr id="43013" name="Line 2"/>
          <p:cNvSpPr>
            <a:spLocks noChangeShapeType="1"/>
          </p:cNvSpPr>
          <p:nvPr/>
        </p:nvSpPr>
        <p:spPr bwMode="auto">
          <a:xfrm>
            <a:off x="0" y="12192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14" name="Прямоугольник 7"/>
          <p:cNvSpPr>
            <a:spLocks noChangeArrowheads="1"/>
          </p:cNvSpPr>
          <p:nvPr/>
        </p:nvSpPr>
        <p:spPr bwMode="auto">
          <a:xfrm>
            <a:off x="215900" y="63452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E109858B-96E0-4B49-9EFC-091CB96EBE27}" type="slidenum">
              <a:rPr lang="en-GB">
                <a:solidFill>
                  <a:srgbClr val="000000"/>
                </a:solidFill>
              </a:rPr>
              <a:pPr/>
              <a:t>19</a:t>
            </a:fld>
            <a:endParaRPr lang="ru-RU"/>
          </a:p>
        </p:txBody>
      </p:sp>
      <p:sp>
        <p:nvSpPr>
          <p:cNvPr id="19" name="Текст 8"/>
          <p:cNvSpPr txBox="1">
            <a:spLocks/>
          </p:cNvSpPr>
          <p:nvPr/>
        </p:nvSpPr>
        <p:spPr>
          <a:xfrm>
            <a:off x="576263" y="6218238"/>
            <a:ext cx="7451725" cy="342900"/>
          </a:xfrm>
          <a:prstGeom prst="rect">
            <a:avLst/>
          </a:prstGeom>
        </p:spPr>
        <p:txBody>
          <a:bodyPr anchor="b"/>
          <a:lstStyle/>
          <a:p>
            <a:pPr algn="ctr" eaLnBrk="0" hangingPunct="0">
              <a:spcBef>
                <a:spcPct val="20000"/>
              </a:spcBef>
              <a:defRPr/>
            </a:pPr>
            <a:endParaRPr lang="ru-RU" sz="2400" kern="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3016" name="Объект 12"/>
          <p:cNvGraphicFramePr>
            <a:graphicFrameLocks noGrp="1"/>
          </p:cNvGraphicFramePr>
          <p:nvPr>
            <p:ph sz="half" idx="4294967295"/>
          </p:nvPr>
        </p:nvGraphicFramePr>
        <p:xfrm>
          <a:off x="-46038" y="2117725"/>
          <a:ext cx="4141788" cy="4052888"/>
        </p:xfrm>
        <a:graphic>
          <a:graphicData uri="http://schemas.openxmlformats.org/presentationml/2006/ole">
            <p:oleObj spid="_x0000_s132098" r:id="rId4" imgW="4139543" imgH="4054191" progId="Excel.Chart.8">
              <p:embed/>
            </p:oleObj>
          </a:graphicData>
        </a:graphic>
      </p:graphicFrame>
      <p:graphicFrame>
        <p:nvGraphicFramePr>
          <p:cNvPr id="43017" name="Объект 14"/>
          <p:cNvGraphicFramePr>
            <a:graphicFrameLocks noGrp="1"/>
          </p:cNvGraphicFramePr>
          <p:nvPr>
            <p:ph sz="quarter" idx="4294967295"/>
          </p:nvPr>
        </p:nvGraphicFramePr>
        <p:xfrm>
          <a:off x="4114800" y="2082800"/>
          <a:ext cx="4721225" cy="4094163"/>
        </p:xfrm>
        <a:graphic>
          <a:graphicData uri="http://schemas.openxmlformats.org/presentationml/2006/ole">
            <p:oleObj spid="_x0000_s132099" r:id="rId5" imgW="4639458" imgH="409077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14400" y="12954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Ценовая дифференциация (ценовые скидки)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457200" y="1905000"/>
            <a:ext cx="8229600" cy="46783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времени (сезон, день недели, время дня)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сегмента (пол, возраст, жизненный цикл, знаменательная дата). Для социальных групп – льготные скидки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количества покупок (разовые, накопительные)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количества покупателей (оптовые, розничные)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размера товара (при большем размере меньшая цена на единицу измерения)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времени оплаты (аванс, кредит)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 вида оплаты (наличные, безналичные). Наличный аванс - сконто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1206</Words>
  <PresentationFormat>Экран (4:3)</PresentationFormat>
  <Paragraphs>345</Paragraphs>
  <Slides>20</Slides>
  <Notes>20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Office Theme</vt:lpstr>
      <vt:lpstr>Диаграмма Microsoft Excel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6.3. Метод потребительской оценки Закон эластичности спроса   </vt:lpstr>
      <vt:lpstr>Слайд 18</vt:lpstr>
      <vt:lpstr>График зависимости спроса от цены и объема продаж  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44</cp:revision>
  <dcterms:created xsi:type="dcterms:W3CDTF">2017-08-14T15:09:51Z</dcterms:created>
  <dcterms:modified xsi:type="dcterms:W3CDTF">2017-09-18T09:59:43Z</dcterms:modified>
</cp:coreProperties>
</file>