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257" r:id="rId3"/>
    <p:sldId id="263" r:id="rId4"/>
    <p:sldId id="261" r:id="rId5"/>
    <p:sldId id="264" r:id="rId6"/>
    <p:sldId id="265" r:id="rId7"/>
    <p:sldId id="259" r:id="rId8"/>
    <p:sldId id="27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732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82BB76-9B1C-42CC-96C0-30B8904D3D64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6EA746-9177-48FD-BAD7-56F2757B51B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305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edg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РОЛЬ ГОСУДАРСТВА В ЭКОНОМИКЕ</a:t>
            </a:r>
            <a:br>
              <a:rPr lang="ru-RU" b="1" dirty="0" smtClean="0"/>
            </a:b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Роль государства в экономике</a:t>
            </a:r>
            <a:r>
              <a:rPr lang="ru-RU" dirty="0" smtClean="0">
                <a:solidFill>
                  <a:srgbClr val="FF0000"/>
                </a:solidFill>
              </a:rPr>
              <a:t> –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это степень вмешательства и контроля правительства за экономическими процессами. </a:t>
            </a:r>
            <a:endParaRPr lang="ru-RU" dirty="0"/>
          </a:p>
        </p:txBody>
      </p:sp>
      <p:pic>
        <p:nvPicPr>
          <p:cNvPr id="1026" name="Picture 2" descr="http://www.grandars.ru/images/1/review/id/435/c8a4a9432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267115"/>
            <a:ext cx="4752528" cy="28288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Две основные концепции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09600" y="1752600"/>
            <a:ext cx="4033838" cy="640080"/>
          </a:xfrm>
        </p:spPr>
        <p:txBody>
          <a:bodyPr/>
          <a:lstStyle/>
          <a:p>
            <a:r>
              <a:rPr lang="ru-RU" dirty="0" smtClean="0"/>
              <a:t>Классическая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395536" y="2438400"/>
            <a:ext cx="4247902" cy="286280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ru-RU" sz="1600" dirty="0" smtClean="0"/>
              <a:t>Представители </a:t>
            </a:r>
            <a:r>
              <a:rPr lang="ru-RU" sz="1600" b="1" dirty="0" smtClean="0"/>
              <a:t>классической теории</a:t>
            </a:r>
            <a:r>
              <a:rPr lang="ru-RU" sz="1600" dirty="0" smtClean="0"/>
              <a:t> (А. Смит, Д. Риккардо) утверждали, что рыночная система является саморегулирующимся механизмом, и способна эффективно развиваться без вмешательства государства. </a:t>
            </a:r>
          </a:p>
          <a:p>
            <a:r>
              <a:rPr lang="ru-RU" sz="1600" dirty="0" smtClean="0"/>
              <a:t>Рынок автоматически регулирует равновесие спроса и предложения, доходы и расходы. </a:t>
            </a:r>
          </a:p>
          <a:p>
            <a:r>
              <a:rPr lang="ru-RU" sz="1600" dirty="0" smtClean="0"/>
              <a:t>Рынок сам исправляет дисбалансы в масштабе национальной экономики, и никакого вмешательства в экономику со стороны государства не требуется.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00628" y="1752600"/>
            <a:ext cx="3686172" cy="640080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dirty="0" err="1" smtClean="0"/>
              <a:t>Кейнсианская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72066" y="2438400"/>
            <a:ext cx="3614734" cy="2776550"/>
          </a:xfrm>
        </p:spPr>
        <p:txBody>
          <a:bodyPr>
            <a:normAutofit fontScale="92500"/>
          </a:bodyPr>
          <a:lstStyle/>
          <a:p>
            <a:r>
              <a:rPr lang="ru-RU" sz="1900" b="1" dirty="0" smtClean="0"/>
              <a:t>Теория </a:t>
            </a:r>
            <a:r>
              <a:rPr lang="ru-RU" sz="1900" b="1" dirty="0" err="1" smtClean="0"/>
              <a:t>Кейнса</a:t>
            </a:r>
            <a:r>
              <a:rPr lang="ru-RU" sz="1900" dirty="0" smtClean="0"/>
              <a:t> </a:t>
            </a:r>
          </a:p>
          <a:p>
            <a:r>
              <a:rPr lang="ru-RU" sz="1900" dirty="0" smtClean="0"/>
              <a:t>предусматривает активное вмешательство государства в экономику для ее стимулирования, и его задачей является корректировка тех недостатков, которые присущи рыночному механизму.</a:t>
            </a:r>
          </a:p>
          <a:p>
            <a:endParaRPr lang="ru-RU" dirty="0"/>
          </a:p>
        </p:txBody>
      </p:sp>
      <p:pic>
        <p:nvPicPr>
          <p:cNvPr id="4098" name="Picture 2" descr="https://encrypted-tbn0.gstatic.com/images?q=tbn:ANd9GcR50hyFpocv04bd7UHdutKid84n-Cz4dR4B33EhTD1tlLgemQT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301208"/>
            <a:ext cx="1440160" cy="14401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cs618926.vk.me/v618926337/fe/Mz5mWL3g2B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989140"/>
            <a:ext cx="1324757" cy="17281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dirty="0" smtClean="0"/>
              <a:t>Рынку присущи  негативные черты, </a:t>
            </a:r>
            <a:br>
              <a:rPr lang="ru-RU" sz="3200" dirty="0" smtClean="0"/>
            </a:br>
            <a:r>
              <a:rPr lang="ru-RU" sz="3200" dirty="0" smtClean="0"/>
              <a:t>так называемые «</a:t>
            </a:r>
            <a:r>
              <a:rPr lang="ru-RU" sz="3200" b="1" dirty="0" smtClean="0"/>
              <a:t>провалы рынка</a:t>
            </a:r>
            <a:r>
              <a:rPr lang="ru-RU" sz="3200" dirty="0" smtClean="0"/>
              <a:t>».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 smtClean="0"/>
              <a:t>Рынок не способен противостоять монополистическим тенденциям, т.к. конкуренция ведет к возникновению монополий; чтобы поддержать высокие цены, монополисты искусственно сокращают производство;</a:t>
            </a:r>
          </a:p>
          <a:p>
            <a:r>
              <a:rPr lang="ru-RU" dirty="0" smtClean="0"/>
              <a:t>рынок обладает низкой способностью к сохранению невоспроизводимых ресурсов, охране окружающей среды;</a:t>
            </a:r>
          </a:p>
          <a:p>
            <a:r>
              <a:rPr lang="ru-RU" dirty="0" smtClean="0"/>
              <a:t>не учитываются общественные потребности (образование, здравоохранение, культура, общественная безопасность);</a:t>
            </a:r>
          </a:p>
          <a:p>
            <a:r>
              <a:rPr lang="ru-RU" dirty="0" smtClean="0"/>
              <a:t>рынок не обеспечивает социальной справедливости, распределяя доходы в соответствии с вложенными факторами производства;</a:t>
            </a:r>
          </a:p>
          <a:p>
            <a:r>
              <a:rPr lang="ru-RU" dirty="0" smtClean="0"/>
              <a:t>рынок порождает неполную и недостаточно современную информацию о ценах и перспективах развития производства.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 smtClean="0"/>
              <a:t>Негативные последствия функционирования рыночной экономики привели к осознанию того, что надежды только на самонастройку рынка его саморегулирующие свойства могут подорвать рыночное хозяйство, и поэтому необходимо государственное участие в регулирование рыночных процессов. </a:t>
            </a:r>
          </a:p>
          <a:p>
            <a:r>
              <a:rPr lang="ru-RU" dirty="0" smtClean="0"/>
              <a:t>Таким образом, кейнсианство легло в основу системы государственного регулирования экономики практически во всех странах запада после Второй мировой войны.</a:t>
            </a:r>
          </a:p>
          <a:p>
            <a:endParaRPr lang="ru-RU" dirty="0"/>
          </a:p>
        </p:txBody>
      </p:sp>
      <p:pic>
        <p:nvPicPr>
          <p:cNvPr id="2050" name="Picture 2" descr="http://i-russia.ru/media/photos/medium/41d3b52c345f286300c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507" y="4264983"/>
            <a:ext cx="3781425" cy="22669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Государственное регулирование экономики</a:t>
            </a:r>
            <a:r>
              <a:rPr lang="ru-RU" sz="3200" dirty="0" smtClean="0"/>
              <a:t> -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type="body" idx="1"/>
          </p:nvPr>
        </p:nvSpPr>
        <p:spPr>
          <a:xfrm>
            <a:off x="683568" y="2743200"/>
            <a:ext cx="8308032" cy="3926160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rgbClr val="FF0000"/>
                </a:solidFill>
              </a:rPr>
              <a:t>это целенаправленное воздействие государства на экономику, направленное на эффективное функционирование национальной экономики. </a:t>
            </a:r>
          </a:p>
          <a:p>
            <a:r>
              <a:rPr lang="ru-RU" sz="1800" dirty="0" smtClean="0"/>
              <a:t>Это система мер законодательного, исполнительного и контролирующего характера, осуществляемых государством в целях стабилизации и приспособления экономики к изменяющимся условиям общественной жизни.</a:t>
            </a:r>
          </a:p>
          <a:p>
            <a:r>
              <a:rPr lang="ru-RU" sz="1800" dirty="0" smtClean="0"/>
              <a:t>Государство с помощью своей экономической политики призвано корректировать те несовершенства, которые присущи рыночному механизму. </a:t>
            </a:r>
            <a:endParaRPr lang="ru-RU" sz="1800" dirty="0"/>
          </a:p>
        </p:txBody>
      </p:sp>
      <p:pic>
        <p:nvPicPr>
          <p:cNvPr id="1026" name="Picture 2" descr="Александр Смирнов &quot;Эффективное государство: планирование и мотивация - главные составляющие успеха&quot; - Возрождение Держав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791008"/>
            <a:ext cx="3384376" cy="191290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228600"/>
            <a:ext cx="5850232" cy="99060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Роль государства в экономике 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проявляется через его функции.</a:t>
            </a:r>
            <a:endParaRPr lang="ru-RU" sz="2800" dirty="0">
              <a:solidFill>
                <a:srgbClr val="FF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657405"/>
              </p:ext>
            </p:extLst>
          </p:nvPr>
        </p:nvGraphicFramePr>
        <p:xfrm>
          <a:off x="622116" y="2204864"/>
          <a:ext cx="8143932" cy="488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  <a:gridCol w="721523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№ </a:t>
                      </a:r>
                      <a:r>
                        <a:rPr lang="ru-RU" dirty="0" err="1" smtClean="0"/>
                        <a:t>п</a:t>
                      </a:r>
                      <a:r>
                        <a:rPr lang="ru-RU" dirty="0" smtClean="0"/>
                        <a:t>/</a:t>
                      </a:r>
                      <a:r>
                        <a:rPr lang="ru-RU" dirty="0" err="1" smtClean="0"/>
                        <a:t>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Функции государства в рыночной экономике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создание эффективной конкуренции через обеспечение равных условий для соперничества всех предпринимателей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обеспечение правовой базы для рыночной системы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ограничение монополии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контроль уровня инфляции и безработицы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стимулирование экономического роста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эмиссия денег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стабилизация экономических колебаний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8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перераспределение доходов и ресурсов (социальные гарантии)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9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решение общенациональных экономических задач и проблем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10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обеспечение экономической безопасности страны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 descr="БИЗНЕС БЛОГ - Part 4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2321889" cy="20608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 smtClean="0"/>
              <a:t>Методы государственного </a:t>
            </a:r>
            <a:br>
              <a:rPr lang="ru-RU" sz="3200" b="1" dirty="0" smtClean="0"/>
            </a:br>
            <a:r>
              <a:rPr lang="ru-RU" sz="3200" b="1" dirty="0" smtClean="0"/>
              <a:t>регулирования экономики</a:t>
            </a:r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/>
              <a:t>Прямое вмешательство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609600" y="2643182"/>
            <a:ext cx="3886200" cy="337661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Создается государственный сектор в экономике (государственные предприятия: транспорт, образование, здравоохранение и образование).</a:t>
            </a:r>
          </a:p>
          <a:p>
            <a:r>
              <a:rPr lang="ru-RU" dirty="0" smtClean="0"/>
              <a:t> Государство издает законы по введению налогов, увеличению дотации и кредитов. </a:t>
            </a:r>
          </a:p>
          <a:p>
            <a:r>
              <a:rPr lang="ru-RU" dirty="0" smtClean="0"/>
              <a:t>Правительство может проводить политику протекционизма с помощью государственных заказов или политику сдерживания с помощью увеличения налогов;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dirty="0" smtClean="0"/>
              <a:t>  Косвенное вмешательство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800600" y="2714620"/>
            <a:ext cx="3886200" cy="330518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Правительство напрямую не вмешивается в экономические процессы. </a:t>
            </a:r>
          </a:p>
          <a:p>
            <a:r>
              <a:rPr lang="ru-RU" sz="1800" dirty="0" smtClean="0"/>
              <a:t>Оно регулирует их с помощью повышения налогов, таможенных пошлин, социальной политики.</a:t>
            </a:r>
            <a:endParaRPr lang="ru-RU" sz="1800" dirty="0"/>
          </a:p>
        </p:txBody>
      </p:sp>
      <p:pic>
        <p:nvPicPr>
          <p:cNvPr id="3074" name="Picture 2" descr="http://www.tpp-inform.ru/userdata/2012/1352403961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056" y="4653136"/>
            <a:ext cx="2733288" cy="2049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sz="quarter" idx="4294967295"/>
          </p:nvPr>
        </p:nvGraphicFramePr>
        <p:xfrm>
          <a:off x="0" y="0"/>
          <a:ext cx="9144000" cy="83490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5817"/>
                <a:gridCol w="3312368"/>
                <a:gridCol w="2915815"/>
              </a:tblGrid>
              <a:tr h="657569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Методы государственного регулирования </a:t>
                      </a:r>
                    </a:p>
                    <a:p>
                      <a:pPr algn="ctr"/>
                      <a:r>
                        <a:rPr lang="ru-RU" sz="1800" b="1" dirty="0" smtClean="0"/>
                        <a:t>рыночной экономики</a:t>
                      </a:r>
                      <a:endParaRPr lang="ru-RU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6248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Прямое регулирование</a:t>
                      </a:r>
                      <a:endParaRPr lang="ru-RU" sz="1800" b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Косвенное регулирование</a:t>
                      </a:r>
                      <a:endParaRPr lang="ru-RU" sz="1800" b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57569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FF0000"/>
                          </a:solidFill>
                        </a:rPr>
                        <a:t>Правовое регулирование</a:t>
                      </a:r>
                      <a:endParaRPr lang="ru-RU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FF0000"/>
                          </a:solidFill>
                        </a:rPr>
                        <a:t>Фискальная политика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rgbClr val="FF0000"/>
                          </a:solidFill>
                        </a:rPr>
                        <a:t>(бюджетно-налоговая)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FF0000"/>
                          </a:solidFill>
                        </a:rPr>
                        <a:t>Монетарная (денежная)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rgbClr val="FF0000"/>
                          </a:solidFill>
                        </a:rPr>
                        <a:t>политика</a:t>
                      </a:r>
                      <a:endParaRPr lang="ru-RU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166613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Заключаются в том, что государство принимает законы, призванные упорядочить взаимоотношения участников рыночной игры. </a:t>
                      </a:r>
                    </a:p>
                    <a:p>
                      <a:r>
                        <a:rPr lang="ru-RU" sz="18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Особое место среди этих законов занимает</a:t>
                      </a:r>
                      <a:endParaRPr lang="ru-RU" sz="1800" dirty="0" smtClean="0"/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1800" i="1" dirty="0" smtClean="0">
                          <a:solidFill>
                            <a:srgbClr val="FF0000"/>
                          </a:solidFill>
                        </a:rPr>
                        <a:t>антимонопольное законодательство,</a:t>
                      </a:r>
                      <a:r>
                        <a:rPr lang="ru-RU" sz="1800" dirty="0" smtClean="0"/>
                        <a:t> 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1800" b="0" i="1" dirty="0" smtClean="0">
                          <a:solidFill>
                            <a:srgbClr val="FF0000"/>
                          </a:solidFill>
                        </a:rPr>
                        <a:t>лицензирование,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1800" b="0" i="1" dirty="0" smtClean="0">
                          <a:solidFill>
                            <a:srgbClr val="FF0000"/>
                          </a:solidFill>
                        </a:rPr>
                        <a:t>законы, направленные на поддержку мелкого и среднего бизнеса, </a:t>
                      </a:r>
                      <a:r>
                        <a:rPr lang="ru-RU" sz="18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поддерживая таким образом разнообразную структуру производства.</a:t>
                      </a:r>
                    </a:p>
                    <a:p>
                      <a:pPr algn="ctr"/>
                      <a:endParaRPr lang="ru-RU" sz="18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b="0" i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политика правительства в </a:t>
                      </a:r>
                    </a:p>
                    <a:p>
                      <a:pPr algn="l"/>
                      <a:r>
                        <a:rPr kumimoji="0" lang="ru-RU" b="0" i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области </a:t>
                      </a:r>
                    </a:p>
                    <a:p>
                      <a:pPr algn="l">
                        <a:buFont typeface="Wingdings" pitchFamily="2" charset="2"/>
                        <a:buChar char="§"/>
                      </a:pPr>
                      <a:r>
                        <a:rPr kumimoji="0" lang="ru-RU" b="0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налогообложения,</a:t>
                      </a:r>
                    </a:p>
                    <a:p>
                      <a:pPr algn="l">
                        <a:buFont typeface="Wingdings" pitchFamily="2" charset="2"/>
                        <a:buChar char="§"/>
                      </a:pPr>
                      <a:r>
                        <a:rPr kumimoji="0" lang="ru-RU" b="0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государственных расходов, </a:t>
                      </a:r>
                    </a:p>
                    <a:p>
                      <a:pPr algn="l">
                        <a:buFont typeface="Wingdings" pitchFamily="2" charset="2"/>
                        <a:buChar char="§"/>
                      </a:pPr>
                      <a:r>
                        <a:rPr kumimoji="0" lang="ru-RU" b="0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государственного бюджета,</a:t>
                      </a:r>
                    </a:p>
                    <a:p>
                      <a:pPr algn="l"/>
                      <a:r>
                        <a:rPr kumimoji="0" lang="ru-RU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направленная</a:t>
                      </a:r>
                      <a:r>
                        <a:rPr kumimoji="0" lang="ru-RU" b="0" i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 на обеспечение занятости населения и предотвращение, подавление инфляционных процессов. </a:t>
                      </a:r>
                      <a:endParaRPr lang="ru-RU" sz="1800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b="0" i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инструмент, при помощи которого правительства стараются воздействовать на макроэкономические условия, увеличивая или уменьшая денежную массу. </a:t>
                      </a:r>
                      <a:r>
                        <a:rPr lang="ru-RU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/>
                      </a:r>
                      <a:br>
                        <a:rPr lang="ru-RU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</a:br>
                      <a:r>
                        <a:rPr kumimoji="0" lang="ru-RU" b="0" i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1" i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Три основных составляющих монетарной политики: </a:t>
                      </a:r>
                      <a:r>
                        <a:rPr lang="ru-RU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/>
                      </a:r>
                      <a:br>
                        <a:rPr lang="ru-RU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</a:br>
                      <a:r>
                        <a:rPr kumimoji="0" lang="ru-RU" b="0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 эмиссия новых денег; </a:t>
                      </a:r>
                      <a:r>
                        <a:rPr lang="ru-RU" i="1" dirty="0" smtClean="0">
                          <a:solidFill>
                            <a:srgbClr val="FF0000"/>
                          </a:solidFill>
                        </a:rPr>
                        <a:t/>
                      </a:r>
                      <a:br>
                        <a:rPr lang="ru-RU" i="1" dirty="0" smtClean="0">
                          <a:solidFill>
                            <a:srgbClr val="FF0000"/>
                          </a:solidFill>
                        </a:rPr>
                      </a:br>
                      <a:r>
                        <a:rPr kumimoji="0" lang="ru-RU" b="0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 прямой контроль над массой денег в денежном секторе; </a:t>
                      </a:r>
                      <a:r>
                        <a:rPr lang="ru-RU" i="1" dirty="0" smtClean="0">
                          <a:solidFill>
                            <a:srgbClr val="FF0000"/>
                          </a:solidFill>
                        </a:rPr>
                        <a:t/>
                      </a:r>
                      <a:br>
                        <a:rPr lang="ru-RU" i="1" dirty="0" smtClean="0">
                          <a:solidFill>
                            <a:srgbClr val="FF0000"/>
                          </a:solidFill>
                        </a:rPr>
                      </a:br>
                      <a:r>
                        <a:rPr kumimoji="0" lang="ru-RU" b="0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 операции на открытом рынке.</a:t>
                      </a:r>
                      <a:endParaRPr lang="ru-RU" sz="18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8674" name="Picture 2" descr="http://rf-smi.ru/uploads/posts/2015-01/1421128113_ekonomika-r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4437112"/>
            <a:ext cx="3312368" cy="18448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129</TotalTime>
  <Words>433</Words>
  <Application>Microsoft Office PowerPoint</Application>
  <PresentationFormat>Экран (4:3)</PresentationFormat>
  <Paragraphs>75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Аптека</vt:lpstr>
      <vt:lpstr> РОЛЬ ГОСУДАРСТВА В ЭКОНОМИКЕ </vt:lpstr>
      <vt:lpstr>Роль государства в экономике – </vt:lpstr>
      <vt:lpstr>Две основные концепции</vt:lpstr>
      <vt:lpstr>Рынку присущи  негативные черты,  так называемые «провалы рынка». </vt:lpstr>
      <vt:lpstr>Государственное регулирование экономики - </vt:lpstr>
      <vt:lpstr>Роль государства в экономике  проявляется через его функции.</vt:lpstr>
      <vt:lpstr>Методы государственного  регулирования экономики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ГОСУДАРСТВА В ЭКОНОМИКЕ</dc:title>
  <dc:creator>Enigma</dc:creator>
  <cp:lastModifiedBy>Astahova</cp:lastModifiedBy>
  <cp:revision>24</cp:revision>
  <dcterms:created xsi:type="dcterms:W3CDTF">2015-01-27T16:21:33Z</dcterms:created>
  <dcterms:modified xsi:type="dcterms:W3CDTF">2018-06-04T15:08:47Z</dcterms:modified>
</cp:coreProperties>
</file>