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75" r:id="rId15"/>
    <p:sldId id="276" r:id="rId16"/>
    <p:sldId id="277" r:id="rId17"/>
    <p:sldId id="278" r:id="rId18"/>
    <p:sldId id="285" r:id="rId19"/>
    <p:sldId id="279" r:id="rId20"/>
    <p:sldId id="280" r:id="rId21"/>
    <p:sldId id="281" r:id="rId22"/>
    <p:sldId id="282" r:id="rId23"/>
    <p:sldId id="283" r:id="rId24"/>
    <p:sldId id="284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22.08.2017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3%D1%87%D1%80%D0%B5%D0%B4%D0%B8%D1%82%D0%B5%D0%BB%D1%8C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ru.wikipedia.org/wiki/%D0%90%D0%BA%D1%86%D0%B8%D1%8F_(%D1%84%D0%B8%D0%BD%D0%B0%D0%BD%D1%81%D1%8B)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incake.ru/kb/terms/7" TargetMode="External"/><Relationship Id="rId5" Type="http://schemas.openxmlformats.org/officeDocument/2006/relationships/hyperlink" Target="http://fincake.ru/kb/terms/27" TargetMode="External"/><Relationship Id="rId4" Type="http://schemas.openxmlformats.org/officeDocument/2006/relationships/hyperlink" Target="http://fincake.ru/kb/terms/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685800" y="2133600"/>
            <a:ext cx="810738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Предпринимательство </a:t>
            </a:r>
            <a:r>
              <a:rPr lang="ru-RU" sz="40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как вид профессиональной деятельности</a:t>
            </a:r>
            <a:endParaRPr lang="ru-RU" sz="40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pic>
        <p:nvPicPr>
          <p:cNvPr id="7" name="Picture 4" descr="Картинки по запросу предпринимательская деятельность 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3429000"/>
            <a:ext cx="2659943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2209800"/>
            <a:ext cx="8153400" cy="4378325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Сущность предпринимательства, согласно закону РФ 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3400" indent="-533400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предприятиях в предпринимательской деятельности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533400" indent="-533400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 РФ. </a:t>
            </a:r>
          </a:p>
          <a:p>
            <a:pPr marL="533400" indent="-533400">
              <a:buFontTx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 предпринимательства. </a:t>
            </a:r>
          </a:p>
          <a:p>
            <a:pPr marL="533400" indent="-533400">
              <a:buFontTx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 предпринимательства.</a:t>
            </a:r>
          </a:p>
          <a:p>
            <a:pPr marL="533400" indent="-533400">
              <a:buFontTx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предпринимательства</a:t>
            </a:r>
          </a:p>
          <a:p>
            <a:pPr marL="533400" indent="-533400">
              <a:buFontTx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Стадии предпринимательской деятельности. </a:t>
            </a:r>
          </a:p>
          <a:p>
            <a:pPr marL="533400" indent="-533400">
              <a:buFontTx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за ходом предпринимательской деятельности.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62000" y="1447800"/>
            <a:ext cx="7924800" cy="8477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Вопросы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14400" y="2743200"/>
            <a:ext cx="3276600" cy="4378325"/>
          </a:xfrm>
          <a:prstGeom prst="rect">
            <a:avLst/>
          </a:prstGeom>
        </p:spPr>
        <p:txBody>
          <a:bodyPr/>
          <a:lstStyle/>
          <a:p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«</a:t>
            </a:r>
            <a:r>
              <a:rPr lang="ru-RU" sz="22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предпринимательская деятельность</a:t>
            </a:r>
            <a:r>
              <a:rPr lang="ru-RU" sz="22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(предпринимательство) представляет собой инициативную самостоятельную деятельность граждан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/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и 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их объединений, направленную на получение прибыли».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Из закона РФ «О предприятии и предпринимательской деятельности»: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67200" y="2819400"/>
            <a:ext cx="320040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76400"/>
            <a:ext cx="8153400" cy="5292725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Сущность предпринимательства согласно ГК РФ </a:t>
            </a:r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свободное экономическое хозяйство в различных сферах деятельности, осуществляемые субъектами рыночных отношений, в  целях удовлетворения потребностей конкретных потребителей и общества, товарами и услугами, а так же для получения прибыли, необходимой для саморазвития собственного дела и обеспечения  финансовых обязательств перед бюджетом и другими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субъектами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5" descr="Картинки по запросу предпринимательская деятельность 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4800600"/>
            <a:ext cx="2692096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Признаки предпринимательства.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4267200" y="2209800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основной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мотив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этой деятельности -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получение прибыли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свобода и автономность принятия решений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предпринимателем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самостоятельность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 выражающаяся  в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личном риске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и ответственности предпринимателя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33400" y="2362200"/>
            <a:ext cx="3429000" cy="3249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Функции предпринимательства.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Group 68"/>
          <p:cNvGraphicFramePr>
            <a:graphicFrameLocks/>
          </p:cNvGraphicFramePr>
          <p:nvPr/>
        </p:nvGraphicFramePr>
        <p:xfrm>
          <a:off x="304800" y="2057400"/>
          <a:ext cx="8458200" cy="4554220"/>
        </p:xfrm>
        <a:graphic>
          <a:graphicData uri="http://schemas.openxmlformats.org/drawingml/2006/table">
            <a:tbl>
              <a:tblPr/>
              <a:tblGrid>
                <a:gridCol w="2507765"/>
                <a:gridCol w="5950435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Общеэкономическая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использование принципов  организации совместной деятельности для производства товаров и услуг. Увеличивается внутренний валовой продукт и национальный доход, часть которого расходуется. 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Творческо-поисковая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использование новых идей и выработке новых средств и факторов для достижения цели. Обусловлена экономической свободой субъектов предпринимательства и природой принятия решений.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свобода каждого дееспособного индивида быть собственником дела. Ограничение по свободе занятия предпринимательской деятельностью.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Организаторская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принятие решений об организации собственного дела.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057400"/>
            <a:ext cx="8153400" cy="50641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признакам законности 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зависимости от распределения 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зависимости от состава 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точки зрения темпов развития, уровня прибыли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доходности 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зависимости от масштаба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организационно – экономическим формам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организационно-правовым формам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Классификация предпринимательства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600" y="3962400"/>
            <a:ext cx="1836057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28600" y="1981200"/>
            <a:ext cx="8153400" cy="4683125"/>
          </a:xfrm>
          <a:prstGeom prst="rect">
            <a:avLst/>
          </a:prstGeom>
        </p:spPr>
        <p:txBody>
          <a:bodyPr/>
          <a:lstStyle/>
          <a:p>
            <a:r>
              <a:rPr lang="ru-RU" sz="2400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Законное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статья 173 УКРФ</a:t>
            </a:r>
          </a:p>
          <a:p>
            <a:r>
              <a:rPr lang="ru-RU" sz="2400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Незаконное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–если нарушено условие лицензирования или иные условия правовых или финансовых гарантий существования данного предприятия, если предпринимательская деятельность причинила ущерб гражданам, организациям или государству.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Лжепредпринимательство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создание коммерческой организации без намерения осуществления предпринимательства или иной деятельности, но имеющей цель получения кредитов, освобождения от налогов и извлечения иной выгоды.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признакам законности.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5" descr="Картинки по запросу предпринимательская деятельность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971800"/>
            <a:ext cx="1792275" cy="1344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81000" y="1600200"/>
            <a:ext cx="4043363" cy="1752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зависимости от распределения</a:t>
            </a:r>
            <a:endParaRPr kumimoji="0" lang="ru-RU" sz="2800" b="1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419600" y="609600"/>
            <a:ext cx="39719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ru-RU" sz="2800" dirty="0">
                <a:solidFill>
                  <a:schemeClr val="tx2"/>
                </a:solidFill>
              </a:rPr>
              <a:t/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dirty="0">
                <a:solidFill>
                  <a:schemeClr val="tx2"/>
                </a:solidFill>
              </a:rPr>
              <a:t/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dirty="0">
                <a:solidFill>
                  <a:schemeClr val="tx2"/>
                </a:solidFill>
              </a:rPr>
              <a:t/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b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зависимости от состава</a:t>
            </a:r>
            <a:r>
              <a:rPr lang="ru-RU" sz="4000" b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>
          <a:xfrm>
            <a:off x="838200" y="2743200"/>
            <a:ext cx="3200400" cy="312420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Местная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Региональная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Национальная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Международная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Мировая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7"/>
          <p:cNvSpPr txBox="1">
            <a:spLocks noChangeArrowheads="1"/>
          </p:cNvSpPr>
          <p:nvPr/>
        </p:nvSpPr>
        <p:spPr>
          <a:xfrm>
            <a:off x="4800600" y="2743200"/>
            <a:ext cx="3962400" cy="295433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Женская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Молодежная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Ветеранская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США - это рай для женского бизнеса. Официально зарегистрировано более 9,1 млн. женщин, управляющих компаниями. При этом женщины-руководительницы ежегодно зарабатывают более $3,6 трлн. ($ 395,6 тыс. на 1 человека)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533400" y="1676400"/>
            <a:ext cx="3970337" cy="154466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 точки зрения темпов развития, уровня прибыли и доходности</a:t>
            </a:r>
            <a:endParaRPr kumimoji="0" lang="ru-RU" sz="2800" b="1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800600" y="1828800"/>
            <a:ext cx="3970337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800" b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зависимости от масштаба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9600" y="3276600"/>
            <a:ext cx="3733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Быстрорастущие 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Медленнорастущие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Высокорентабельные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Низкорентабельные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Высокорисковые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Низкорисковые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6"/>
          <p:cNvSpPr txBox="1">
            <a:spLocks noChangeArrowheads="1"/>
          </p:cNvSpPr>
          <p:nvPr/>
        </p:nvSpPr>
        <p:spPr>
          <a:xfrm>
            <a:off x="5334000" y="3276600"/>
            <a:ext cx="3384550" cy="28035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Малое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Среднее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Крупное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81000" y="1447800"/>
            <a:ext cx="83058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Субъекты малого и среднего предпринимательства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2332037"/>
            <a:ext cx="41148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Россия</a:t>
            </a:r>
          </a:p>
          <a:p>
            <a:pPr marL="179388" marR="0" lvl="1" indent="88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коммерческая организация или потребительский кооператив;</a:t>
            </a:r>
          </a:p>
          <a:p>
            <a:pPr marL="179388" marR="0" lvl="1" indent="88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численность работников не более 100 человек;</a:t>
            </a:r>
          </a:p>
          <a:p>
            <a:pPr marL="179388" marR="0" lvl="1" indent="88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годовая выручка не более 400,0 млн. руб.;</a:t>
            </a:r>
          </a:p>
          <a:p>
            <a:pPr marL="179388" marR="0" lvl="1" indent="88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доля иностранного капитала и субъектов, не являющихся субъектами малого предпринимательства, не более 25%.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800600" y="2332037"/>
            <a:ext cx="38227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США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коммерческая организация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число сотрудников до 1500 человек в зависимости от отрасли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годовой оборот не более $15 млн.(450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8" name="Picture 6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2362200"/>
            <a:ext cx="914400" cy="480975"/>
          </a:xfrm>
          <a:prstGeom prst="rect">
            <a:avLst/>
          </a:prstGeom>
          <a:noFill/>
        </p:spPr>
      </p:pic>
      <p:pic>
        <p:nvPicPr>
          <p:cNvPr id="8200" name="Picture 8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209800"/>
            <a:ext cx="7620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0"/>
            <a:ext cx="8229600" cy="10001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ОПФ и ОЭФ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Group 120"/>
          <p:cNvGraphicFramePr>
            <a:graphicFrameLocks/>
          </p:cNvGraphicFramePr>
          <p:nvPr/>
        </p:nvGraphicFramePr>
        <p:xfrm>
          <a:off x="228600" y="1752600"/>
          <a:ext cx="8713788" cy="4824699"/>
        </p:xfrm>
        <a:graphic>
          <a:graphicData uri="http://schemas.openxmlformats.org/drawingml/2006/table">
            <a:tbl>
              <a:tblPr/>
              <a:tblGrid>
                <a:gridCol w="1441450"/>
                <a:gridCol w="1355725"/>
                <a:gridCol w="1371600"/>
                <a:gridCol w="1728788"/>
                <a:gridCol w="1243012"/>
                <a:gridCol w="1573213"/>
              </a:tblGrid>
              <a:tr h="32148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хозяйствования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 деятельности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56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Хозяйственные товарищества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r>
                        <a:rPr kumimoji="0" 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товарищество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вере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</a:t>
                      </a:r>
                      <a:r>
                        <a:rPr kumimoji="0" 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полное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товарищество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Индивидуаль-ное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предпри-нимательство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1)упрощенная форма учета хозяйственных операций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2)простая и короткая процедура регистрации 3)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исключитель-ная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личная имущественная ответственность по обязательствам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1)товарищество на вере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2)полное товарищество 3)производственные кооперативы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4)ООО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5)ОАО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6)ЗАО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7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Хозяйственные общества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ЗАО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Юридическое лицо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1)наличие собственного наименования 2)наличие двух и более участников 3)наличие уставного капитала 4)юридическая ответственность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Некоммерчес-кие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юридические лицам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Потребитель-ские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кооперативы 2)ассоциации (союзы)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3)фонды 4)общественные организации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0"/>
            <a:ext cx="8229600" cy="10001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Организационно-правовые формы предпринимательства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57200" y="2332037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Организационно-правая форма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установленный государством вид организационно-правовой деятельности, определяющий ее взаимодействие с государственной системой, предприятиями, общественными структурами и физическими лицами.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 системе правовых отношений относится: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1)форма постановки на учет,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2)</a:t>
            </a:r>
            <a:r>
              <a:rPr kumimoji="0" lang="ru-RU" sz="2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порядок установления институционального уровня 3)порядок учреждения регистрации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4)отношения с фискальной системой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5)отношения с госбюджетом и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т.д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57200" y="1447801"/>
            <a:ext cx="8229600" cy="54102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Общества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Общество </a:t>
            </a:r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 ограниченной ответственностью (ООО):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учреждается одним или несколькими юр. и/или физ. Лицами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Уставной капитал разделён на доли;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Участники общества не отвечают по его обязательствам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Несут риск убытков в пределах стоимости принадлежащих им долей.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Акционерное </a:t>
            </a:r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общество: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1) ОАО: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4"/>
              </a:rPr>
              <a:t>акции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 могут свободно продаваться и покупаться, торговаться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/>
              </a:rPr>
              <a:t>биржах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6"/>
              </a:rPr>
              <a:t>акционеров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ограниченно.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2)ЗАО: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7" tooltip="Акция (финансы)"/>
              </a:rPr>
              <a:t>акции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распределяются только среди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8" tooltip="Учредитель"/>
              </a:rPr>
              <a:t>учредителей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заранее определенного круга лиц.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Число акционеров не более 50.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Финансы АО (уставный капитал, оборотный, прибыль) выполняют функцию формирования денежных капиталов. Акции составляют уставный капитал.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Минимальный размер уставного капитала: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ООО, ОАО – 10 тыс.руб.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ОАО          – 100 000 МРОТ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    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1000" b="1" dirty="0" smtClean="0"/>
              <a:t>     </a:t>
            </a:r>
            <a:endParaRPr lang="ru-RU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81000" y="1524000"/>
            <a:ext cx="8229600" cy="55768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Товарищество на вере (коммандитное общество)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Две группы участников: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А)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полные товарищи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осуществляют предпринимательскую деятельность и отвечают своим имуществом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Б) коммандитисты - несколько участников — вкладчиков несут риск убытков, связанных с деятельностью товарищества, в пределах сумм внесенных ими вкладов и не принимают участия в осуществлении товариществом предпринимательской деятельности.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Индивидуальный предприниматель (ИП) -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физические лица, осуществляющие предпринимательскую деятельность без образования юридического лица: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а) упрощенность процессов создания и ликвидации бизнеса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б) свободное использование собственной выручки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в) не платится налог на имущество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г) упрощенный порядок ведения учета результатов хозяйственной деятельности и предоставления внешней отчетности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упрощенный порядок принятия решений (не требуется собраний, протоколов и т. п.)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81000" y="1524000"/>
            <a:ext cx="8229600" cy="5576888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Производственный Кооператив-</a:t>
            </a:r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объединение людей и организаций, созданное для достижения общей цели: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а) вносят долю (пай) в созданный для этого фонд, 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б) признают участие в рисках и результатах организации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в) участвуют в качестве пайщиков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г) управляют демократическим путём.</a:t>
            </a:r>
          </a:p>
          <a:p>
            <a:pPr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Унитарное предприятие (</a:t>
            </a:r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только государственные и муниципальные предприятия)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Варианты казенное и бюджетное учреждение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а) не наделёно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правовм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собственности на закреплённое за ней собственником имущество. 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б) отвечает по своим обязательствам всем принадлежащим ему имуществом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в) не несет ответственности по обязательствам собственника его имущества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г) часть прибыли направляется на развитие предприятия, часть поступает в бюджет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524000"/>
            <a:ext cx="8229600" cy="7715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ОЭФ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914400" y="2209799"/>
            <a:ext cx="7696200" cy="4648201"/>
          </a:xfrm>
          <a:prstGeom prst="rect">
            <a:avLst/>
          </a:prstGeom>
        </p:spPr>
        <p:txBody>
          <a:bodyPr/>
          <a:lstStyle/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Организационно-экономические формы предприятий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 норм, определяющих отношения между партнерами по предприятию, а также предприятия – с государством, другими предприятиями, физическими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лицами: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0"/>
            <a:ext cx="8229600" cy="10001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ОЭФ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57200" y="1828801"/>
            <a:ext cx="8229600" cy="5029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sz="2400" i="1" dirty="0" smtClean="0"/>
              <a:t>1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Концерны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многоотраслевое АО, приобретающее пакет акций у различных компаний - дочерних предприятий.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Ассоциации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добровольное объединение экономически самостоятельных предприятий, которые могут входить в др. объединения. 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лабирование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интересов на государственном уровне, информационная поддержка и юридическая, образование и повышение профессионализма, совместный маркетинг. ВТО, РАТА, РСТ,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IATA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Консорциумы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объединение предпринимателей в целях совместного проведения финансовых операций.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Синдикат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объединение для сбыта продукции в рамках одной отрасли, цель – устранение излишней конкуренции.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Картели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соглашение между предприятиями одной отрасли о ценах на продукцию, о раздели рынков сбыта и о далях в общем производстве. Деятельность картелей должна осуществляться в рамках монопольного законодательства.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Финансово – промышленная группа (ФПГ)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объединение промышленного. Производственного, банковского, страхового, а так же интеллектуального потенциала предприятий и организаций.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0"/>
            <a:ext cx="8229600" cy="10001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Предпринимательский риск</a:t>
            </a:r>
          </a:p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(вероятность убытка)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Group 80"/>
          <p:cNvGraphicFramePr>
            <a:graphicFrameLocks/>
          </p:cNvGraphicFramePr>
          <p:nvPr/>
        </p:nvGraphicFramePr>
        <p:xfrm>
          <a:off x="457200" y="2285999"/>
          <a:ext cx="8229600" cy="4194402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4652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Предпринимательский риск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138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производственный риск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Вероятностью невыполнения своих обязательств по контракту перед туристами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12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 упущенной финансовой выгоды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результате осуществления финансовой деятельности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67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ценовой риск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результате маркетинговой деятельности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26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инвестиционный риск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результате внедрения новых проектов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120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отраслевой риск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результате изменения тенденций развития отрасли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1"/>
            <a:ext cx="8229600" cy="6096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Факторы предпринимательского риска</a:t>
            </a: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Group 165"/>
          <p:cNvGraphicFramePr>
            <a:graphicFrameLocks/>
          </p:cNvGraphicFramePr>
          <p:nvPr/>
        </p:nvGraphicFramePr>
        <p:xfrm>
          <a:off x="533400" y="1828800"/>
          <a:ext cx="8229600" cy="4668535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362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Экзогенные факторы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Эндогенные факторы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Политические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ограничение визовых формальностей, изменение стоимости оформления визы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Производственные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нарушение технологического режима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69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Экономические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инфляция, рост цен на услуги поставщиков, изменение стоимости аренды основных средств, изменение налоговой политики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Организационные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отношение руководства турфирмы к риску ошибки персонала турфирмы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2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падение покупательской способности, изменение ситуации на рынке труда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Маркетинговые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ошибки в стратегии маркетинга, сбыта, ценообразования, продвижения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2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Рыночные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появление новых конкурентов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ошибки в определение финансовых источников, ресурсов, выборе объектов финансирования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29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Природные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изменение климата, экологическая загрязненность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1"/>
            <a:ext cx="8229600" cy="6096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 динамичного развития предпринимательства в сфере социально-культурного сервиса и туризма за рубежом:</a:t>
            </a:r>
            <a:endParaRPr lang="ru-RU" sz="2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28600" y="2332038"/>
            <a:ext cx="4321175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стабильная социально-экономическая ситуация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отсутствие административно-чиновничьих барьеров при перемещениях через границы и в период гостевого пребывания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развитая инфраструктура туризма и квалифицированные кадры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высокий уровень сервиса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комфортабельный и безопасный транспорт, надежная связь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4572000" y="1905000"/>
            <a:ext cx="4321175" cy="466883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свобода перемещения и гарантии прав путешествующих, обеспечение их безопасности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высокая ответственность туристских организаций и их структурных подразделений за проведение конкретных туров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положительный туристский имидж территории, высокая репутация обслуживающих туристов фирм и компаний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притягательные рекреационные ресурсы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1"/>
            <a:ext cx="8229600" cy="6096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Зоны предпринимательского риска</a:t>
            </a: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Group 70"/>
          <p:cNvGraphicFramePr>
            <a:graphicFrameLocks/>
          </p:cNvGraphicFramePr>
          <p:nvPr/>
        </p:nvGraphicFramePr>
        <p:xfrm>
          <a:off x="304800" y="1905000"/>
          <a:ext cx="8458200" cy="4343400"/>
        </p:xfrm>
        <a:graphic>
          <a:graphicData uri="http://schemas.openxmlformats.org/drawingml/2006/table">
            <a:tbl>
              <a:tblPr/>
              <a:tblGrid>
                <a:gridCol w="3048000"/>
                <a:gridCol w="5410200"/>
              </a:tblGrid>
              <a:tr h="1088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Зона предпринимательского риска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16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возмещение издержек предприятия и получение средней прибыли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критическ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только возмещение издержек предприятия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7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Превышение расходов над доходами при возможном покрытии затрат предыдущими доходами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0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катастрофическ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Потери, равные имущественному состоянию предприятия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1"/>
            <a:ext cx="8229600" cy="6096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Виды предпринимательства в туризме</a:t>
            </a: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Group 69"/>
          <p:cNvGraphicFramePr>
            <a:graphicFrameLocks/>
          </p:cNvGraphicFramePr>
          <p:nvPr/>
        </p:nvGraphicFramePr>
        <p:xfrm>
          <a:off x="457200" y="1905000"/>
          <a:ext cx="8382000" cy="4572000"/>
        </p:xfrm>
        <a:graphic>
          <a:graphicData uri="http://schemas.openxmlformats.org/drawingml/2006/table">
            <a:tbl>
              <a:tblPr/>
              <a:tblGrid>
                <a:gridCol w="3581400"/>
                <a:gridCol w="4800600"/>
              </a:tblGrid>
              <a:tr h="3472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Виды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Субъекты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9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Производственный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гостиничный бизнес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ресторанный бизнес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транспортные предприятия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туроператоры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предприятия общественного питания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Коммерческо-посреднический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туроператоры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турагенты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рекламные агентства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Финансовый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туроператоры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турагенты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9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Консультативный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туроператоры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турагенты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маркетинговые агентства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консалтинговые центры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295401"/>
            <a:ext cx="8229600" cy="6096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Стадии предпринимательской деятельности</a:t>
            </a: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676399"/>
            <a:ext cx="8229600" cy="4848225"/>
          </a:xfrm>
          <a:prstGeom prst="rect">
            <a:avLst/>
          </a:prstGeom>
        </p:spPr>
        <p:txBody>
          <a:bodyPr/>
          <a:lstStyle/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Рождение идеи: Определяются основные черты: суверенность и экономическая обособленность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Разработка плана реализации данной идеи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Открытие и регистрация предпринимательской структуры, выбор ОПФ. 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Основные учредительные документы: 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а)наименование организации (по имени создателя, по принадлежности к отрасли, по характеру деятельности)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б) определение местонахождения (юр. Адрес), 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г) разработка устава и положения: уставная деятельность; порядок передачи имущества; получение вознаграждения; выход; вопросы управления. 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Концентрация усилий на реализации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Корректировка (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корректировка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ошибок, усовершенствование идеи и плана)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Управление полученными результатами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Контроль за ходом предпринимательской деятельности 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(Организационный, административный, финансовый, нормативно – правовой).</a:t>
            </a: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1566</Words>
  <PresentationFormat>Экран (4:3)</PresentationFormat>
  <Paragraphs>294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18</cp:revision>
  <dcterms:created xsi:type="dcterms:W3CDTF">2017-08-14T15:09:51Z</dcterms:created>
  <dcterms:modified xsi:type="dcterms:W3CDTF">2017-08-22T16:08:40Z</dcterms:modified>
</cp:coreProperties>
</file>