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50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6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0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7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2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1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9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37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6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4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1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77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18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58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87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20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45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23B46-9B65-4089-AF78-3B0BBA91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D99218-141D-4A60-B81E-9E417D00B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812546-6C2D-449E-B7D8-C294835D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539C7-CC58-45E3-B36B-685628E1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5F8AE-4093-4468-A296-938BF67F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FE4B4E-9219-4D88-A85C-7BB752055EE1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52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6EA98-5DD7-4CAF-A21E-2BB13E450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Государственные управленческие 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9A51E3-39A6-480B-837D-E71375E27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898"/>
            <a:ext cx="9144000" cy="1306902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виды, свойства, отличительные черты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6851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9592A-BFFA-4E2E-A926-A9F011E4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Государственное управленческое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890AE2-7900-47B2-BF7C-FAA58AEA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это решение, принятое в установленном порядке правомочной государственной структурой</a:t>
            </a:r>
          </a:p>
          <a:p>
            <a:r>
              <a:rPr lang="ru-RU" dirty="0"/>
              <a:t>это облеченная в официальную форму властная воля государства, которая, будучи закрепленной в соответствующих государственных актах, обеспечивает целенаправленное воздействие власти на социальную действительность</a:t>
            </a:r>
          </a:p>
          <a:p>
            <a:r>
              <a:rPr lang="ru-RU" dirty="0"/>
              <a:t>Это обязательная для исполнения государственная программа, содержащая цели и задачи, а также набор способов, средств и ресурсов материально-технического, финансового, кадрового и иного характера, необходимые для их наилучшей реализации в интересах общества.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122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56BC9-9A35-4266-849A-D68DA235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Государственное управленческое решение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5A2648-0BD7-4E62-824D-B7E2EA9BC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является источником права, </a:t>
            </a:r>
          </a:p>
          <a:p>
            <a:r>
              <a:rPr lang="ru-RU" dirty="0"/>
              <a:t>порождает право и </a:t>
            </a:r>
          </a:p>
          <a:p>
            <a:r>
              <a:rPr lang="ru-RU" dirty="0"/>
              <a:t>закрепляет право в определенных правовых формах.</a:t>
            </a:r>
          </a:p>
        </p:txBody>
      </p:sp>
    </p:spTree>
    <p:extLst>
      <p:ext uri="{BB962C8B-B14F-4D97-AF65-F5344CB8AC3E}">
        <p14:creationId xmlns:p14="http://schemas.microsoft.com/office/powerpoint/2010/main" val="178131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088E7-C6F1-4C58-B69C-0A3CD6E1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 (первооснова)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2D4A1E-7DF0-446D-9A37-49AB4889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реальная жизнь общества, политическое и правовое сознание народа (граждан, ученых, президентов, депутатов, министров и других должностных лиц), т.е. все те процессы, которые в данный момент характеризуют экономику, политику, культуру, образование, здравоохранение, ЖКХ, сферу межнациональных и межконфессиональных отношений и т.д. </a:t>
            </a:r>
          </a:p>
        </p:txBody>
      </p:sp>
    </p:spTree>
    <p:extLst>
      <p:ext uri="{BB962C8B-B14F-4D97-AF65-F5344CB8AC3E}">
        <p14:creationId xmlns:p14="http://schemas.microsoft.com/office/powerpoint/2010/main" val="281819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53676-D824-42C2-8129-EA65E9EA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32" y="365125"/>
            <a:ext cx="10853468" cy="1325563"/>
          </a:xfrm>
        </p:spPr>
        <p:txBody>
          <a:bodyPr/>
          <a:lstStyle/>
          <a:p>
            <a:r>
              <a:rPr lang="ru-RU" dirty="0"/>
              <a:t>Юридическая иерархия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BEC529-C07E-4D3D-AFBC-FD15B240F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а) конституционные;</a:t>
            </a:r>
          </a:p>
          <a:p>
            <a:pPr marL="0" indent="0">
              <a:buNone/>
            </a:pPr>
            <a:r>
              <a:rPr lang="ru-RU" dirty="0"/>
              <a:t>б) законодательные; </a:t>
            </a:r>
          </a:p>
          <a:p>
            <a:pPr marL="0" indent="0">
              <a:buNone/>
            </a:pPr>
            <a:r>
              <a:rPr lang="ru-RU" dirty="0"/>
              <a:t>в) подзаконные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Любое инициативное решение не должно противоречить действующему законодательству, не должно нарушать принятые решения на высших этажах управленческой иерархии.</a:t>
            </a:r>
          </a:p>
        </p:txBody>
      </p:sp>
    </p:spTree>
    <p:extLst>
      <p:ext uri="{BB962C8B-B14F-4D97-AF65-F5344CB8AC3E}">
        <p14:creationId xmlns:p14="http://schemas.microsoft.com/office/powerpoint/2010/main" val="407487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647C4-B9C0-42D5-AA0D-CCB3CF75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содержанию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30E46-0F3A-40D3-8A4D-4694EEF5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Политические - касаются наиболее крупных, стратегически значимых, затрагивающих судьбы миллионов людей проблем - безопасности страны, ее территориальной целостности и суверенитета, перспектив социально-экономического, национально-территориального и культурного развития</a:t>
            </a:r>
          </a:p>
          <a:p>
            <a:endParaRPr lang="ru-RU" dirty="0"/>
          </a:p>
          <a:p>
            <a:r>
              <a:rPr lang="ru-RU" dirty="0"/>
              <a:t>Административные - направлены на обеспечение реализации решений политического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418914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27355-9FBF-432A-A74A-4D96627F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субъектам управления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AD68D9-5BFE-432D-A9AE-9B7BE6B74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общенародными (принимаются по итогам выборов и референдумов); </a:t>
            </a:r>
          </a:p>
          <a:p>
            <a:r>
              <a:rPr lang="ru-RU" dirty="0"/>
              <a:t>б) федеральными, региональными (акты субъектов федерации), местными; </a:t>
            </a:r>
          </a:p>
          <a:p>
            <a:r>
              <a:rPr lang="ru-RU" dirty="0"/>
              <a:t>в) решениями органов законодательной, исполнительной и судебной власти;</a:t>
            </a:r>
          </a:p>
          <a:p>
            <a:r>
              <a:rPr lang="ru-RU" dirty="0"/>
              <a:t> г) единоличными и коллегиальными</a:t>
            </a:r>
          </a:p>
        </p:txBody>
      </p:sp>
    </p:spTree>
    <p:extLst>
      <p:ext uri="{BB962C8B-B14F-4D97-AF65-F5344CB8AC3E}">
        <p14:creationId xmlns:p14="http://schemas.microsoft.com/office/powerpoint/2010/main" val="257241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187E8-6CFA-4928-A3F8-5AA39BE3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масштабу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4EE80-E2E1-4166-84A3-93AC3533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общегосударственные, которые реализуются в масштабах всей страны;</a:t>
            </a:r>
          </a:p>
          <a:p>
            <a:r>
              <a:rPr lang="ru-RU" dirty="0"/>
              <a:t>локальные, реализуемые в пределах отдельных отраслей, отдельных национально- или административно-территориальных единиц; </a:t>
            </a:r>
          </a:p>
          <a:p>
            <a:r>
              <a:rPr lang="ru-RU" dirty="0"/>
              <a:t>внутриведомственные; </a:t>
            </a:r>
          </a:p>
          <a:p>
            <a:r>
              <a:rPr lang="ru-RU" dirty="0"/>
              <a:t>межведомственные. </a:t>
            </a:r>
          </a:p>
        </p:txBody>
      </p:sp>
    </p:spTree>
    <p:extLst>
      <p:ext uri="{BB962C8B-B14F-4D97-AF65-F5344CB8AC3E}">
        <p14:creationId xmlns:p14="http://schemas.microsoft.com/office/powerpoint/2010/main" val="213289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C1C55-454A-4E5B-814D-715571F5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целям и времени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606C1A-F0D4-4662-A463-59F7231F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стратегические, тактические и оперативные;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долгосрочные; среднесрочные и краткосрочные. </a:t>
            </a:r>
          </a:p>
        </p:txBody>
      </p:sp>
    </p:spTree>
    <p:extLst>
      <p:ext uri="{BB962C8B-B14F-4D97-AF65-F5344CB8AC3E}">
        <p14:creationId xmlns:p14="http://schemas.microsoft.com/office/powerpoint/2010/main" val="358784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7CFBC-60CE-43B7-AF7F-B0B897B1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порядку принятия и придания юридической силы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C557F6-1BCD-4C08-9A45-86146957E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первичные, т.е. непосредственно приобретающие юридическую силу (законы, указы, постановления, приказы) </a:t>
            </a:r>
          </a:p>
          <a:p>
            <a:endParaRPr lang="ru-RU" dirty="0"/>
          </a:p>
          <a:p>
            <a:r>
              <a:rPr lang="ru-RU" dirty="0"/>
              <a:t>вторичные, вводимые в действие в качестве приложений к первичным управленческим решениям</a:t>
            </a:r>
          </a:p>
        </p:txBody>
      </p:sp>
    </p:spTree>
    <p:extLst>
      <p:ext uri="{BB962C8B-B14F-4D97-AF65-F5344CB8AC3E}">
        <p14:creationId xmlns:p14="http://schemas.microsoft.com/office/powerpoint/2010/main" val="275448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54A48-7449-4F9D-9627-E8561CB3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механизму действия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EC650-313D-422F-84FF-FB9680E5F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прямого (непосредственного)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рамочные (отсылочного)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2065473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F24EF-B1D4-44BE-9E12-AAE250B7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характеру воздействия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564261-5EF4-4395-98AF-D54C16F7F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стимулирующие, </a:t>
            </a:r>
          </a:p>
          <a:p>
            <a:r>
              <a:rPr lang="ru-RU" dirty="0"/>
              <a:t>протекционистские, </a:t>
            </a:r>
          </a:p>
          <a:p>
            <a:r>
              <a:rPr lang="ru-RU" dirty="0"/>
              <a:t>мотивационные, </a:t>
            </a:r>
          </a:p>
          <a:p>
            <a:r>
              <a:rPr lang="ru-RU" dirty="0"/>
              <a:t>ограничительные, </a:t>
            </a:r>
          </a:p>
          <a:p>
            <a:r>
              <a:rPr lang="ru-RU" dirty="0"/>
              <a:t>запретительные и </a:t>
            </a:r>
            <a:r>
              <a:rPr lang="ru-RU" dirty="0" err="1"/>
              <a:t>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060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626FF-CA53-49D5-9555-D08B249C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степени публичности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93CE20-19C8-4BF5-A4A6-7CB684BFF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закрытые - совершенно секретные; </a:t>
            </a:r>
          </a:p>
          <a:p>
            <a:r>
              <a:rPr lang="ru-RU" dirty="0"/>
              <a:t>секретные (для служебного пользования) </a:t>
            </a:r>
          </a:p>
          <a:p>
            <a:r>
              <a:rPr lang="ru-RU" dirty="0"/>
              <a:t>открытые - несекретные общего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5471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E0F99-575C-4DD0-B741-C17921E1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EBB55B-25EF-49C7-B74E-5220C5D8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0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Документ, носитель определенной управленческой информации; </a:t>
            </a:r>
          </a:p>
          <a:p>
            <a:pPr marL="0" indent="0">
              <a:buNone/>
            </a:pPr>
            <a:r>
              <a:rPr lang="ru-RU" dirty="0"/>
              <a:t>2. Официальный акт высокой социально-практической значимости предписываемых управляющих воздействий. Отличается он активной организующей, созидательной ролью. Его главное предназначение - формирование, изменение или отмена действующих социальных норм и отношений, перевод объекта управления из одного качественного состояния в другое; </a:t>
            </a:r>
          </a:p>
          <a:p>
            <a:pPr marL="0" indent="0">
              <a:buNone/>
            </a:pPr>
            <a:r>
              <a:rPr lang="ru-RU" dirty="0"/>
              <a:t>3. Государственно-управленческие решения в подавляющем большинстве своем носят комплексный характер, преследуют несколько целей и предполагают решение целого пакета задач; </a:t>
            </a:r>
          </a:p>
        </p:txBody>
      </p:sp>
    </p:spTree>
    <p:extLst>
      <p:ext uri="{BB962C8B-B14F-4D97-AF65-F5344CB8AC3E}">
        <p14:creationId xmlns:p14="http://schemas.microsoft.com/office/powerpoint/2010/main" val="299166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E0F99-575C-4DD0-B741-C17921E1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EBB55B-25EF-49C7-B74E-5220C5D8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777"/>
            <a:ext cx="10515600" cy="4540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4. Властность - принимается в одностороннем порядке специально уполномоченным для этого государственным органом, порождает соответствующие права, обязанности и предусматривают ответственность за последствия их реализации; </a:t>
            </a:r>
          </a:p>
          <a:p>
            <a:pPr marL="0" indent="0">
              <a:buNone/>
            </a:pPr>
            <a:r>
              <a:rPr lang="ru-RU" dirty="0"/>
              <a:t>5. Публично-правовой характер. Принимаются только государственными органами, обладающими соответствующей компетенцией. Причем в подавляющем большинстве случаев принимаются не на основе договора двух-трех сторон, а в одностороннем порядке. Большинство государственно-управленческих решений носят публичный правовой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4220605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BA44A-6C20-4B13-90AB-1DCDD682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AD711B-E8AF-4A39-A0FD-A4603A1D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6. Директивность. Государственное управленческое решение обязывает, предписывает, запрещает, уполномочивает, лишает, прекращает, разрешает, поощряет, устанавливает, наказывает и т.д. Оно обладает высокой преобразующей силой, большой социальной значимостью предписываемых действий, носит директивно-обязательный характер. Все предусмотренные в нем мероприятия обязательны для исполнения, даже в том случае, если они и не нравятся кому-то; </a:t>
            </a:r>
          </a:p>
          <a:p>
            <a:pPr marL="0" indent="0">
              <a:buNone/>
            </a:pPr>
            <a:r>
              <a:rPr lang="ru-RU" dirty="0"/>
              <a:t>7. Оформляются надлежащим образом в установленном порядке, носят обезличенный характер. Государственное решение - продукт коллективного труда, в его подготовке участвует большое число специалистов и должностных лиц. Поэтому его авторство не устанавливается. Государственное решение - это собственность государства и не может рассматриваться в качестве чьей-либо личной интеллектуальной собственности; </a:t>
            </a:r>
          </a:p>
        </p:txBody>
      </p:sp>
    </p:spTree>
    <p:extLst>
      <p:ext uri="{BB962C8B-B14F-4D97-AF65-F5344CB8AC3E}">
        <p14:creationId xmlns:p14="http://schemas.microsoft.com/office/powerpoint/2010/main" val="328694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4AD711B-E8AF-4A39-A0FD-A4603A1DF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2091"/>
            <a:ext cx="10515600" cy="56248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8. </a:t>
            </a:r>
            <a:r>
              <a:rPr lang="ru-RU" dirty="0" err="1"/>
              <a:t>Процессуальность</a:t>
            </a:r>
            <a:r>
              <a:rPr lang="ru-RU" dirty="0"/>
              <a:t> - наличие системы правил и процедур, определяющих порядок разработки, обсуждения, согласования, принятия управленческого решения, вступления в официальную силу и обнародования. </a:t>
            </a:r>
          </a:p>
          <a:p>
            <a:pPr marL="0" indent="0">
              <a:buNone/>
            </a:pPr>
            <a:r>
              <a:rPr lang="ru-RU" dirty="0"/>
              <a:t>Официально установленная </a:t>
            </a:r>
            <a:r>
              <a:rPr lang="ru-RU" dirty="0" err="1"/>
              <a:t>процессуальность</a:t>
            </a:r>
            <a:r>
              <a:rPr lang="ru-RU" dirty="0"/>
              <a:t> обеспечивает </a:t>
            </a:r>
          </a:p>
          <a:p>
            <a:pPr marL="0" indent="0">
              <a:buNone/>
            </a:pPr>
            <a:r>
              <a:rPr lang="ru-RU" dirty="0"/>
              <a:t>-легитимность решения; </a:t>
            </a:r>
          </a:p>
          <a:p>
            <a:pPr marL="0" indent="0">
              <a:buNone/>
            </a:pPr>
            <a:r>
              <a:rPr lang="ru-RU" dirty="0"/>
              <a:t>-всесторонность и объективность анализа ситуации;</a:t>
            </a:r>
          </a:p>
          <a:p>
            <a:pPr>
              <a:buFontTx/>
              <a:buChar char="-"/>
            </a:pPr>
            <a:r>
              <a:rPr lang="ru-RU" dirty="0"/>
              <a:t>правильное применение правовых норм различных отраслей права; </a:t>
            </a:r>
          </a:p>
          <a:p>
            <a:pPr>
              <a:buFontTx/>
              <a:buChar char="-"/>
            </a:pPr>
            <a:r>
              <a:rPr lang="ru-RU" dirty="0"/>
              <a:t>-высокое качество как самого документа, так и процесса его исполнения.</a:t>
            </a:r>
          </a:p>
          <a:p>
            <a:pPr marL="0" indent="0">
              <a:buNone/>
            </a:pPr>
            <a:r>
              <a:rPr lang="ru-RU" dirty="0"/>
              <a:t>Нарушение процессуальных правил и технологий превращает решение в фикцию, в документ ничтожной юридической силы; </a:t>
            </a:r>
          </a:p>
          <a:p>
            <a:pPr marL="0" indent="0">
              <a:buNone/>
            </a:pPr>
            <a:r>
              <a:rPr lang="ru-RU" dirty="0"/>
              <a:t>9. Обеспеченность бюджетными ресурсами. Государственные решения связаны с использованием бюджетных средств, а значит, подконтрольны налогоплательщикам. </a:t>
            </a:r>
          </a:p>
        </p:txBody>
      </p:sp>
    </p:spTree>
    <p:extLst>
      <p:ext uri="{BB962C8B-B14F-4D97-AF65-F5344CB8AC3E}">
        <p14:creationId xmlns:p14="http://schemas.microsoft.com/office/powerpoint/2010/main" val="2483029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26EAF-E823-48A1-9397-BD8E51E1A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Ведущие причины инициации 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495A50-2FE5-404E-98A6-8638D66AA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1. Экстремальная (чрезвычайная) ситуация; </a:t>
            </a:r>
          </a:p>
          <a:p>
            <a:pPr marL="0" indent="0">
              <a:buNone/>
            </a:pPr>
            <a:r>
              <a:rPr lang="ru-RU" dirty="0"/>
              <a:t>2. Конфликтная социальная ситуация.; </a:t>
            </a:r>
          </a:p>
          <a:p>
            <a:pPr marL="0" indent="0">
              <a:buNone/>
            </a:pPr>
            <a:r>
              <a:rPr lang="ru-RU" dirty="0"/>
              <a:t>3. Проблемная ситуация - важнейший и наиболее распространенный импульс инициации управленческих решений; </a:t>
            </a:r>
          </a:p>
          <a:p>
            <a:pPr marL="0" indent="0">
              <a:buNone/>
            </a:pPr>
            <a:r>
              <a:rPr lang="ru-RU" dirty="0"/>
              <a:t>4. Обращения граждан и их групп населения в государственные структуры; </a:t>
            </a:r>
          </a:p>
          <a:p>
            <a:pPr marL="0" indent="0">
              <a:buNone/>
            </a:pPr>
            <a:r>
              <a:rPr lang="ru-RU" dirty="0"/>
              <a:t>5. Требования, исходящие от вышестоящих субъектов управления, правомочных определять и направлять деятельность нижестоящих структур; </a:t>
            </a:r>
          </a:p>
          <a:p>
            <a:pPr marL="0" indent="0">
              <a:buNone/>
            </a:pPr>
            <a:r>
              <a:rPr lang="ru-RU" dirty="0"/>
              <a:t>6. Факты, отношения, события, состояния, выявляемые в процессе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254485057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</TotalTime>
  <Words>873</Words>
  <Application>Microsoft Office PowerPoint</Application>
  <PresentationFormat>Широкоэкранный</PresentationFormat>
  <Paragraphs>83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Tw Cen MT</vt:lpstr>
      <vt:lpstr>Капля</vt:lpstr>
      <vt:lpstr>Государственные управленческие решения</vt:lpstr>
      <vt:lpstr>Государственное управленческое решение</vt:lpstr>
      <vt:lpstr>Государственное управленческое решение </vt:lpstr>
      <vt:lpstr>Источник (первооснова)</vt:lpstr>
      <vt:lpstr>Юридическая иерархия </vt:lpstr>
      <vt:lpstr>По содержанию </vt:lpstr>
      <vt:lpstr>По субъектам управления </vt:lpstr>
      <vt:lpstr>По масштабу действия</vt:lpstr>
      <vt:lpstr>По целям и времени действия</vt:lpstr>
      <vt:lpstr>По порядку принятия и придания юридической силы</vt:lpstr>
      <vt:lpstr>По механизму действия </vt:lpstr>
      <vt:lpstr>По характеру воздействия</vt:lpstr>
      <vt:lpstr>По степени публичности</vt:lpstr>
      <vt:lpstr>Основные свойства и отличительные черты государственно-управленческого решения</vt:lpstr>
      <vt:lpstr>Основные свойства и отличительные черты государственно-управленческого решения</vt:lpstr>
      <vt:lpstr>Презентация PowerPoint</vt:lpstr>
      <vt:lpstr>Презентация PowerPoint</vt:lpstr>
      <vt:lpstr>Ведущие причины инициации управленческого решения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разработки и реализации управленческих решений</dc:title>
  <dc:creator>Katerina Shumik</dc:creator>
  <cp:lastModifiedBy>Katerina Shumik</cp:lastModifiedBy>
  <cp:revision>5</cp:revision>
  <dcterms:created xsi:type="dcterms:W3CDTF">2018-12-03T11:05:19Z</dcterms:created>
  <dcterms:modified xsi:type="dcterms:W3CDTF">2019-12-23T20:37:55Z</dcterms:modified>
</cp:coreProperties>
</file>