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5" r:id="rId2"/>
    <p:sldId id="276" r:id="rId3"/>
    <p:sldId id="277" r:id="rId4"/>
    <p:sldId id="281" r:id="rId5"/>
    <p:sldId id="287" r:id="rId6"/>
    <p:sldId id="282" r:id="rId7"/>
    <p:sldId id="284" r:id="rId8"/>
    <p:sldId id="283" r:id="rId9"/>
    <p:sldId id="285" r:id="rId10"/>
    <p:sldId id="286" r:id="rId11"/>
    <p:sldId id="294" r:id="rId12"/>
    <p:sldId id="288" r:id="rId13"/>
    <p:sldId id="289" r:id="rId14"/>
    <p:sldId id="290" r:id="rId15"/>
    <p:sldId id="291" r:id="rId16"/>
    <p:sldId id="293" r:id="rId17"/>
    <p:sldId id="264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66"/>
    <a:srgbClr val="4F81BD"/>
    <a:srgbClr val="3333FF"/>
    <a:srgbClr val="CCECFF"/>
    <a:srgbClr val="FFFF00"/>
    <a:srgbClr val="9933FF"/>
    <a:srgbClr val="00CC00"/>
    <a:srgbClr val="800080"/>
    <a:srgbClr val="FF00FF"/>
    <a:srgbClr val="C6D9F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713" autoAdjust="0"/>
  </p:normalViewPr>
  <p:slideViewPr>
    <p:cSldViewPr snapToGrid="0"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0" y="3389161"/>
            <a:ext cx="9065623" cy="1191804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333366"/>
                </a:solidFill>
              </a:rPr>
              <a:t>Раздел 1 Основы маркетинговых исследований</a:t>
            </a:r>
          </a:p>
          <a:p>
            <a:pPr algn="l"/>
            <a:r>
              <a:rPr lang="ru-RU" sz="2800" b="1" dirty="0" smtClean="0">
                <a:solidFill>
                  <a:srgbClr val="333366"/>
                </a:solidFill>
              </a:rPr>
              <a:t>Тема 1.1 Сущность маркетинговых исследований</a:t>
            </a:r>
            <a:endParaRPr lang="ru-RU" sz="28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ХАРАКТЕРИСТИКА ТЕМЫ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68992"/>
            <a:ext cx="9144000" cy="51580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Цель</a:t>
            </a:r>
            <a:r>
              <a:rPr lang="en-US" sz="1800" b="1" dirty="0" smtClean="0">
                <a:solidFill>
                  <a:srgbClr val="FF0000"/>
                </a:solidFill>
              </a:rPr>
              <a:t>:</a:t>
            </a:r>
            <a:r>
              <a:rPr lang="en-US" sz="1800" dirty="0" smtClean="0"/>
              <a:t> </a:t>
            </a:r>
            <a:r>
              <a:rPr lang="ru-RU" sz="1800" dirty="0" smtClean="0"/>
              <a:t>рассмотреть сущность маркетинговых исследований</a:t>
            </a: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Задачи:</a:t>
            </a:r>
            <a:r>
              <a:rPr lang="ru-RU" sz="1800" dirty="0" smtClean="0"/>
              <a:t> </a:t>
            </a:r>
          </a:p>
          <a:p>
            <a:pPr marL="450850" indent="0">
              <a:spcBef>
                <a:spcPts val="600"/>
              </a:spcBef>
              <a:defRPr/>
            </a:pPr>
            <a:r>
              <a:rPr lang="ru-RU" sz="1800" dirty="0" smtClean="0"/>
              <a:t> изучить понятие маркетинговых исследований</a:t>
            </a:r>
          </a:p>
          <a:p>
            <a:pPr marL="450850" indent="0" algn="just">
              <a:spcBef>
                <a:spcPts val="600"/>
              </a:spcBef>
              <a:defRPr/>
            </a:pPr>
            <a:r>
              <a:rPr lang="ru-RU" sz="1800" dirty="0" smtClean="0"/>
              <a:t>рассмотреть сущность маркетинговой информационной системы предприятия и системы поддержки решений</a:t>
            </a:r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ЗНАНИЯ:</a:t>
            </a:r>
          </a:p>
          <a:p>
            <a:pPr marL="450850" indent="0">
              <a:spcBef>
                <a:spcPts val="600"/>
              </a:spcBef>
            </a:pPr>
            <a:r>
              <a:rPr lang="ru-RU" sz="1800" dirty="0" smtClean="0"/>
              <a:t> сущности и определений маркетинговых исследований, принятых в различных школах маркетинга</a:t>
            </a:r>
          </a:p>
          <a:p>
            <a:pPr marL="450850" indent="0">
              <a:spcBef>
                <a:spcPts val="600"/>
              </a:spcBef>
            </a:pPr>
            <a:r>
              <a:rPr lang="ru-RU" sz="1800" dirty="0" smtClean="0"/>
              <a:t> видов маркетинговых исследований, рассматриваемые представителями различных маркетинговых школ</a:t>
            </a:r>
          </a:p>
          <a:p>
            <a:pPr marL="450850" indent="0">
              <a:spcBef>
                <a:spcPts val="600"/>
              </a:spcBef>
            </a:pPr>
            <a:r>
              <a:rPr lang="ru-RU" sz="1800" dirty="0" smtClean="0"/>
              <a:t> характеристики маркетинговой информационной системы и системы поддержки решений</a:t>
            </a:r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УМЕНИЯ:</a:t>
            </a:r>
          </a:p>
          <a:p>
            <a:pPr marL="450850" indent="0">
              <a:spcBef>
                <a:spcPts val="600"/>
              </a:spcBef>
            </a:pPr>
            <a:r>
              <a:rPr lang="ru-RU" sz="1800" dirty="0" smtClean="0"/>
              <a:t> разрабатывать систему маркетинговой информации для конкретного предприятия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ru-RU" altLang="ru-RU" sz="1800" b="1" dirty="0" smtClean="0">
                <a:solidFill>
                  <a:srgbClr val="FF0000"/>
                </a:solidFill>
              </a:rPr>
              <a:t>ВЛАДЕНИЯ</a:t>
            </a:r>
            <a:r>
              <a:rPr lang="en-US" altLang="ru-RU" sz="1800" b="1" dirty="0" smtClean="0">
                <a:solidFill>
                  <a:srgbClr val="FF0000"/>
                </a:solidFill>
              </a:rPr>
              <a:t>:</a:t>
            </a:r>
          </a:p>
          <a:p>
            <a:pPr marL="450850" indent="0">
              <a:spcBef>
                <a:spcPts val="600"/>
              </a:spcBef>
              <a:tabLst>
                <a:tab pos="450850" algn="l"/>
              </a:tabLst>
              <a:defRPr/>
            </a:pPr>
            <a:r>
              <a:rPr lang="ru-RU" sz="1800" dirty="0" smtClean="0"/>
              <a:t> навыками разработки системы маркетинговой информации для предприятия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КЛЮЧЕВЫЕ ПОНЯТИЯ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857250"/>
            <a:ext cx="8002587" cy="4786313"/>
          </a:xfrm>
          <a:prstGeom prst="rect">
            <a:avLst/>
          </a:prstGeom>
        </p:spPr>
        <p:txBody>
          <a:bodyPr/>
          <a:lstStyle/>
          <a:p>
            <a:r>
              <a:rPr lang="ru-RU" altLang="ru-RU" sz="2000" dirty="0" smtClean="0"/>
              <a:t>Аналитическая функция маркетинга</a:t>
            </a:r>
          </a:p>
          <a:p>
            <a:r>
              <a:rPr lang="ru-RU" altLang="ru-RU" sz="2000" dirty="0" smtClean="0"/>
              <a:t>Маркетинговые исследования</a:t>
            </a:r>
          </a:p>
          <a:p>
            <a:r>
              <a:rPr lang="ru-RU" altLang="ru-RU" sz="2000" dirty="0" smtClean="0"/>
              <a:t>Маркетинговая информационная система</a:t>
            </a:r>
          </a:p>
          <a:p>
            <a:pPr algn="just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2000" dirty="0" smtClean="0"/>
              <a:t>Система внутрифирменной информации (система внутренней информации)</a:t>
            </a:r>
          </a:p>
          <a:p>
            <a:pPr algn="just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2000" dirty="0" smtClean="0"/>
              <a:t>Система сбора внешней текущей маркетинговой информации</a:t>
            </a:r>
            <a:r>
              <a:rPr lang="en-US" altLang="ru-RU" sz="2000" dirty="0" smtClean="0"/>
              <a:t> (</a:t>
            </a:r>
            <a:r>
              <a:rPr lang="ru-RU" altLang="ru-RU" sz="2000" dirty="0" smtClean="0"/>
              <a:t>маркетинговая разведка)</a:t>
            </a:r>
            <a:r>
              <a:rPr lang="en-US" altLang="ru-RU" sz="2000" dirty="0" smtClean="0"/>
              <a:t>;</a:t>
            </a:r>
            <a:endParaRPr lang="ru-RU" altLang="ru-RU" sz="2000" dirty="0" smtClean="0"/>
          </a:p>
          <a:p>
            <a:pPr algn="just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2000" dirty="0" smtClean="0"/>
              <a:t>Система маркетинговых исследований</a:t>
            </a:r>
            <a:r>
              <a:rPr lang="en-US" altLang="ru-RU" sz="2000" dirty="0" smtClean="0"/>
              <a:t>;</a:t>
            </a:r>
            <a:endParaRPr lang="ru-RU" altLang="ru-RU" sz="2000" dirty="0" smtClean="0"/>
          </a:p>
          <a:p>
            <a:pPr algn="just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2000" dirty="0" smtClean="0"/>
              <a:t>Система анализа маркетинговой информации.</a:t>
            </a:r>
          </a:p>
          <a:p>
            <a:r>
              <a:rPr lang="ru-RU" altLang="ru-RU" sz="2000" dirty="0" smtClean="0"/>
              <a:t>Система поддержки решений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СОЦИАЛЬНО-ЭКОНОМИЧЕСКАЯ СУЩНОСТЬ</a:t>
            </a:r>
            <a:endParaRPr lang="ru-RU" dirty="0">
              <a:solidFill>
                <a:srgbClr val="333366"/>
              </a:solidFill>
            </a:endParaRPr>
          </a:p>
        </p:txBody>
      </p:sp>
      <p:sp>
        <p:nvSpPr>
          <p:cNvPr id="4" name="Text Box 24"/>
          <p:cNvSpPr txBox="1">
            <a:spLocks noChangeArrowheads="1"/>
          </p:cNvSpPr>
          <p:nvPr/>
        </p:nvSpPr>
        <p:spPr bwMode="auto">
          <a:xfrm>
            <a:off x="0" y="836613"/>
            <a:ext cx="9144000" cy="4431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 eaLnBrk="1" hangingPunct="1">
              <a:lnSpc>
                <a:spcPct val="95000"/>
              </a:lnSpc>
              <a:spcBef>
                <a:spcPct val="35000"/>
              </a:spcBef>
            </a:pPr>
            <a:r>
              <a:rPr lang="ru-RU" altLang="ru-RU" sz="2000" dirty="0"/>
              <a:t>Для эффективного функционирования  в условиях острой конкуренции руководство предприятия нуждается в достоверной, актуальной и полной информации, получить которую можно в процессе проведения маркетинговых исследований.</a:t>
            </a:r>
          </a:p>
          <a:p>
            <a:pPr indent="450850" algn="just" eaLnBrk="1" hangingPunct="1">
              <a:lnSpc>
                <a:spcPct val="95000"/>
              </a:lnSpc>
              <a:spcBef>
                <a:spcPct val="35000"/>
              </a:spcBef>
            </a:pPr>
            <a:r>
              <a:rPr lang="ru-RU" altLang="ru-RU" sz="2000" dirty="0"/>
              <a:t>Полученная информация позволяет</a:t>
            </a:r>
            <a:r>
              <a:rPr lang="en-US" altLang="ru-RU" sz="2000" dirty="0"/>
              <a:t>:</a:t>
            </a:r>
          </a:p>
          <a:p>
            <a:pPr indent="450850" algn="just" eaLnBrk="1" hangingPunct="1">
              <a:lnSpc>
                <a:spcPct val="95000"/>
              </a:lnSpc>
              <a:spcBef>
                <a:spcPct val="35000"/>
              </a:spcBef>
              <a:buFontTx/>
              <a:buChar char="•"/>
            </a:pPr>
            <a:r>
              <a:rPr lang="ru-RU" altLang="ru-RU" sz="2000" dirty="0"/>
              <a:t>повысить обоснованность управленческих решений</a:t>
            </a:r>
            <a:r>
              <a:rPr lang="en-US" altLang="ru-RU" sz="2000" dirty="0"/>
              <a:t>;</a:t>
            </a:r>
            <a:r>
              <a:rPr lang="ru-RU" altLang="ru-RU" sz="2000" dirty="0"/>
              <a:t> </a:t>
            </a:r>
            <a:endParaRPr lang="en-US" altLang="ru-RU" sz="2000" dirty="0"/>
          </a:p>
          <a:p>
            <a:pPr indent="450850" algn="just" eaLnBrk="1" hangingPunct="1">
              <a:lnSpc>
                <a:spcPct val="95000"/>
              </a:lnSpc>
              <a:spcBef>
                <a:spcPct val="35000"/>
              </a:spcBef>
              <a:buFontTx/>
              <a:buChar char="•"/>
            </a:pPr>
            <a:r>
              <a:rPr lang="ru-RU" altLang="ru-RU" sz="2000" dirty="0"/>
              <a:t>снизить степень риска</a:t>
            </a:r>
            <a:r>
              <a:rPr lang="en-US" altLang="ru-RU" sz="2000" dirty="0"/>
              <a:t>;</a:t>
            </a:r>
            <a:r>
              <a:rPr lang="ru-RU" altLang="ru-RU" sz="2000" dirty="0"/>
              <a:t> </a:t>
            </a:r>
            <a:endParaRPr lang="en-US" altLang="ru-RU" sz="2000" dirty="0"/>
          </a:p>
          <a:p>
            <a:pPr indent="450850" algn="just" eaLnBrk="1" hangingPunct="1">
              <a:lnSpc>
                <a:spcPct val="95000"/>
              </a:lnSpc>
              <a:spcBef>
                <a:spcPct val="35000"/>
              </a:spcBef>
              <a:buFontTx/>
              <a:buChar char="•"/>
            </a:pPr>
            <a:r>
              <a:rPr lang="ru-RU" altLang="ru-RU" sz="2000" dirty="0"/>
              <a:t>рационально распределить ограниченные ресурсы.</a:t>
            </a:r>
            <a:endParaRPr lang="en-US" altLang="ru-RU" sz="2000" dirty="0"/>
          </a:p>
          <a:p>
            <a:pPr indent="450850" algn="just" eaLnBrk="1" hangingPunct="1">
              <a:lnSpc>
                <a:spcPct val="95000"/>
              </a:lnSpc>
              <a:spcBef>
                <a:spcPct val="35000"/>
              </a:spcBef>
            </a:pPr>
            <a:r>
              <a:rPr lang="ru-RU" altLang="ru-RU" sz="2000" dirty="0"/>
              <a:t>Основополагающими функциями маркетинга любого предприятия является </a:t>
            </a:r>
            <a:r>
              <a:rPr lang="ru-RU" altLang="ru-RU" sz="2000" dirty="0">
                <a:solidFill>
                  <a:srgbClr val="0000FF"/>
                </a:solidFill>
              </a:rPr>
              <a:t>группа аналитических функций </a:t>
            </a:r>
            <a:r>
              <a:rPr lang="ru-RU" altLang="ru-RU" sz="2000" i="1" dirty="0">
                <a:solidFill>
                  <a:srgbClr val="0000FF"/>
                </a:solidFill>
              </a:rPr>
              <a:t>(анализ маркетинговой среды и исследование потребителей), </a:t>
            </a:r>
            <a:r>
              <a:rPr lang="ru-RU" altLang="ru-RU" sz="2000" dirty="0"/>
              <a:t>т.е. для успешного функционирования предприятия руководству необходима актуальная информация о рынке, которую должна предоставить маркетинговая служба.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ФУНКЦИИ МАРКЕТИНГА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36613"/>
            <a:ext cx="9143999" cy="47089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>
                <a:latin typeface="+mn-lt"/>
              </a:rPr>
              <a:t>Выделяют 4 группы функций маркетинга</a:t>
            </a:r>
            <a:r>
              <a:rPr lang="en-US" sz="2000" dirty="0">
                <a:latin typeface="+mn-lt"/>
              </a:rPr>
              <a:t>: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>
                <a:latin typeface="+mn-lt"/>
              </a:rPr>
              <a:t> </a:t>
            </a:r>
            <a:r>
              <a:rPr lang="ru-RU" sz="2000" b="1" dirty="0">
                <a:solidFill>
                  <a:srgbClr val="0000CC"/>
                </a:solidFill>
                <a:latin typeface="+mn-lt"/>
              </a:rPr>
              <a:t>1.Аналитические функции </a:t>
            </a:r>
            <a:r>
              <a:rPr lang="ru-RU" sz="2000" dirty="0">
                <a:latin typeface="+mn-lt"/>
              </a:rPr>
              <a:t>- изучение рынка, потребителей, товарной структуры, конкурентов.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>
                <a:latin typeface="+mn-lt"/>
              </a:rPr>
              <a:t>2</a:t>
            </a:r>
            <a:r>
              <a:rPr lang="ru-RU" sz="2000" b="1" dirty="0">
                <a:solidFill>
                  <a:srgbClr val="0000CC"/>
                </a:solidFill>
                <a:latin typeface="+mn-lt"/>
              </a:rPr>
              <a:t>. Производственные функции </a:t>
            </a:r>
            <a:r>
              <a:rPr lang="ru-RU" sz="2000" dirty="0">
                <a:latin typeface="+mn-lt"/>
              </a:rPr>
              <a:t>- организация производства, производственно - технологического процесса и материально-технического снабжения, внедрение новых технологий, обеспечение высокого качества и конкурентоспособности производимых продуктов.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>
                <a:latin typeface="+mn-lt"/>
              </a:rPr>
              <a:t>3. </a:t>
            </a:r>
            <a:r>
              <a:rPr lang="ru-RU" sz="2000" b="1" dirty="0">
                <a:solidFill>
                  <a:srgbClr val="0000CC"/>
                </a:solidFill>
                <a:latin typeface="+mn-lt"/>
              </a:rPr>
              <a:t>Распределительно-сбытовые функции </a:t>
            </a:r>
            <a:r>
              <a:rPr lang="ru-RU" sz="2000" dirty="0">
                <a:latin typeface="+mn-lt"/>
              </a:rPr>
              <a:t>- организация каналов сбыта, системы транспортировки и хранения, проведение товарной и ценовой политики, реклама.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>
                <a:latin typeface="+mn-lt"/>
              </a:rPr>
              <a:t>4. </a:t>
            </a:r>
            <a:r>
              <a:rPr lang="ru-RU" sz="2000" b="1" dirty="0">
                <a:solidFill>
                  <a:srgbClr val="0000CC"/>
                </a:solidFill>
                <a:latin typeface="+mn-lt"/>
              </a:rPr>
              <a:t>Управленческие функции </a:t>
            </a:r>
            <a:r>
              <a:rPr lang="ru-RU" sz="2000" dirty="0">
                <a:latin typeface="+mn-lt"/>
              </a:rPr>
              <a:t>- планирование на тактическом и стратегическом уровнях, информационное обеспечение маркетинга, контроль.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  <a:cs typeface="Arial" charset="0"/>
              </a:rPr>
              <a:t>ПОЛНЫЙ ЦИКЛ МАРКЕТИНГА</a:t>
            </a:r>
            <a:endParaRPr lang="ru-RU" dirty="0">
              <a:solidFill>
                <a:srgbClr val="333366"/>
              </a:solidFill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7053513" y="1084011"/>
            <a:ext cx="360363" cy="935038"/>
          </a:xfrm>
          <a:prstGeom prst="up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107488" y="1957136"/>
            <a:ext cx="288925" cy="28733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7" name="Object 1092"/>
          <p:cNvGraphicFramePr>
            <a:graphicFrameLocks noChangeAspect="1"/>
          </p:cNvGraphicFramePr>
          <p:nvPr/>
        </p:nvGraphicFramePr>
        <p:xfrm>
          <a:off x="1059113" y="1020511"/>
          <a:ext cx="7108825" cy="4978400"/>
        </p:xfrm>
        <a:graphic>
          <a:graphicData uri="http://schemas.openxmlformats.org/presentationml/2006/ole">
            <p:oleObj spid="_x0000_s1026" name="CorelDRAW" r:id="rId3" imgW="7083552" imgH="4962144" progId="CorelDRAW.Graphic.14">
              <p:embed/>
            </p:oleObj>
          </a:graphicData>
        </a:graphic>
      </p:graphicFrame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7107488" y="1957136"/>
            <a:ext cx="2159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" name="Овал 8"/>
          <p:cNvSpPr/>
          <p:nvPr/>
        </p:nvSpPr>
        <p:spPr>
          <a:xfrm>
            <a:off x="4372226" y="660149"/>
            <a:ext cx="287337" cy="28892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4372226" y="660149"/>
            <a:ext cx="2159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Овал 10"/>
          <p:cNvSpPr/>
          <p:nvPr/>
        </p:nvSpPr>
        <p:spPr>
          <a:xfrm>
            <a:off x="1130551" y="1812674"/>
            <a:ext cx="288925" cy="287337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1130551" y="1812674"/>
            <a:ext cx="217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Овал 12"/>
          <p:cNvSpPr/>
          <p:nvPr/>
        </p:nvSpPr>
        <p:spPr>
          <a:xfrm>
            <a:off x="627313" y="3468436"/>
            <a:ext cx="287338" cy="28892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627313" y="3468436"/>
            <a:ext cx="2159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5" name="Овал 14"/>
          <p:cNvSpPr/>
          <p:nvPr/>
        </p:nvSpPr>
        <p:spPr>
          <a:xfrm>
            <a:off x="1275013" y="4908299"/>
            <a:ext cx="288925" cy="28892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1275013" y="4908299"/>
            <a:ext cx="2159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4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7" name="Овал 16"/>
          <p:cNvSpPr/>
          <p:nvPr/>
        </p:nvSpPr>
        <p:spPr>
          <a:xfrm>
            <a:off x="4588126" y="6060824"/>
            <a:ext cx="287337" cy="287337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4588126" y="6060824"/>
            <a:ext cx="2159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4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9" name="Овал 18"/>
          <p:cNvSpPr/>
          <p:nvPr/>
        </p:nvSpPr>
        <p:spPr>
          <a:xfrm>
            <a:off x="7756776" y="4476499"/>
            <a:ext cx="287337" cy="28892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0" name="TextBox 27"/>
          <p:cNvSpPr txBox="1">
            <a:spLocks noChangeArrowheads="1"/>
          </p:cNvSpPr>
          <p:nvPr/>
        </p:nvSpPr>
        <p:spPr bwMode="auto">
          <a:xfrm>
            <a:off x="7756776" y="4476499"/>
            <a:ext cx="2159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4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1" name="Стрелка вверх 20"/>
          <p:cNvSpPr/>
          <p:nvPr/>
        </p:nvSpPr>
        <p:spPr>
          <a:xfrm rot="5400000">
            <a:off x="4883401" y="323599"/>
            <a:ext cx="358775" cy="936625"/>
          </a:xfrm>
          <a:prstGeom prst="up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2" name="TextBox 30"/>
          <p:cNvSpPr txBox="1">
            <a:spLocks noChangeArrowheads="1"/>
          </p:cNvSpPr>
          <p:nvPr/>
        </p:nvSpPr>
        <p:spPr bwMode="auto">
          <a:xfrm>
            <a:off x="5667626" y="660149"/>
            <a:ext cx="30241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b="1">
                <a:solidFill>
                  <a:srgbClr val="0000FF"/>
                </a:solidFill>
              </a:rPr>
              <a:t>Аналитическая группа функций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95513" y="6132261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fld id="{F98DE9AA-6E29-45BE-8E20-525749A31C63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195513" y="6132261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fld id="{04F8E9B0-7B81-492A-AE16-E98B6210F741}" type="slidenum">
              <a:rPr lang="ru-RU" altLang="ru-RU"/>
              <a:pPr eaLnBrk="1" hangingPunct="1"/>
              <a:t>6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>
                <a:cs typeface="Times New Roman" pitchFamily="18" charset="0"/>
              </a:rPr>
              <a:t>МАРКЕТИНГОВЫЕ ИССЛЕДОВАНИЯ В МИС</a:t>
            </a:r>
            <a:endParaRPr lang="ru-RU" dirty="0"/>
          </a:p>
        </p:txBody>
      </p:sp>
      <p:sp>
        <p:nvSpPr>
          <p:cNvPr id="5" name="Rectangle 2"/>
          <p:cNvSpPr txBox="1">
            <a:spLocks noGrp="1" noChangeArrowheads="1"/>
          </p:cNvSpPr>
          <p:nvPr>
            <p:ph type="body" sz="quarter" idx="15"/>
          </p:nvPr>
        </p:nvSpPr>
        <p:spPr bwMode="auto">
          <a:xfrm>
            <a:off x="628597" y="914400"/>
            <a:ext cx="7886808" cy="72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 eaLnBrk="1" hangingPunct="1">
              <a:defRPr/>
            </a:pPr>
            <a:r>
              <a:rPr lang="ru-RU" sz="2400" kern="0" dirty="0">
                <a:solidFill>
                  <a:srgbClr val="0000FF"/>
                </a:solidFill>
                <a:latin typeface="+mj-lt"/>
                <a:ea typeface="+mj-ea"/>
                <a:cs typeface="Times New Roman" pitchFamily="18" charset="0"/>
              </a:rPr>
              <a:t>Маркетингов</a:t>
            </a:r>
            <a:r>
              <a:rPr lang="ru-RU" sz="2400" kern="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ая</a:t>
            </a:r>
            <a:r>
              <a:rPr lang="ru-RU" sz="2400" kern="0" dirty="0">
                <a:solidFill>
                  <a:srgbClr val="0000FF"/>
                </a:solidFill>
                <a:latin typeface="+mj-lt"/>
                <a:ea typeface="+mj-ea"/>
                <a:cs typeface="Times New Roman" pitchFamily="18" charset="0"/>
              </a:rPr>
              <a:t> информационная система МИС </a:t>
            </a:r>
            <a:r>
              <a:rPr lang="ru-RU" sz="2400" kern="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             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2400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от англ. 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+mj-ea"/>
                <a:cs typeface="Times New Roman" pitchFamily="18" charset="0"/>
              </a:rPr>
              <a:t>marketing information system</a:t>
            </a:r>
            <a:r>
              <a:rPr lang="ru-RU" sz="2400" kern="0" dirty="0">
                <a:solidFill>
                  <a:srgbClr val="000000"/>
                </a:solidFill>
                <a:latin typeface="+mj-lt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0" y="1916113"/>
            <a:ext cx="9144000" cy="23083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ru-RU" altLang="ru-RU" sz="2400" dirty="0"/>
              <a:t>- это</a:t>
            </a:r>
            <a:r>
              <a:rPr lang="ru-RU" altLang="ru-RU" sz="2400" dirty="0">
                <a:cs typeface="Times New Roman" pitchFamily="18" charset="0"/>
              </a:rPr>
              <a:t> совокупность людей, оборудования и методологических приемов, процедур и методов, разработанных для сбора, классификации, анализа и распространения актуальной, своевременной и точной информации для принятия </a:t>
            </a:r>
            <a:r>
              <a:rPr lang="ru-RU" altLang="ru-RU" sz="2400" i="1" dirty="0">
                <a:cs typeface="Times New Roman" pitchFamily="18" charset="0"/>
              </a:rPr>
              <a:t>опережающих</a:t>
            </a:r>
            <a:r>
              <a:rPr lang="ru-RU" altLang="ru-RU" sz="2400" dirty="0">
                <a:cs typeface="Times New Roman" pitchFamily="18" charset="0"/>
              </a:rPr>
              <a:t> маркетинговых решений (на регулярной постоянной основе).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СТРУКТУРА МИС</a:t>
            </a:r>
            <a:endParaRPr lang="ru-RU" dirty="0"/>
          </a:p>
        </p:txBody>
      </p:sp>
      <p:pic>
        <p:nvPicPr>
          <p:cNvPr id="6" name="Picture 6" descr="ми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8534400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СТРУКТУРА МИС</a:t>
            </a:r>
            <a:endParaRPr lang="ru-RU" dirty="0" smtClean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765175"/>
            <a:ext cx="9144000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indent="444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1600" dirty="0" smtClean="0">
                <a:cs typeface="Times New Roman" panose="02020603050405020304" pitchFamily="18" charset="0"/>
              </a:rPr>
              <a:t>В правом прямоугольнике перечислены составляющие маркетинговой среды, за которыми </a:t>
            </a:r>
            <a:r>
              <a:rPr lang="ru-RU" altLang="ru-RU" sz="1600" b="1" i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управляющий по маркетингу</a:t>
            </a:r>
            <a:r>
              <a:rPr lang="ru-RU" altLang="ru-RU" sz="1600" dirty="0" smtClean="0">
                <a:cs typeface="Times New Roman" panose="02020603050405020304" pitchFamily="18" charset="0"/>
              </a:rPr>
              <a:t> должен вести постоянное наблюдение. Информацию собирают и анализируют с помощью </a:t>
            </a:r>
            <a:r>
              <a:rPr lang="ru-RU" altLang="ru-RU" sz="1600" b="1" i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четырех вспомогательных систем</a:t>
            </a:r>
            <a:r>
              <a:rPr lang="ru-RU" altLang="ru-RU" sz="1600" dirty="0" smtClean="0">
                <a:cs typeface="Times New Roman" panose="02020603050405020304" pitchFamily="18" charset="0"/>
              </a:rPr>
              <a:t>, которые в совокупности своей и составляют систему маркетинговой информации: </a:t>
            </a:r>
            <a:endParaRPr lang="ru-RU" altLang="ru-RU" sz="1600" dirty="0" smtClean="0"/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1600" b="1" i="1" dirty="0" smtClean="0">
                <a:solidFill>
                  <a:srgbClr val="0000CC"/>
                </a:solidFill>
              </a:rPr>
              <a:t>1.С</a:t>
            </a:r>
            <a:r>
              <a:rPr lang="ru-RU" altLang="ru-RU" sz="1600" b="1" i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истема внутрифирменной информации</a:t>
            </a:r>
            <a:r>
              <a:rPr lang="ru-RU" altLang="ru-RU" sz="1600" i="1" dirty="0" smtClean="0">
                <a:cs typeface="Times New Roman" panose="02020603050405020304" pitchFamily="18" charset="0"/>
              </a:rPr>
              <a:t> (система внутренней информации)</a:t>
            </a:r>
            <a:r>
              <a:rPr lang="en-US" altLang="ru-RU" sz="1600" i="1" dirty="0" smtClean="0">
                <a:cs typeface="Times New Roman" panose="02020603050405020304" pitchFamily="18" charset="0"/>
              </a:rPr>
              <a:t>;</a:t>
            </a:r>
            <a:r>
              <a:rPr lang="ru-RU" altLang="ru-RU" sz="1600" i="1" dirty="0" smtClean="0">
                <a:cs typeface="Times New Roman" panose="02020603050405020304" pitchFamily="18" charset="0"/>
              </a:rPr>
              <a:t> </a:t>
            </a:r>
            <a:endParaRPr lang="ru-RU" altLang="ru-RU" sz="1600" i="1" dirty="0" smtClean="0"/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1600" b="1" i="1" dirty="0" smtClean="0">
                <a:solidFill>
                  <a:srgbClr val="0000CC"/>
                </a:solidFill>
              </a:rPr>
              <a:t>2.</a:t>
            </a:r>
            <a:r>
              <a:rPr lang="en-US" altLang="ru-RU" sz="1600" b="1" i="1" dirty="0" smtClean="0">
                <a:solidFill>
                  <a:srgbClr val="0000CC"/>
                </a:solidFill>
              </a:rPr>
              <a:t> </a:t>
            </a:r>
            <a:r>
              <a:rPr lang="ru-RU" altLang="ru-RU" sz="1600" b="1" i="1" dirty="0" smtClean="0">
                <a:solidFill>
                  <a:srgbClr val="0000CC"/>
                </a:solidFill>
              </a:rPr>
              <a:t>С</a:t>
            </a:r>
            <a:r>
              <a:rPr lang="ru-RU" altLang="ru-RU" sz="1600" b="1" i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истема сбора внешней текущей маркетинговой информации</a:t>
            </a:r>
            <a:r>
              <a:rPr lang="en-US" altLang="ru-RU" sz="1600" i="1" dirty="0" smtClean="0"/>
              <a:t> (</a:t>
            </a:r>
            <a:r>
              <a:rPr lang="ru-RU" altLang="ru-RU" sz="1600" i="1" dirty="0" smtClean="0">
                <a:cs typeface="Times New Roman" panose="02020603050405020304" pitchFamily="18" charset="0"/>
              </a:rPr>
              <a:t>маркетинговая разведка)</a:t>
            </a:r>
            <a:r>
              <a:rPr lang="en-US" altLang="ru-RU" sz="1600" i="1" dirty="0" smtClean="0">
                <a:cs typeface="Times New Roman" panose="02020603050405020304" pitchFamily="18" charset="0"/>
              </a:rPr>
              <a:t>;</a:t>
            </a:r>
            <a:endParaRPr lang="ru-RU" altLang="ru-RU" sz="1600" i="1" dirty="0" smtClean="0"/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1600" b="1" i="1" dirty="0" smtClean="0">
                <a:solidFill>
                  <a:srgbClr val="0000CC"/>
                </a:solidFill>
              </a:rPr>
              <a:t>3. С</a:t>
            </a:r>
            <a:r>
              <a:rPr lang="ru-RU" altLang="ru-RU" sz="1600" b="1" i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истема маркетинговых исследований</a:t>
            </a:r>
            <a:r>
              <a:rPr lang="en-US" altLang="ru-RU" sz="1600" i="1" dirty="0" smtClean="0"/>
              <a:t>;</a:t>
            </a:r>
            <a:endParaRPr lang="ru-RU" altLang="ru-RU" sz="1600" i="1" dirty="0" smtClean="0"/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1600" b="1" i="1" dirty="0" smtClean="0">
                <a:solidFill>
                  <a:srgbClr val="0000CC"/>
                </a:solidFill>
              </a:rPr>
              <a:t>4.</a:t>
            </a:r>
            <a:r>
              <a:rPr lang="ru-RU" altLang="ru-RU" sz="1600" b="1" i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smtClean="0">
                <a:solidFill>
                  <a:srgbClr val="0000CC"/>
                </a:solidFill>
              </a:rPr>
              <a:t>С</a:t>
            </a:r>
            <a:r>
              <a:rPr lang="ru-RU" altLang="ru-RU" sz="1600" b="1" i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истем</a:t>
            </a:r>
            <a:r>
              <a:rPr lang="ru-RU" altLang="ru-RU" sz="1600" b="1" i="1" dirty="0" smtClean="0">
                <a:solidFill>
                  <a:srgbClr val="0000CC"/>
                </a:solidFill>
              </a:rPr>
              <a:t>а</a:t>
            </a:r>
            <a:r>
              <a:rPr lang="ru-RU" altLang="ru-RU" sz="1600" b="1" i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 анализа маркетинговой информации.</a:t>
            </a:r>
            <a:r>
              <a:rPr lang="ru-RU" altLang="ru-RU" sz="1600" dirty="0" smtClean="0"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1600" dirty="0" smtClean="0">
                <a:cs typeface="Times New Roman" panose="02020603050405020304" pitchFamily="18" charset="0"/>
              </a:rPr>
              <a:t>Поток информации, поступающей к управляющим по маркетингу, помогает им в проведении анализа, планирования, претворении в жизнь и контроля за исполнением маркетинговых мероприятий. </a:t>
            </a:r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ru-RU" altLang="ru-RU" sz="1600" dirty="0" smtClean="0">
                <a:cs typeface="Times New Roman" panose="02020603050405020304" pitchFamily="18" charset="0"/>
              </a:rPr>
              <a:t>Обратный поток в сторону рынка состоит из принятых управляющими решений и прочих коммуникаций.</a:t>
            </a:r>
          </a:p>
          <a:p>
            <a:pPr marL="609600" indent="-609600"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1600" b="1" dirty="0">
                <a:solidFill>
                  <a:srgbClr val="FF0000"/>
                </a:solidFill>
              </a:rPr>
              <a:t>Ограничения МИС</a:t>
            </a:r>
            <a:r>
              <a:rPr lang="ru-RU" sz="1600" dirty="0"/>
              <a:t> 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1600" dirty="0"/>
              <a:t>Она воспринимает только структурированные проблемы;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1600" dirty="0"/>
              <a:t>Маркетолог может использовать для принятия решений только уже готовые отчеты;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1600" dirty="0"/>
              <a:t>Она имеет жесткую структуру;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1600" dirty="0"/>
              <a:t>Содержит ограниченный круг информации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1600" dirty="0"/>
              <a:t>МИС обеспечивает только доступ к блокам необходимой информации, но не позволяет решать задачи по методу альтернатив. </a:t>
            </a:r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endParaRPr lang="ru-RU" altLang="ru-RU" sz="1600" dirty="0" smtClean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СИСТЕМА ПОДДЕРЖКИ РЕШЕНИЙ (СПР): ПОНЯТИЕ И СТРУКТУРА</a:t>
            </a:r>
            <a:endParaRPr lang="ru-RU" dirty="0"/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0" y="644107"/>
            <a:ext cx="91963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ru-RU" b="1" dirty="0">
                <a:solidFill>
                  <a:srgbClr val="FF0000"/>
                </a:solidFill>
              </a:rPr>
              <a:t>СПР</a:t>
            </a:r>
            <a:r>
              <a:rPr lang="ru-RU" dirty="0"/>
              <a:t> – это информационная система, которая позволяет лицам, принимающим решения, взаимодействовать непосредственно как с базами данных, так и с моделями анализа.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b="1" dirty="0">
                <a:solidFill>
                  <a:srgbClr val="FF0000"/>
                </a:solidFill>
              </a:rPr>
              <a:t>Структура системы поддержки решений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7" name="Рисунок 16" descr="1.4 СП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3925" y="1789638"/>
            <a:ext cx="6250193" cy="4384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ОСНОВНЫЕ КАТЕГОРИИ НАУЧНОГО НАПРАВЛЕНИЯ</a:t>
            </a:r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" y="675248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/>
            <a:r>
              <a:rPr lang="ru-RU" altLang="ru-RU" sz="1600" dirty="0"/>
              <a:t>Маркетинговые исследования  являются </a:t>
            </a:r>
            <a:r>
              <a:rPr lang="ru-RU" altLang="ru-RU" sz="1600" dirty="0">
                <a:solidFill>
                  <a:srgbClr val="0000FF"/>
                </a:solidFill>
              </a:rPr>
              <a:t>разновидностью прикладных научных исследований, </a:t>
            </a:r>
            <a:r>
              <a:rPr lang="ru-RU" altLang="ru-RU" sz="1600" dirty="0">
                <a:solidFill>
                  <a:srgbClr val="000000"/>
                </a:solidFill>
              </a:rPr>
              <a:t>ориентированных на получение результата, который можно использовать на практике. </a:t>
            </a:r>
            <a:r>
              <a:rPr lang="ru-RU" sz="1600" dirty="0" smtClean="0"/>
              <a:t>Целями фундаментальных маркетинговых исследований является изучение основных рыночных закономерностей, тенденций развития экономики отраслевых и товарных рынков и состояния домохозяйств. </a:t>
            </a:r>
          </a:p>
          <a:p>
            <a:pPr indent="450850" algn="just" eaLnBrk="1" hangingPunct="1"/>
            <a:r>
              <a:rPr lang="ru-RU" altLang="ru-RU" sz="1600" dirty="0" smtClean="0"/>
              <a:t>Любое </a:t>
            </a:r>
            <a:r>
              <a:rPr lang="ru-RU" altLang="ru-RU" sz="1600" dirty="0"/>
              <a:t>научное направление характеризуется следующими основными категориями</a:t>
            </a:r>
            <a:r>
              <a:rPr lang="en-US" altLang="ru-RU" sz="1600" dirty="0"/>
              <a:t>: </a:t>
            </a:r>
            <a:r>
              <a:rPr lang="ru-RU" altLang="ru-RU" sz="1600" dirty="0"/>
              <a:t>цель, объект, предмет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4213" y="2537483"/>
            <a:ext cx="8064500" cy="6477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ЦЕЛЬ</a:t>
            </a:r>
            <a:r>
              <a:rPr lang="ru-RU" dirty="0">
                <a:solidFill>
                  <a:srgbClr val="000000"/>
                </a:solidFill>
              </a:rPr>
              <a:t> - создание информационной базы для принятия управленческих решений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213" y="3545545"/>
            <a:ext cx="8064500" cy="8636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ОБЪЕКТ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- это то, на что направлено исследование  </a:t>
            </a:r>
            <a:r>
              <a:rPr lang="ru-RU" dirty="0" smtClean="0">
                <a:solidFill>
                  <a:srgbClr val="000000"/>
                </a:solidFill>
              </a:rPr>
              <a:t>(рынка</a:t>
            </a:r>
            <a:r>
              <a:rPr lang="ru-RU" dirty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сбыта</a:t>
            </a:r>
            <a:r>
              <a:rPr lang="ru-RU" dirty="0">
                <a:solidFill>
                  <a:srgbClr val="000000"/>
                </a:solidFill>
              </a:rPr>
              <a:t>, свое предприятие, конкуренты, рынки, отрасли, потребители, товары и услуги)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4213" y="4769508"/>
            <a:ext cx="8135937" cy="13684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ПРЕДМЕТ</a:t>
            </a:r>
            <a:r>
              <a:rPr lang="ru-RU" dirty="0">
                <a:solidFill>
                  <a:srgbClr val="000000"/>
                </a:solidFill>
              </a:rPr>
              <a:t> - это те конкретные стороны, свойства, особенности объекта, которые подлежат непосредственному изучению (отношение потребителей к предприятию, степень удовлетворенности потребителей качеством товаров и уровнем обслуживания, мотивация потребителей)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 smtClean="0"/>
              <a:t>СРАВНИТЕЛЬНАЯ ХАРАКТЕРИСТИКА ТРАКТОВОК ТЕРМИНА</a:t>
            </a:r>
            <a:br>
              <a:rPr lang="ru-RU" altLang="ru-RU" dirty="0" smtClean="0"/>
            </a:br>
            <a:r>
              <a:rPr lang="ru-RU" altLang="ru-RU" dirty="0" smtClean="0"/>
              <a:t>«МАРКЕТИНГОВОЕ ИССЛЕДОВАНИЕ»</a:t>
            </a:r>
            <a:endParaRPr lang="ru-RU" dirty="0"/>
          </a:p>
        </p:txBody>
      </p:sp>
      <p:graphicFrame>
        <p:nvGraphicFramePr>
          <p:cNvPr id="5" name="Group 43"/>
          <p:cNvGraphicFramePr>
            <a:graphicFrameLocks/>
          </p:cNvGraphicFramePr>
          <p:nvPr/>
        </p:nvGraphicFramePr>
        <p:xfrm>
          <a:off x="0" y="772613"/>
          <a:ext cx="9144000" cy="5226642"/>
        </p:xfrm>
        <a:graphic>
          <a:graphicData uri="http://schemas.openxmlformats.org/drawingml/2006/table">
            <a:tbl>
              <a:tblPr/>
              <a:tblGrid>
                <a:gridCol w="1443789"/>
                <a:gridCol w="7700211"/>
              </a:tblGrid>
              <a:tr h="289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Организация</a:t>
                      </a: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Определение</a:t>
                      </a: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0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Американская маркетинговая ассоциация</a:t>
                      </a: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Процесс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обеспечивающий связь организации с потребителями и общественностью через информацию, которая используется для выявления маркетинговых возможностей и проблем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;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генерирования, корректировки и оценки маркетинговых мероприятий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;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мониторинга маркетинговой деятельности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;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улучшения понимания маркетинга как процесса</a:t>
                      </a: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794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ESOMAR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Систематический сбор, объективная запись, классификация, анализ и представление данных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относящихся к поведению, потребностям, отношениям, мнениям, мотивациям … отдельных личностей и организаций в контексте их экономической, общественной, политической и каждодневной деятельности</a:t>
                      </a: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794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Котлер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Ф.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Вид деятельности, который с помощью информации связывает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маркетолога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 с потребителями, покупателями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общественностью.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..проведение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различных обследований, анализ полученной информации и представления результатов и выводов в виде, соответствующем конкретной маркетинговой задаче, стоящей перед фирмой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1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Аакер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Кумар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Дж. Дей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Спецификация, сбор, анализ и интерпретация информации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которая связывает организацию с ее рыночной средой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69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Черчилль Г.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Функция, которая связывает организацию с потребителями через информацию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Информация используется для выявления и определения возможностей и проблем маркетинга; разработки, уточнения, оценки и контроля исполнения маркетинговых мероприятий; совершенствования понимания маркетинга как процесса.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 smtClean="0"/>
              <a:t>СРАВНИТЕЛЬНАЯ ХАРАКТЕРИСТИКА ТРАКТОВОК ТЕРМИНА</a:t>
            </a:r>
            <a:br>
              <a:rPr lang="ru-RU" altLang="ru-RU" dirty="0" smtClean="0"/>
            </a:br>
            <a:r>
              <a:rPr lang="ru-RU" altLang="ru-RU" dirty="0" smtClean="0"/>
              <a:t>«МАРКЕТИНГОВОЕ ИССЛЕДОВАНИЕ»</a:t>
            </a:r>
            <a:endParaRPr lang="ru-RU" dirty="0"/>
          </a:p>
        </p:txBody>
      </p:sp>
      <p:graphicFrame>
        <p:nvGraphicFramePr>
          <p:cNvPr id="5" name="Group 45"/>
          <p:cNvGraphicFramePr>
            <a:graphicFrameLocks/>
          </p:cNvGraphicFramePr>
          <p:nvPr/>
        </p:nvGraphicFramePr>
        <p:xfrm>
          <a:off x="0" y="981159"/>
          <a:ext cx="9144000" cy="4453545"/>
        </p:xfrm>
        <a:graphic>
          <a:graphicData uri="http://schemas.openxmlformats.org/drawingml/2006/table">
            <a:tbl>
              <a:tblPr/>
              <a:tblGrid>
                <a:gridCol w="1315453"/>
                <a:gridCol w="7828547"/>
              </a:tblGrid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Автор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Определение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Малхотра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Н.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Систематическое и объективное выявление, сбор, анализ, распространение и использование информации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для повышения эффективности идентификации и решения маркетинговых проблем (возможностей).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Ламбен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Ж.-Ж.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Диагностирование информационных потребностей и выбор релевантных взаимосвязанных переменных, для которых собирается, записывается и анализируется достоверная информация. Согласно этому, маркетинговые исследования выполняют четыре функции: диагностирование потребностей, выбор переменных для оценки, обеспечение внешней и внутренней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валидности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и передача информации менеджменту.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Армстронг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Г.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Комплексное планирование, сбор, анализ и описание данных,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необходимых в той специфической маркетинговой ситуации, в которой находится компания.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Панкрухин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А.П.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Системный сбор, упорядочивание и анализ данных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 различных маркетинговых проблемах, включая параметры и тенденции развития рынка, его реакции на те или иные маркетинговые поступки, а также проблемы рыночного развития фирмы и управление маркетингом, это отправной пункт формирования стратегии маркетинга.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Березин И.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Систематическое определение круга данных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необходимых в связи со стоящей перед фирмой маркетинговой задачей; их сбор, анализ и отчет о полученных сведениях, выводах и рекомендациях.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/>
              <a:t>СУЩНОСТЬ ПОНЯТИЯ</a:t>
            </a:r>
            <a:endParaRPr lang="ru-R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836613"/>
            <a:ext cx="9144000" cy="460126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4500" algn="just" eaLnBrk="1" hangingPunct="1">
              <a:lnSpc>
                <a:spcPct val="85000"/>
              </a:lnSpc>
              <a:spcBef>
                <a:spcPct val="30000"/>
              </a:spcBef>
              <a:spcAft>
                <a:spcPts val="600"/>
              </a:spcAft>
            </a:pPr>
            <a:r>
              <a:rPr lang="ru-RU" altLang="ru-RU" sz="2000" b="1" i="1" dirty="0">
                <a:solidFill>
                  <a:srgbClr val="0000CC"/>
                </a:solidFill>
              </a:rPr>
              <a:t>Маркетинговые исследования</a:t>
            </a:r>
            <a:r>
              <a:rPr lang="ru-RU" altLang="ru-RU" sz="2000" dirty="0"/>
              <a:t> представляют собой процесс, включающий определение проблемы, целевой сбор и анализ данных, а также выработку рекомендаций по различным аспектам маркетинговой деятельности с целью совершенствования принятия эффективных управленческих решений.</a:t>
            </a:r>
          </a:p>
          <a:p>
            <a:pPr indent="444500" algn="just" eaLnBrk="1" hangingPunct="1">
              <a:lnSpc>
                <a:spcPct val="85000"/>
              </a:lnSpc>
              <a:spcBef>
                <a:spcPct val="30000"/>
              </a:spcBef>
              <a:spcAft>
                <a:spcPts val="600"/>
              </a:spcAft>
            </a:pPr>
            <a:r>
              <a:rPr lang="ru-RU" altLang="ru-RU" sz="2000" i="1" dirty="0">
                <a:solidFill>
                  <a:srgbClr val="0000CC"/>
                </a:solidFill>
              </a:rPr>
              <a:t>Из многочисленных определений следует, что</a:t>
            </a:r>
            <a:r>
              <a:rPr lang="en-US" altLang="ru-RU" sz="2000" i="1" dirty="0">
                <a:solidFill>
                  <a:srgbClr val="0000CC"/>
                </a:solidFill>
              </a:rPr>
              <a:t>:</a:t>
            </a:r>
          </a:p>
          <a:p>
            <a:pPr indent="444500" algn="just" eaLnBrk="1" hangingPunct="1">
              <a:lnSpc>
                <a:spcPct val="85000"/>
              </a:lnSpc>
              <a:spcBef>
                <a:spcPct val="30000"/>
              </a:spcBef>
              <a:spcAft>
                <a:spcPts val="600"/>
              </a:spcAft>
              <a:buFontTx/>
              <a:buChar char="•"/>
            </a:pPr>
            <a:r>
              <a:rPr lang="ru-RU" altLang="ru-RU" sz="2000" dirty="0"/>
              <a:t>процесс маркетингового исследования должен быть возобновляемым, </a:t>
            </a:r>
            <a:endParaRPr lang="en-US" altLang="ru-RU" sz="2000" dirty="0"/>
          </a:p>
          <a:p>
            <a:pPr indent="444500" algn="just" eaLnBrk="1" hangingPunct="1">
              <a:lnSpc>
                <a:spcPct val="85000"/>
              </a:lnSpc>
              <a:spcBef>
                <a:spcPct val="30000"/>
              </a:spcBef>
              <a:spcAft>
                <a:spcPts val="600"/>
              </a:spcAft>
              <a:buFontTx/>
              <a:buChar char="•"/>
            </a:pPr>
            <a:r>
              <a:rPr lang="ru-RU" altLang="ru-RU" sz="2000" dirty="0"/>
              <a:t>существует столько направлений исследований, сколько существует аспектов (направлений) маркетинговой деятельности,</a:t>
            </a:r>
          </a:p>
          <a:p>
            <a:pPr indent="444500" algn="just" eaLnBrk="1" hangingPunct="1">
              <a:lnSpc>
                <a:spcPct val="85000"/>
              </a:lnSpc>
              <a:spcBef>
                <a:spcPct val="30000"/>
              </a:spcBef>
              <a:spcAft>
                <a:spcPts val="600"/>
              </a:spcAft>
              <a:buFontTx/>
              <a:buChar char="•"/>
            </a:pPr>
            <a:r>
              <a:rPr lang="ru-RU" altLang="ru-RU" sz="2000" dirty="0"/>
              <a:t>целью всегда является совершенствование (оптимизация) управленческих решений на рынке.</a:t>
            </a:r>
          </a:p>
          <a:p>
            <a:pPr indent="444500" algn="just" eaLnBrk="1" hangingPunct="1">
              <a:lnSpc>
                <a:spcPct val="85000"/>
              </a:lnSpc>
              <a:spcBef>
                <a:spcPct val="30000"/>
              </a:spcBef>
              <a:spcAft>
                <a:spcPts val="600"/>
              </a:spcAft>
            </a:pPr>
            <a:r>
              <a:rPr lang="ru-RU" altLang="ru-RU" sz="2000" dirty="0"/>
              <a:t>С течением времени наблюдалось постоянное совершенствование приемов маркетинговых исследований. Развитие технологии маркетинговых исследований прошло через шесть этапов.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1.1 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>
                <a:cs typeface="Times New Roman" pitchFamily="18" charset="0"/>
              </a:rPr>
              <a:t>Выводы по теме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981075"/>
            <a:ext cx="9144000" cy="31393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47675" algn="just">
              <a:spcBef>
                <a:spcPct val="50000"/>
              </a:spcBef>
              <a:defRPr/>
            </a:pPr>
            <a:r>
              <a:rPr lang="ru-RU" dirty="0" smtClean="0"/>
              <a:t>Вопросы сущности маркетинговых исследований, а так же их</a:t>
            </a:r>
            <a:r>
              <a:rPr lang="en-US" dirty="0" smtClean="0"/>
              <a:t> </a:t>
            </a:r>
            <a:r>
              <a:rPr lang="ru-RU" dirty="0" smtClean="0"/>
              <a:t>планирования и организации рассматриваются многими</a:t>
            </a:r>
            <a:r>
              <a:rPr lang="en-US" dirty="0" smtClean="0"/>
              <a:t> </a:t>
            </a:r>
            <a:r>
              <a:rPr lang="ru-RU" dirty="0" smtClean="0"/>
              <a:t>авторами. </a:t>
            </a:r>
          </a:p>
          <a:p>
            <a:pPr indent="447675" algn="just">
              <a:spcBef>
                <a:spcPct val="50000"/>
              </a:spcBef>
              <a:defRPr/>
            </a:pPr>
            <a:r>
              <a:rPr lang="ru-RU" dirty="0" smtClean="0"/>
              <a:t>Большая часть исследователей под маркетинговыми исследованиями понимают функцию, которая связывает организацию с потребителем через информацию. Полученная информация используется для выявления маркетинговых проблем, планирования, организации и контроля маркетинговых мероприятий, совершенствования понимания маркетинга как процесса управления компанией.</a:t>
            </a:r>
          </a:p>
          <a:p>
            <a:pPr indent="447675" algn="just">
              <a:spcBef>
                <a:spcPct val="50000"/>
              </a:spcBef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smtClean="0">
                <a:solidFill>
                  <a:srgbClr val="4F81BD"/>
                </a:solidFill>
                <a:cs typeface="Arial" pitchFamily="34" charset="0"/>
              </a:rPr>
              <a:t>1.1 </a:t>
            </a:r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Сущность маркетинговых исследований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06188" y="1071563"/>
            <a:ext cx="8937812" cy="34994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В чем заключается </a:t>
            </a:r>
            <a:r>
              <a:rPr lang="ru-RU" dirty="0" smtClean="0"/>
              <a:t>социально-экономическая сущность и роль маркетинговых исследований в экономике</a:t>
            </a:r>
            <a:r>
              <a:rPr lang="en-US" dirty="0" smtClean="0"/>
              <a:t>?</a:t>
            </a:r>
            <a:r>
              <a:rPr lang="ru-RU" dirty="0" smtClean="0"/>
              <a:t> </a:t>
            </a:r>
            <a:endParaRPr lang="ru-RU" dirty="0" smtClean="0">
              <a:latin typeface="Arial" panose="020B0604020202020204" pitchFamily="34" charset="0"/>
            </a:endParaRP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Что </a:t>
            </a:r>
            <a:r>
              <a:rPr lang="ru-RU" dirty="0">
                <a:latin typeface="Arial" panose="020B0604020202020204" pitchFamily="34" charset="0"/>
              </a:rPr>
              <a:t>такое маркетинговая информационная система (МИС)? </a:t>
            </a: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>
                <a:latin typeface="Arial" panose="020B0604020202020204" pitchFamily="34" charset="0"/>
              </a:rPr>
              <a:t>Охарактеризуйте структуру маркетинговой информационной системы. </a:t>
            </a: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>
                <a:latin typeface="Arial" panose="020B0604020202020204" pitchFamily="34" charset="0"/>
              </a:rPr>
              <a:t>Для каких целей предприятие может использовать МИС? Приведите примеры, подтверждающие Вашу точку зрения.</a:t>
            </a: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>
                <a:latin typeface="Arial" panose="020B0604020202020204" pitchFamily="34" charset="0"/>
              </a:rPr>
              <a:t>В чем ограничения маркетинговых информационных систем? Как их преодолеть?</a:t>
            </a: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>
                <a:latin typeface="Arial" panose="020B0604020202020204" pitchFamily="34" charset="0"/>
              </a:rPr>
              <a:t>Что такое система поддержки решений (СПР)? </a:t>
            </a: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>
                <a:latin typeface="Arial" panose="020B0604020202020204" pitchFamily="34" charset="0"/>
              </a:rPr>
              <a:t>Охарактеризуйте структуру системы поддержки решений. </a:t>
            </a: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>
                <a:latin typeface="Arial" panose="020B0604020202020204" pitchFamily="34" charset="0"/>
              </a:rPr>
              <a:t>В чем преимущества СПР перед МИС?</a:t>
            </a:r>
          </a:p>
          <a:p>
            <a:pPr marL="457200" indent="-457200" algn="just" eaLnBrk="1" hangingPunct="1">
              <a:spcBef>
                <a:spcPct val="30000"/>
              </a:spcBef>
              <a:buFontTx/>
              <a:buAutoNum type="arabicPeriod" startAt="5"/>
              <a:defRPr/>
            </a:pPr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2840</TotalTime>
  <Words>1313</Words>
  <Application>Microsoft Office PowerPoint</Application>
  <PresentationFormat>Экран (4:3)</PresentationFormat>
  <Paragraphs>144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ДО</vt:lpstr>
      <vt:lpstr>CorelDRAW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171</cp:revision>
  <dcterms:created xsi:type="dcterms:W3CDTF">2013-03-28T05:50:20Z</dcterms:created>
  <dcterms:modified xsi:type="dcterms:W3CDTF">2017-10-12T23:42:06Z</dcterms:modified>
</cp:coreProperties>
</file>