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342" r:id="rId3"/>
    <p:sldId id="359" r:id="rId4"/>
    <p:sldId id="362" r:id="rId5"/>
    <p:sldId id="374" r:id="rId6"/>
    <p:sldId id="369" r:id="rId7"/>
    <p:sldId id="370" r:id="rId8"/>
    <p:sldId id="368" r:id="rId9"/>
    <p:sldId id="371" r:id="rId10"/>
    <p:sldId id="372" r:id="rId11"/>
    <p:sldId id="363" r:id="rId12"/>
    <p:sldId id="364" r:id="rId13"/>
    <p:sldId id="365" r:id="rId14"/>
    <p:sldId id="366" r:id="rId15"/>
    <p:sldId id="367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61" r:id="rId31"/>
    <p:sldId id="360" r:id="rId32"/>
  </p:sldIdLst>
  <p:sldSz cx="9144000" cy="6858000" type="screen4x3"/>
  <p:notesSz cx="9947275" cy="6858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33" autoAdjust="0"/>
    <p:restoredTop sz="94660"/>
  </p:normalViewPr>
  <p:slideViewPr>
    <p:cSldViewPr>
      <p:cViewPr varScale="1">
        <p:scale>
          <a:sx n="120" d="100"/>
          <a:sy n="120" d="100"/>
        </p:scale>
        <p:origin x="9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12.10.2023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12.10.2023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12.10.2023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vvsu.ru/library/databases/" TargetMode="External"/><Relationship Id="rId2" Type="http://schemas.openxmlformats.org/officeDocument/2006/relationships/hyperlink" Target="https://www.ebsco.com/products/ebook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Часть </a:t>
            </a:r>
            <a:r>
              <a:rPr lang="en-US" sz="3600" dirty="0" smtClean="0"/>
              <a:t>4</a:t>
            </a:r>
            <a:r>
              <a:rPr lang="ru-RU" sz="3600" dirty="0" smtClean="0"/>
              <a:t>. 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/>
              <a:t>Работа с </a:t>
            </a:r>
            <a:r>
              <a:rPr lang="ru-RU" sz="3600" dirty="0" smtClean="0"/>
              <a:t>базами </a:t>
            </a:r>
            <a:r>
              <a:rPr lang="ru-RU" sz="3600" dirty="0"/>
              <a:t>данных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12"/>
            <a:ext cx="9144000" cy="3717032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605464" cy="3561576"/>
          </a:xfrm>
          <a:solidFill>
            <a:schemeClr val="bg1">
              <a:alpha val="56000"/>
            </a:schemeClr>
          </a:solidFill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4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252536" y="5392848"/>
            <a:ext cx="6269075" cy="82157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Работа с </a:t>
            </a:r>
            <a:r>
              <a:rPr lang="ru-RU" sz="3600" dirty="0" smtClean="0"/>
              <a:t>базами </a:t>
            </a:r>
            <a:r>
              <a:rPr lang="ru-RU" sz="3600" dirty="0"/>
              <a:t>данных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9"/>
            <a:ext cx="9144000" cy="3717032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80959" y="550629"/>
            <a:ext cx="7605464" cy="3886483"/>
          </a:xfrm>
          <a:solidFill>
            <a:schemeClr val="bg1">
              <a:alpha val="77000"/>
            </a:schemeClr>
          </a:solidFill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Задание 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7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marL="45720" indent="0" algn="just">
              <a:buNone/>
            </a:pP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Создать список поисковых запросов на русском и английском языках для работы с базами данных по 1-ой главе. Провести поиск статей по одному из запросов. Оформить в отдельный файл аннотации по каждой статье на русском, или английском языках с выходными данными </a:t>
            </a:r>
          </a:p>
          <a:p>
            <a:pPr marL="45720" indent="0" algn="just">
              <a:buNone/>
            </a:pP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Статьи (авторы, журнал, год и номер</a:t>
            </a:r>
          </a:p>
          <a:p>
            <a:pPr marL="45720" indent="0" algn="just">
              <a:buNone/>
            </a:pP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 издания, станицы).</a:t>
            </a:r>
          </a:p>
          <a:p>
            <a:pPr marL="45720" indent="0" algn="just">
              <a:buNone/>
            </a:pP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Не менее 5-ти. Ссылку на файл загрузить на </a:t>
            </a:r>
            <a:r>
              <a:rPr lang="ru-RU" i="1" dirty="0" err="1" smtClean="0">
                <a:solidFill>
                  <a:schemeClr val="bg2">
                    <a:lumMod val="50000"/>
                  </a:schemeClr>
                </a:solidFill>
              </a:rPr>
              <a:t>гугл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 диск. (Предварительно дать доступ для просмотра всем, у кого есть ссылка</a:t>
            </a:r>
            <a:r>
              <a:rPr lang="ru-RU" i="1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ru-RU" i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4760277"/>
            <a:ext cx="6732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Выполненное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задание разместить в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Google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forms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marL="4572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https://clck.ru/35kvY5</a:t>
            </a:r>
          </a:p>
          <a:p>
            <a:pPr marL="45720" indent="0">
              <a:buNone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905" y="4489733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54962471"/>
              </p:ext>
            </p:extLst>
          </p:nvPr>
        </p:nvGraphicFramePr>
        <p:xfrm>
          <a:off x="683566" y="980727"/>
          <a:ext cx="7848873" cy="4032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591"/>
                <a:gridCol w="1737636"/>
                <a:gridCol w="2161731"/>
                <a:gridCol w="2153374"/>
                <a:gridCol w="1395541"/>
              </a:tblGrid>
              <a:tr h="4765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N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пп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Название издателя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Название ресурса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Подробная информация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Доступ активен до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476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EBSCO Information Services GmbH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База данных EBSCO eBooks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  <a:hlinkClick r:id="rId2"/>
                        </a:rPr>
                        <a:t>https://www.ebsco.com/products/ebooks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2030-12-31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458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dirty="0" err="1">
                          <a:effectLst/>
                        </a:rPr>
                        <a:t>John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Wiley</a:t>
                      </a:r>
                      <a:r>
                        <a:rPr lang="ru-RU" sz="800" dirty="0">
                          <a:effectLst/>
                        </a:rPr>
                        <a:t> &amp; </a:t>
                      </a:r>
                      <a:r>
                        <a:rPr lang="ru-RU" sz="800" dirty="0" err="1">
                          <a:effectLst/>
                        </a:rPr>
                        <a:t>Sons</a:t>
                      </a:r>
                      <a:r>
                        <a:rPr lang="ru-RU" sz="800" dirty="0">
                          <a:effectLst/>
                        </a:rPr>
                        <a:t>, </a:t>
                      </a:r>
                      <a:r>
                        <a:rPr lang="ru-RU" sz="800" dirty="0" err="1">
                          <a:effectLst/>
                        </a:rPr>
                        <a:t>Inc</a:t>
                      </a:r>
                      <a:r>
                        <a:rPr lang="ru-RU" sz="800" dirty="0">
                          <a:effectLst/>
                        </a:rPr>
                        <a:t>.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dirty="0">
                          <a:effectLst/>
                        </a:rPr>
                        <a:t>База данных</a:t>
                      </a:r>
                      <a:r>
                        <a:rPr lang="en-US" sz="800" dirty="0">
                          <a:effectLst/>
                        </a:rPr>
                        <a:t> Wiley Journals Database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 dirty="0">
                          <a:effectLst/>
                        </a:rPr>
                        <a:t>https://onlinelibrary.wiley.com/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dirty="0">
                          <a:effectLst/>
                        </a:rPr>
                        <a:t>2023-12-31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38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Questel SAS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База данных</a:t>
                      </a:r>
                      <a:r>
                        <a:rPr lang="en-US" sz="800">
                          <a:effectLst/>
                        </a:rPr>
                        <a:t> Orbit Premium edition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</a:rPr>
                        <a:t>https://www.orbit.com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2023-12-31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71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Springer Nature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Коллекция журналов</a:t>
                      </a:r>
                      <a:r>
                        <a:rPr lang="en-US" sz="800">
                          <a:effectLst/>
                        </a:rPr>
                        <a:t> Life Sciences Package </a:t>
                      </a:r>
                      <a:r>
                        <a:rPr lang="ru-RU" sz="800">
                          <a:effectLst/>
                        </a:rPr>
                        <a:t>и базы данных</a:t>
                      </a:r>
                      <a:r>
                        <a:rPr lang="en-US" sz="800">
                          <a:effectLst/>
                        </a:rPr>
                        <a:t> Springer Nature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</a:rPr>
                        <a:t>https://link.springer.com/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2030-12-31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476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Springer Nature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База данных</a:t>
                      </a:r>
                      <a:r>
                        <a:rPr lang="en-US" sz="800">
                          <a:effectLst/>
                        </a:rPr>
                        <a:t> Spriner Nature 2023 eBook Collections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</a:rPr>
                        <a:t>https://link.springer.com/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2030-12-31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71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Springer Nature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Коллекция журналов</a:t>
                      </a:r>
                      <a:r>
                        <a:rPr lang="en-US" sz="800">
                          <a:effectLst/>
                        </a:rPr>
                        <a:t> Social Sciences Package </a:t>
                      </a:r>
                      <a:r>
                        <a:rPr lang="ru-RU" sz="800">
                          <a:effectLst/>
                        </a:rPr>
                        <a:t>и базы данных</a:t>
                      </a:r>
                      <a:r>
                        <a:rPr lang="en-US" sz="800">
                          <a:effectLst/>
                        </a:rPr>
                        <a:t> Springer Nature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</a:rPr>
                        <a:t>https://link.springer.com/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2030-12-31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  <a:tr h="476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7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dirty="0" err="1">
                          <a:effectLst/>
                        </a:rPr>
                        <a:t>Springer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Nature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>
                          <a:effectLst/>
                        </a:rPr>
                        <a:t>Коллекция журналов</a:t>
                      </a:r>
                      <a:r>
                        <a:rPr lang="en-US" sz="800">
                          <a:effectLst/>
                        </a:rPr>
                        <a:t> Physical Sciences &amp; Engineering Package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u="sng">
                          <a:effectLst/>
                        </a:rPr>
                        <a:t>https://link.springer.com/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1350"/>
                        </a:spcAft>
                      </a:pPr>
                      <a:r>
                        <a:rPr lang="ru-RU" sz="800" dirty="0">
                          <a:effectLst/>
                        </a:rPr>
                        <a:t>2030-12-31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0" marR="46000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9285" y="512416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Они размещены на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айте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РИМЦ в разделе "Полнотекстовые базы данных" 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https://lib.vvsu.ru/library/databases/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426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81" y="260648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199" y="620688"/>
            <a:ext cx="4474841" cy="3474720"/>
          </a:xfrm>
          <a:solidFill>
            <a:schemeClr val="bg2">
              <a:alpha val="92000"/>
            </a:schemeClr>
          </a:solidFill>
        </p:spPr>
        <p:txBody>
          <a:bodyPr>
            <a:normAutofit/>
          </a:bodyPr>
          <a:lstStyle/>
          <a:p>
            <a:pPr marL="502920" indent="-457200">
              <a:buAutoNum type="arabicPeriod"/>
            </a:pPr>
            <a:r>
              <a:rPr lang="ru-RU" dirty="0" smtClean="0"/>
              <a:t>Заходите на рабочий стол под своим логином и паролем.</a:t>
            </a:r>
          </a:p>
          <a:p>
            <a:pPr marL="502920" indent="-457200">
              <a:buAutoNum type="arabicPeriod"/>
            </a:pPr>
            <a:r>
              <a:rPr lang="ru-RU" dirty="0" smtClean="0"/>
              <a:t>Заходите на сайт библиотеки.</a:t>
            </a:r>
          </a:p>
          <a:p>
            <a:pPr marL="502920" indent="-457200">
              <a:buAutoNum type="arabicPeriod"/>
            </a:pPr>
            <a:r>
              <a:rPr lang="ru-RU" dirty="0" smtClean="0"/>
              <a:t>Пример из полнотекстовых англоязычных баз данных. </a:t>
            </a:r>
            <a:r>
              <a:rPr lang="ru-RU" smtClean="0"/>
              <a:t>Делаем </a:t>
            </a:r>
            <a:r>
              <a:rPr lang="ru-RU" dirty="0" smtClean="0"/>
              <a:t>поиск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48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3528" y="1124744"/>
            <a:ext cx="8379352" cy="471338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5508104" y="1700808"/>
            <a:ext cx="2880320" cy="2160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98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1196752"/>
            <a:ext cx="2448272" cy="2584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059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>
            <a:off x="971600" y="1124744"/>
            <a:ext cx="1476672" cy="1288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45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115616" y="332656"/>
            <a:ext cx="1476672" cy="1288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095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09650"/>
            <a:ext cx="9144000" cy="5143500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>
            <a:off x="251520" y="2204864"/>
            <a:ext cx="1476672" cy="1288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16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81" y="260648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199" y="620688"/>
            <a:ext cx="4474841" cy="3474720"/>
          </a:xfrm>
          <a:solidFill>
            <a:schemeClr val="bg2">
              <a:alpha val="92000"/>
            </a:schemeClr>
          </a:solidFill>
        </p:spPr>
        <p:txBody>
          <a:bodyPr>
            <a:normAutofit/>
          </a:bodyPr>
          <a:lstStyle/>
          <a:p>
            <a:pPr marL="502920" indent="-457200">
              <a:buAutoNum type="arabicPeriod"/>
            </a:pPr>
            <a:r>
              <a:rPr lang="ru-RU" dirty="0" smtClean="0"/>
              <a:t>Сформируйте поисковый запрос</a:t>
            </a:r>
          </a:p>
          <a:p>
            <a:pPr marL="502920" indent="-457200">
              <a:buAutoNum type="arabicPeriod"/>
            </a:pPr>
            <a:r>
              <a:rPr lang="ru-RU" dirty="0" smtClean="0"/>
              <a:t>В Яндекс переводчик переведите его на англ. Яз.</a:t>
            </a:r>
          </a:p>
          <a:p>
            <a:pPr marL="502920" indent="-457200">
              <a:buAutoNum type="arabicPeriod"/>
            </a:pPr>
            <a:r>
              <a:rPr lang="ru-RU" dirty="0" smtClean="0"/>
              <a:t>Войдите в одну из представленных баз данных (слайд 4). </a:t>
            </a:r>
          </a:p>
          <a:p>
            <a:pPr marL="502920" indent="-457200">
              <a:buAutoNum type="arabicPeriod"/>
            </a:pPr>
            <a:r>
              <a:rPr lang="ru-RU" dirty="0" smtClean="0"/>
              <a:t>Найдите статьи по запросу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933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81" y="260648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051720" y="2636912"/>
            <a:ext cx="2304256" cy="2520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01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81" y="260648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5143500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4724400" y="2780928"/>
            <a:ext cx="2304256" cy="2520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73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22" y="249564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10" y="763109"/>
            <a:ext cx="9144000" cy="5143500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3707904" y="2492896"/>
            <a:ext cx="2304256" cy="2520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527522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Выбираем «полнотекстовые базы данных»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78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22" y="249564"/>
            <a:ext cx="8214768" cy="65702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707904" y="2492896"/>
            <a:ext cx="2304256" cy="2520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527522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Выбираем «полнотекстовые базы данных»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10" y="96291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24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143" y="16033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Как найти и использовать зарубежную электронную базу данных</a:t>
            </a:r>
            <a:br>
              <a:rPr lang="ru-RU" sz="2400" dirty="0" smtClean="0"/>
            </a:br>
            <a:r>
              <a:rPr lang="en-US" sz="2400" dirty="0" smtClean="0"/>
              <a:t>SCOPUS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67544" y="1700808"/>
            <a:ext cx="8208911" cy="46991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1280506"/>
            <a:ext cx="483711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ru-RU" dirty="0" smtClean="0"/>
              <a:t>Официальный сайт ВГУЭС </a:t>
            </a:r>
            <a:r>
              <a:rPr lang="en-US" dirty="0" smtClean="0"/>
              <a:t>vvsu.ru (</a:t>
            </a:r>
            <a:r>
              <a:rPr lang="ru-RU" dirty="0" smtClean="0"/>
              <a:t>Спуститься в «подвал» сайта)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499992" y="1484784"/>
            <a:ext cx="504056" cy="3528392"/>
          </a:xfrm>
          <a:prstGeom prst="straightConnector1">
            <a:avLst/>
          </a:prstGeom>
          <a:ln w="222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7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6512511" cy="72008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2 шаг. Зайти в «электронные ресурсы»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03312" y="1052737"/>
            <a:ext cx="8345151" cy="5400452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1115616" y="692696"/>
            <a:ext cx="3312368" cy="1872208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1" y="1124744"/>
            <a:ext cx="8482032" cy="54006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1115616" y="692696"/>
            <a:ext cx="2880320" cy="2376264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6512511" cy="72008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/>
              <a:t>3</a:t>
            </a:r>
            <a:r>
              <a:rPr lang="ru-RU" sz="2400" dirty="0" smtClean="0"/>
              <a:t> шаг. Выбрать «Базы данных, доступные по подписке»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012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22413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4 шаг. Авторизоваться на сайте библиотеки ВГУЭС под тем же логином и паролем, под которым заходите на электронные ресурсы университета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628800"/>
            <a:ext cx="8482033" cy="4896544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971600" y="1340768"/>
            <a:ext cx="2016224" cy="338437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971600" y="1340768"/>
            <a:ext cx="3019784" cy="338437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4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22413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/>
              <a:t>5</a:t>
            </a:r>
            <a:r>
              <a:rPr lang="ru-RU" sz="2400" dirty="0" smtClean="0"/>
              <a:t> шаг. База данных </a:t>
            </a:r>
            <a:r>
              <a:rPr lang="en-US" sz="2400" dirty="0" smtClean="0"/>
              <a:t>SCOPUS - </a:t>
            </a:r>
            <a:r>
              <a:rPr lang="ru-RU" sz="2400" dirty="0" smtClean="0"/>
              <a:t>войти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196752"/>
            <a:ext cx="8410024" cy="5256584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920145" y="764704"/>
            <a:ext cx="5256584" cy="3672408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91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491664"/>
            <a:ext cx="8482033" cy="48176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87220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6 шаг. База данных </a:t>
            </a:r>
            <a:r>
              <a:rPr lang="en-US" sz="2400" dirty="0" smtClean="0"/>
              <a:t>SCOPUS – </a:t>
            </a:r>
            <a:r>
              <a:rPr lang="ru-RU" sz="2400" dirty="0" smtClean="0"/>
              <a:t>войти, пройти регистрацию (рекомендовано). В этом </a:t>
            </a:r>
            <a:r>
              <a:rPr lang="ru-RU" sz="2400" dirty="0" err="1" smtClean="0"/>
              <a:t>случ</a:t>
            </a:r>
            <a:r>
              <a:rPr lang="ru-RU" sz="2400" dirty="0" smtClean="0"/>
              <a:t> система будет сохранять результаты Ваших предыдущих поисков. Приступить к поиску.</a:t>
            </a:r>
            <a:endParaRPr lang="ru-RU" sz="24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995936" y="1772816"/>
            <a:ext cx="2180793" cy="266429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1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268760"/>
            <a:ext cx="8482033" cy="51845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87220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7 шаг. Ввести поисковый запрос на английском языке. Нажать «поиск»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7624" y="1052736"/>
            <a:ext cx="720080" cy="2376264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396848" y="1052736"/>
            <a:ext cx="3903344" cy="324036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2096" y="4295998"/>
            <a:ext cx="3240360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Для того, что бы система искала не одно слово, а сочетание слов, фразу надо заключить в кавычки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0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196752"/>
            <a:ext cx="8482033" cy="53285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8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шаг. Система нашла 99 статей. Углубляем поиск. Выбираем годы публикаций.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11560" y="620688"/>
            <a:ext cx="3240360" cy="18002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755576" y="1088740"/>
            <a:ext cx="3823880" cy="4428492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34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0" y="1196752"/>
            <a:ext cx="8482033" cy="51485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9 шаг. Углубляем поиск. Здесь указываем, что нас интересуют только статьи по экономическим наукам. Выбираем интересующий тип документа.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2400" dirty="0" smtClean="0"/>
              <a:t> </a:t>
            </a:r>
            <a:endParaRPr lang="ru-RU" sz="24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755576" y="1088740"/>
            <a:ext cx="4464496" cy="2016224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971600" y="1484784"/>
            <a:ext cx="4608512" cy="374441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441" y="908720"/>
            <a:ext cx="8482032" cy="5400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10 шаг. Анализировать результаты поиска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755576" y="692696"/>
            <a:ext cx="2952328" cy="266429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0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429000"/>
            <a:ext cx="5852142" cy="329183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7504" y="1412776"/>
            <a:ext cx="4253626" cy="34750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11 шаг. Система проводит и визуализирует результаты анализа публикаций по разным категориям : документы по авторам, по годам, по источникам, по организациям и т.д.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807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0" y="857250"/>
            <a:ext cx="8482033" cy="55240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12 шаг. Вернуться к результатам (к найденным статьям)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547664" y="692696"/>
            <a:ext cx="4104456" cy="1944216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90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0" y="1052736"/>
            <a:ext cx="8482033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16561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13 шаг. Выбрать интересующую статью. Пройти на краткое описание, или просто кликнуть по названию статьи.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652120" y="692696"/>
            <a:ext cx="1872208" cy="36004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0" y="857250"/>
            <a:ext cx="8482033" cy="55240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440" y="260648"/>
            <a:ext cx="8482033" cy="252028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14 шаг. Здесь Вы увидите краткое содержание статьи и ссылки на источники (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пристатейные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ссылки). Можно скопировать текст и сделать перевод через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Google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переводчик. Это позволит Вам сориентироваться в необходимости использования статьи для </a:t>
            </a: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Вашего исследования.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979712" y="713234"/>
            <a:ext cx="1872208" cy="360040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06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/>
              <a:t>Важный шаг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12"/>
            <a:ext cx="9144000" cy="3717032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605464" cy="3561576"/>
          </a:xfrm>
          <a:solidFill>
            <a:schemeClr val="bg1">
              <a:alpha val="56000"/>
            </a:schemeClr>
          </a:solidFill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 smtClean="0"/>
              <a:t>Оформление результатов поиска:</a:t>
            </a:r>
          </a:p>
          <a:p>
            <a:pPr marL="502920" indent="-457200">
              <a:buAutoNum type="arabicPeriod"/>
            </a:pPr>
            <a:r>
              <a:rPr lang="ru-RU" dirty="0" smtClean="0"/>
              <a:t>В отдельный файл заносите поисковое слово.</a:t>
            </a:r>
          </a:p>
          <a:p>
            <a:pPr marL="502920" indent="-457200">
              <a:buAutoNum type="arabicPeriod"/>
            </a:pPr>
            <a:r>
              <a:rPr lang="ru-RU" dirty="0" smtClean="0"/>
              <a:t>Далее, полностью </a:t>
            </a:r>
            <a:r>
              <a:rPr lang="ru-RU" dirty="0" err="1" smtClean="0"/>
              <a:t>ревью</a:t>
            </a:r>
            <a:r>
              <a:rPr lang="ru-RU" dirty="0" smtClean="0"/>
              <a:t> на английском языке с указанием </a:t>
            </a:r>
            <a:r>
              <a:rPr lang="ru-RU" u="sng" dirty="0" smtClean="0"/>
              <a:t>авторов и полных выходных данных электронного издания.</a:t>
            </a:r>
          </a:p>
          <a:p>
            <a:pPr marL="502920" indent="-457200">
              <a:buAutoNum type="arabicPeriod"/>
            </a:pPr>
            <a:r>
              <a:rPr lang="ru-RU" dirty="0" smtClean="0"/>
              <a:t>Перевод на русском языке.</a:t>
            </a:r>
          </a:p>
          <a:p>
            <a:pPr marL="502920" indent="-457200">
              <a:buAutoNum type="arabicPeriod"/>
            </a:pPr>
            <a:r>
              <a:rPr lang="ru-RU" dirty="0" smtClean="0"/>
              <a:t>Скопировать аналитику скриншотами.</a:t>
            </a:r>
          </a:p>
          <a:p>
            <a:pPr marL="502920" indent="-457200">
              <a:buAutoNum type="arabicPeriod"/>
            </a:pPr>
            <a:r>
              <a:rPr lang="ru-RU" dirty="0" smtClean="0"/>
              <a:t>Провести обзор проведённого </a:t>
            </a:r>
            <a:r>
              <a:rPr lang="ru-RU" dirty="0" err="1" smtClean="0"/>
              <a:t>наукометрического</a:t>
            </a:r>
            <a:r>
              <a:rPr lang="ru-RU" dirty="0" smtClean="0"/>
              <a:t> исследования международных баз данных.</a:t>
            </a:r>
          </a:p>
          <a:p>
            <a:pPr marL="502920" indent="-457200">
              <a:buAutoNum type="arabicPeriod"/>
            </a:pPr>
            <a:r>
              <a:rPr lang="ru-RU" dirty="0" smtClean="0"/>
              <a:t>Опубликовать статью об актуальности Вашего исследования на международной научной площадке.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84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5437</TotalTime>
  <Words>694</Words>
  <Application>Microsoft Office PowerPoint</Application>
  <PresentationFormat>Экран (4:3)</PresentationFormat>
  <Paragraphs>107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Calibri</vt:lpstr>
      <vt:lpstr>Georgia</vt:lpstr>
      <vt:lpstr>Times New Roman</vt:lpstr>
      <vt:lpstr>Trebuchet MS</vt:lpstr>
      <vt:lpstr>Воздушный поток</vt:lpstr>
      <vt:lpstr>Часть 4. Методология научных исследований и академическое письмо</vt:lpstr>
      <vt:lpstr>Работа с базами данных </vt:lpstr>
      <vt:lpstr>Работа с базами данных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найти и использовать зарубежную электронную базу данных SCOPUS</vt:lpstr>
      <vt:lpstr>2 шаг. Зайти в «электронные ресурсы»</vt:lpstr>
      <vt:lpstr>3 шаг. Выбрать «Базы данных, доступные по подписке»</vt:lpstr>
      <vt:lpstr>4 шаг. Авторизоваться на сайте библиотеки ВГУЭС под тем же логином и паролем, под которым заходите на электронные ресурсы университета</vt:lpstr>
      <vt:lpstr>5 шаг. База данных SCOPUS - войти</vt:lpstr>
      <vt:lpstr>6 шаг. База данных SCOPUS – войти, пройти регистрацию (рекомендовано). В этом случ система будет сохранять результаты Ваших предыдущих поисков. Приступить к поиску.</vt:lpstr>
      <vt:lpstr>7 шаг. Ввести поисковый запрос на английском языке. Нажать «поиск» </vt:lpstr>
      <vt:lpstr>8 шаг. Система нашла 99 статей. Углубляем поиск. Выбираем годы публикаций.</vt:lpstr>
      <vt:lpstr>9 шаг. Углубляем поиск. Здесь указываем, что нас интересуют только статьи по экономическим наукам. Выбираем интересующий тип документа.  </vt:lpstr>
      <vt:lpstr>10 шаг. Анализировать результаты поиска</vt:lpstr>
      <vt:lpstr>11 шаг. Система проводит и визуализирует результаты анализа публикаций по разным категориям : документы по авторам, по годам, по источникам, по организациям и т.д.</vt:lpstr>
      <vt:lpstr>12 шаг. Вернуться к результатам (к найденным статьям)</vt:lpstr>
      <vt:lpstr>13 шаг. Выбрать интересующую статью. Пройти на краткое описание, или просто кликнуть по названию статьи.</vt:lpstr>
      <vt:lpstr>14 шаг. Здесь Вы увидите краткое содержание статьи и ссылки на источники (пристатейные ссылки). Можно скопировать текст и сделать перевод через Google переводчик. Это позволит Вам сориентироваться в необходимости использования статьи для Вашего исследования.</vt:lpstr>
      <vt:lpstr>Важный шаг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241</cp:revision>
  <cp:lastPrinted>2017-02-20T05:52:11Z</cp:lastPrinted>
  <dcterms:created xsi:type="dcterms:W3CDTF">2016-10-09T02:40:13Z</dcterms:created>
  <dcterms:modified xsi:type="dcterms:W3CDTF">2023-10-12T03:30:30Z</dcterms:modified>
</cp:coreProperties>
</file>