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003" autoAdjust="0"/>
    <p:restoredTop sz="94660"/>
  </p:normalViewPr>
  <p:slideViewPr>
    <p:cSldViewPr snapToGrid="0">
      <p:cViewPr varScale="1">
        <p:scale>
          <a:sx n="81" d="100"/>
          <a:sy n="81" d="100"/>
        </p:scale>
        <p:origin x="120" y="33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63194B-48A3-4AA2-A30D-1D36918A8E0D}" type="datetimeFigureOut">
              <a:rPr lang="ru-RU" smtClean="0"/>
              <a:t>28.03.2015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19475092-5ADC-4872-A067-7C1F0789E16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570068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63194B-48A3-4AA2-A30D-1D36918A8E0D}" type="datetimeFigureOut">
              <a:rPr lang="ru-RU" smtClean="0"/>
              <a:t>28.03.2015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475092-5ADC-4872-A067-7C1F0789E16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674004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63194B-48A3-4AA2-A30D-1D36918A8E0D}" type="datetimeFigureOut">
              <a:rPr lang="ru-RU" smtClean="0"/>
              <a:t>28.03.2015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19475092-5ADC-4872-A067-7C1F0789E16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2825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63194B-48A3-4AA2-A30D-1D36918A8E0D}" type="datetimeFigureOut">
              <a:rPr lang="ru-RU" smtClean="0"/>
              <a:t>28.03.2015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19475092-5ADC-4872-A067-7C1F0789E16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85550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63194B-48A3-4AA2-A30D-1D36918A8E0D}" type="datetimeFigureOut">
              <a:rPr lang="ru-RU" smtClean="0"/>
              <a:t>28.03.2015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19475092-5ADC-4872-A067-7C1F0789E16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629101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63194B-48A3-4AA2-A30D-1D36918A8E0D}" type="datetimeFigureOut">
              <a:rPr lang="ru-RU" smtClean="0"/>
              <a:t>28.03.2015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475092-5ADC-4872-A067-7C1F0789E16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706192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63194B-48A3-4AA2-A30D-1D36918A8E0D}" type="datetimeFigureOut">
              <a:rPr lang="ru-RU" smtClean="0"/>
              <a:t>28.03.2015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475092-5ADC-4872-A067-7C1F0789E16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171422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63194B-48A3-4AA2-A30D-1D36918A8E0D}" type="datetimeFigureOut">
              <a:rPr lang="ru-RU" smtClean="0"/>
              <a:t>28.03.2015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475092-5ADC-4872-A067-7C1F0789E16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975111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63194B-48A3-4AA2-A30D-1D36918A8E0D}" type="datetimeFigureOut">
              <a:rPr lang="ru-RU" smtClean="0"/>
              <a:t>28.03.2015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19475092-5ADC-4872-A067-7C1F0789E16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5179844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63194B-48A3-4AA2-A30D-1D36918A8E0D}" type="datetimeFigureOut">
              <a:rPr lang="ru-RU" smtClean="0"/>
              <a:t>28.03.2015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19475092-5ADC-4872-A067-7C1F0789E16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094433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63194B-48A3-4AA2-A30D-1D36918A8E0D}" type="datetimeFigureOut">
              <a:rPr lang="ru-RU" smtClean="0"/>
              <a:t>28.03.2015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19475092-5ADC-4872-A067-7C1F0789E168}" type="slidenum">
              <a:rPr lang="ru-RU" smtClean="0"/>
              <a:t>‹#›</a:t>
            </a:fld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18025478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63194B-48A3-4AA2-A30D-1D36918A8E0D}" type="datetimeFigureOut">
              <a:rPr lang="ru-RU" smtClean="0"/>
              <a:t>28.03.2015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19475092-5ADC-4872-A067-7C1F0789E16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6641429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63194B-48A3-4AA2-A30D-1D36918A8E0D}" type="datetimeFigureOut">
              <a:rPr lang="ru-RU" smtClean="0"/>
              <a:t>28.03.2015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19475092-5ADC-4872-A067-7C1F0789E168}" type="slidenum">
              <a:rPr lang="ru-RU" smtClean="0"/>
              <a:t>‹#›</a:t>
            </a:fld>
            <a:endParaRPr lang="ru-RU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21827085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63194B-48A3-4AA2-A30D-1D36918A8E0D}" type="datetimeFigureOut">
              <a:rPr lang="ru-RU" smtClean="0"/>
              <a:t>28.03.2015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19475092-5ADC-4872-A067-7C1F0789E16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5441001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63194B-48A3-4AA2-A30D-1D36918A8E0D}" type="datetimeFigureOut">
              <a:rPr lang="ru-RU" smtClean="0"/>
              <a:t>28.03.2015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475092-5ADC-4872-A067-7C1F0789E16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1049842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63194B-48A3-4AA2-A30D-1D36918A8E0D}" type="datetimeFigureOut">
              <a:rPr lang="ru-RU" smtClean="0"/>
              <a:t>28.03.2015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475092-5ADC-4872-A067-7C1F0789E16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829990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63194B-48A3-4AA2-A30D-1D36918A8E0D}" type="datetimeFigureOut">
              <a:rPr lang="ru-RU" smtClean="0"/>
              <a:t>28.03.2015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19475092-5ADC-4872-A067-7C1F0789E16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132116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smtClean="0"/>
              <a:t>Управление ресурсами проекта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dirty="0" smtClean="0"/>
              <a:t>Тема 5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2492163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План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9637736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741552"/>
          </a:xfrm>
        </p:spPr>
        <p:txBody>
          <a:bodyPr/>
          <a:lstStyle/>
          <a:p>
            <a:r>
              <a:rPr lang="ru-RU" dirty="0"/>
              <a:t>Управление ресурсами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89212" y="1365662"/>
            <a:ext cx="8915400" cy="4545560"/>
          </a:xfrm>
        </p:spPr>
        <p:txBody>
          <a:bodyPr>
            <a:normAutofit/>
          </a:bodyPr>
          <a:lstStyle/>
          <a:p>
            <a:r>
              <a:rPr lang="ru-RU" sz="2400" dirty="0"/>
              <a:t>Включает процессы планирования, закупок, поставок, </a:t>
            </a:r>
            <a:r>
              <a:rPr lang="ru-RU" sz="2400" dirty="0" smtClean="0"/>
              <a:t>распределения</a:t>
            </a:r>
            <a:r>
              <a:rPr lang="ru-RU" sz="2400" dirty="0"/>
              <a:t>, учета и контроля ресурсов, обычно трудовых и </a:t>
            </a:r>
            <a:r>
              <a:rPr lang="ru-RU" sz="2400" dirty="0" smtClean="0"/>
              <a:t>материально-технических.</a:t>
            </a:r>
          </a:p>
          <a:p>
            <a:pPr marL="0" indent="0">
              <a:buNone/>
            </a:pPr>
            <a:endParaRPr lang="ru-RU" sz="2400" dirty="0" smtClean="0"/>
          </a:p>
          <a:p>
            <a:r>
              <a:rPr lang="ru-RU" sz="2400" dirty="0" smtClean="0"/>
              <a:t>Основная задача управления </a:t>
            </a:r>
            <a:r>
              <a:rPr lang="ru-RU" sz="2400" dirty="0"/>
              <a:t>этими ресурсами — обеспечить их оптимальное </a:t>
            </a:r>
            <a:r>
              <a:rPr lang="ru-RU" sz="2400" dirty="0" smtClean="0"/>
              <a:t>использование </a:t>
            </a:r>
            <a:r>
              <a:rPr lang="ru-RU" sz="2400" dirty="0"/>
              <a:t>для достижения конечной цели УП — формирования </a:t>
            </a:r>
            <a:r>
              <a:rPr lang="ru-RU" sz="2400" dirty="0" smtClean="0"/>
              <a:t>результата </a:t>
            </a:r>
            <a:r>
              <a:rPr lang="ru-RU" sz="2400" dirty="0"/>
              <a:t>с запланированными показателями.</a:t>
            </a:r>
          </a:p>
        </p:txBody>
      </p:sp>
    </p:spTree>
    <p:extLst>
      <p:ext uri="{BB962C8B-B14F-4D97-AF65-F5344CB8AC3E}">
        <p14:creationId xmlns:p14="http://schemas.microsoft.com/office/powerpoint/2010/main" val="88655194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400" dirty="0"/>
              <a:t>Структура </a:t>
            </a:r>
            <a:r>
              <a:rPr lang="ru-RU" sz="3400" dirty="0" smtClean="0"/>
              <a:t>материально-технического </a:t>
            </a:r>
            <a:r>
              <a:rPr lang="ru-RU" sz="3400" dirty="0"/>
              <a:t>обеспечения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92925" y="1905000"/>
            <a:ext cx="7976114" cy="47714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634874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400" dirty="0"/>
              <a:t>Структурная модель управления ресурсами проекта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92924" y="1905000"/>
            <a:ext cx="7121091" cy="489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502649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89212" y="617517"/>
            <a:ext cx="8915400" cy="5712031"/>
          </a:xfrm>
        </p:spPr>
        <p:txBody>
          <a:bodyPr>
            <a:normAutofit/>
          </a:bodyPr>
          <a:lstStyle/>
          <a:p>
            <a:r>
              <a:rPr lang="ru-RU" sz="2000" dirty="0"/>
              <a:t>Под </a:t>
            </a:r>
            <a:r>
              <a:rPr lang="ru-RU" sz="2000" u="sng" dirty="0"/>
              <a:t>закупками</a:t>
            </a:r>
            <a:r>
              <a:rPr lang="ru-RU" sz="2000" dirty="0"/>
              <a:t> понимают мероприятия, направленные на </a:t>
            </a:r>
            <a:r>
              <a:rPr lang="ru-RU" sz="2000" dirty="0" smtClean="0"/>
              <a:t>обеспечение </a:t>
            </a:r>
            <a:r>
              <a:rPr lang="ru-RU" sz="2000" dirty="0"/>
              <a:t>проектов ресурсами, т.е. имуществом (товарами), </a:t>
            </a:r>
            <a:r>
              <a:rPr lang="ru-RU" sz="2000" dirty="0" smtClean="0"/>
              <a:t>выполнением работ </a:t>
            </a:r>
            <a:r>
              <a:rPr lang="ru-RU" sz="2000" dirty="0"/>
              <a:t>(услуг), передачей результатов интеллектуального творчества </a:t>
            </a:r>
            <a:r>
              <a:rPr lang="ru-RU" sz="2000" dirty="0" smtClean="0"/>
              <a:t>в связи </a:t>
            </a:r>
            <a:r>
              <a:rPr lang="ru-RU" sz="2000" dirty="0"/>
              <a:t>с конкретным проектом</a:t>
            </a:r>
            <a:r>
              <a:rPr lang="ru-RU" sz="2000" dirty="0" smtClean="0"/>
              <a:t>.</a:t>
            </a:r>
          </a:p>
          <a:p>
            <a:r>
              <a:rPr lang="ru-RU" sz="2000" u="sng" dirty="0"/>
              <a:t>Управление закупками</a:t>
            </a:r>
            <a:r>
              <a:rPr lang="ru-RU" sz="2000" dirty="0"/>
              <a:t>, </a:t>
            </a:r>
            <a:r>
              <a:rPr lang="ru-RU" sz="2000" dirty="0" smtClean="0"/>
              <a:t>материально-техническим обеспечением проекта </a:t>
            </a:r>
            <a:r>
              <a:rPr lang="ru-RU" sz="2000" dirty="0"/>
              <a:t>— подсистема УП, включающая процессы </a:t>
            </a:r>
            <a:r>
              <a:rPr lang="ru-RU" sz="2000" dirty="0" smtClean="0"/>
              <a:t>приобретения товаров</a:t>
            </a:r>
            <a:r>
              <a:rPr lang="ru-RU" sz="2000" dirty="0"/>
              <a:t>, продукции и услуг от внешних организаций — </a:t>
            </a:r>
            <a:r>
              <a:rPr lang="ru-RU" sz="2000" dirty="0" smtClean="0"/>
              <a:t>поставщиков.</a:t>
            </a:r>
          </a:p>
          <a:p>
            <a:r>
              <a:rPr lang="ru-RU" sz="2000" u="sng" dirty="0"/>
              <a:t>Управление поставками </a:t>
            </a:r>
            <a:r>
              <a:rPr lang="ru-RU" sz="2000" dirty="0"/>
              <a:t>выделяется в качестве </a:t>
            </a:r>
            <a:r>
              <a:rPr lang="ru-RU" sz="2000" dirty="0" smtClean="0"/>
              <a:t>самостоятельной подсистемы </a:t>
            </a:r>
            <a:r>
              <a:rPr lang="ru-RU" sz="2000" dirty="0"/>
              <a:t>наряду с управлением закупками. Включает:</a:t>
            </a:r>
          </a:p>
          <a:p>
            <a:pPr lvl="2"/>
            <a:r>
              <a:rPr lang="ru-RU" sz="1800" dirty="0" smtClean="0"/>
              <a:t>планирование </a:t>
            </a:r>
            <a:r>
              <a:rPr lang="ru-RU" sz="1800" dirty="0"/>
              <a:t>поставок;</a:t>
            </a:r>
          </a:p>
          <a:p>
            <a:pPr lvl="2"/>
            <a:r>
              <a:rPr lang="ru-RU" sz="1800" dirty="0" smtClean="0"/>
              <a:t>организацию </a:t>
            </a:r>
            <a:r>
              <a:rPr lang="ru-RU" sz="1800" dirty="0"/>
              <a:t>бухгалтерского учета;</a:t>
            </a:r>
          </a:p>
          <a:p>
            <a:pPr lvl="2"/>
            <a:r>
              <a:rPr lang="ru-RU" sz="1800" dirty="0" smtClean="0"/>
              <a:t>доставку</a:t>
            </a:r>
            <a:r>
              <a:rPr lang="ru-RU" sz="1800" dirty="0"/>
              <a:t>, приемку и хранение товара;</a:t>
            </a:r>
          </a:p>
          <a:p>
            <a:pPr lvl="2"/>
            <a:r>
              <a:rPr lang="ru-RU" sz="1800" dirty="0" smtClean="0"/>
              <a:t>учет </a:t>
            </a:r>
            <a:r>
              <a:rPr lang="ru-RU" sz="1800" dirty="0"/>
              <a:t>и контроль доставки.</a:t>
            </a:r>
          </a:p>
        </p:txBody>
      </p:sp>
    </p:spTree>
    <p:extLst>
      <p:ext uri="{BB962C8B-B14F-4D97-AF65-F5344CB8AC3E}">
        <p14:creationId xmlns:p14="http://schemas.microsoft.com/office/powerpoint/2010/main" val="410426863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400" dirty="0" smtClean="0"/>
              <a:t>Два </a:t>
            </a:r>
            <a:r>
              <a:rPr lang="ru-RU" sz="3400" dirty="0"/>
              <a:t>основных метода планирования ресурсов проекта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2200" u="sng" dirty="0"/>
              <a:t>ресурсное планирование при ограничении </a:t>
            </a:r>
            <a:r>
              <a:rPr lang="ru-RU" sz="2200" u="sng" dirty="0" smtClean="0"/>
              <a:t>по времени </a:t>
            </a:r>
            <a:r>
              <a:rPr lang="ru-RU" sz="2200" dirty="0"/>
              <a:t>предполагает фиксированную дату окончания проекта и </a:t>
            </a:r>
            <a:r>
              <a:rPr lang="ru-RU" sz="2200" dirty="0" smtClean="0"/>
              <a:t>назначение </a:t>
            </a:r>
            <a:r>
              <a:rPr lang="ru-RU" sz="2200" dirty="0"/>
              <a:t>дополнительных ресурсов на периоды </a:t>
            </a:r>
            <a:r>
              <a:rPr lang="ru-RU" sz="2200" dirty="0" smtClean="0"/>
              <a:t>перегрузок;</a:t>
            </a:r>
          </a:p>
          <a:p>
            <a:r>
              <a:rPr lang="ru-RU" sz="2200" u="sng" dirty="0"/>
              <a:t>планирование при ограниченных ресурсах </a:t>
            </a:r>
            <a:r>
              <a:rPr lang="ru-RU" sz="2200" dirty="0" smtClean="0"/>
              <a:t>предполагает</a:t>
            </a:r>
            <a:r>
              <a:rPr lang="ru-RU" sz="2200" dirty="0"/>
              <a:t>, что первоначально заданное количество доступных </a:t>
            </a:r>
            <a:r>
              <a:rPr lang="ru-RU" sz="2200" dirty="0" smtClean="0"/>
              <a:t>ресурсов не </a:t>
            </a:r>
            <a:r>
              <a:rPr lang="ru-RU" sz="2200" dirty="0"/>
              <a:t>может быть изменено и является основным ограничением </a:t>
            </a:r>
            <a:r>
              <a:rPr lang="ru-RU" sz="2200" dirty="0" smtClean="0"/>
              <a:t>проекта.</a:t>
            </a:r>
            <a:endParaRPr lang="ru-RU" sz="2200" dirty="0"/>
          </a:p>
        </p:txBody>
      </p:sp>
    </p:spTree>
    <p:extLst>
      <p:ext uri="{BB962C8B-B14F-4D97-AF65-F5344CB8AC3E}">
        <p14:creationId xmlns:p14="http://schemas.microsoft.com/office/powerpoint/2010/main" val="281032023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400" dirty="0"/>
              <a:t>Укрупненные этапы </a:t>
            </a:r>
            <a:r>
              <a:rPr lang="ru-RU" sz="3400" dirty="0" smtClean="0"/>
              <a:t>проектно-закупочного </a:t>
            </a:r>
            <a:r>
              <a:rPr lang="ru-RU" sz="3400" dirty="0"/>
              <a:t>цикла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92925" y="1905000"/>
            <a:ext cx="8558005" cy="43191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816322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694051"/>
          </a:xfrm>
        </p:spPr>
        <p:txBody>
          <a:bodyPr/>
          <a:lstStyle/>
          <a:p>
            <a:r>
              <a:rPr lang="ru-RU" dirty="0"/>
              <a:t>Управление запасами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89212" y="1318161"/>
            <a:ext cx="8915400" cy="5094514"/>
          </a:xfrm>
        </p:spPr>
        <p:txBody>
          <a:bodyPr>
            <a:normAutofit/>
          </a:bodyPr>
          <a:lstStyle/>
          <a:p>
            <a:r>
              <a:rPr lang="ru-RU" sz="2200" dirty="0"/>
              <a:t>Понятие </a:t>
            </a:r>
            <a:r>
              <a:rPr lang="ru-RU" sz="2200" u="sng" dirty="0"/>
              <a:t>«запасы»</a:t>
            </a:r>
            <a:r>
              <a:rPr lang="ru-RU" sz="2200" dirty="0"/>
              <a:t> относится не ко все видам ресурсов. В </a:t>
            </a:r>
            <a:r>
              <a:rPr lang="ru-RU" sz="2200" dirty="0" smtClean="0"/>
              <a:t>самом общем </a:t>
            </a:r>
            <a:r>
              <a:rPr lang="ru-RU" sz="2200" dirty="0"/>
              <a:t>виде запасы определяются как ресурсы, хранящиеся на </a:t>
            </a:r>
            <a:r>
              <a:rPr lang="ru-RU" sz="2200" dirty="0" smtClean="0"/>
              <a:t>складах</a:t>
            </a:r>
            <a:r>
              <a:rPr lang="ru-RU" sz="2200" dirty="0"/>
              <a:t>, и включают:</a:t>
            </a:r>
          </a:p>
          <a:p>
            <a:pPr lvl="2"/>
            <a:r>
              <a:rPr lang="ru-RU" sz="1800" dirty="0" smtClean="0"/>
              <a:t>товарно-материальные </a:t>
            </a:r>
            <a:r>
              <a:rPr lang="ru-RU" sz="1800" dirty="0"/>
              <a:t>запасы (сырье и материалы);</a:t>
            </a:r>
          </a:p>
          <a:p>
            <a:pPr lvl="2"/>
            <a:r>
              <a:rPr lang="ru-RU" sz="1800" dirty="0" smtClean="0"/>
              <a:t>незавершенное </a:t>
            </a:r>
            <a:r>
              <a:rPr lang="ru-RU" sz="1800" dirty="0"/>
              <a:t>производство;</a:t>
            </a:r>
          </a:p>
          <a:p>
            <a:pPr lvl="2"/>
            <a:r>
              <a:rPr lang="ru-RU" sz="1800" dirty="0" smtClean="0"/>
              <a:t>готовую </a:t>
            </a:r>
            <a:r>
              <a:rPr lang="ru-RU" sz="1800" dirty="0"/>
              <a:t>продукцию на складе</a:t>
            </a:r>
            <a:r>
              <a:rPr lang="ru-RU" sz="1800" dirty="0" smtClean="0"/>
              <a:t>.</a:t>
            </a:r>
          </a:p>
          <a:p>
            <a:endParaRPr lang="ru-RU" sz="2200" dirty="0" smtClean="0"/>
          </a:p>
          <a:p>
            <a:r>
              <a:rPr lang="ru-RU" sz="2200" dirty="0" smtClean="0"/>
              <a:t>Под </a:t>
            </a:r>
            <a:r>
              <a:rPr lang="ru-RU" sz="2200" u="sng" dirty="0"/>
              <a:t>управлением запасами</a:t>
            </a:r>
            <a:r>
              <a:rPr lang="ru-RU" sz="2200" dirty="0"/>
              <a:t> понимается контроль за их </a:t>
            </a:r>
            <a:r>
              <a:rPr lang="ru-RU" sz="2200" dirty="0" smtClean="0"/>
              <a:t>состоянием </a:t>
            </a:r>
            <a:r>
              <a:rPr lang="ru-RU" sz="2200" dirty="0"/>
              <a:t>и принятие решений, нацеленных на экономию времени и </a:t>
            </a:r>
            <a:r>
              <a:rPr lang="ru-RU" sz="2200" dirty="0" smtClean="0"/>
              <a:t>средств за </a:t>
            </a:r>
            <a:r>
              <a:rPr lang="ru-RU" sz="2200" dirty="0"/>
              <a:t>счет минимизации затрат по содержанию запасов, </a:t>
            </a:r>
            <a:r>
              <a:rPr lang="ru-RU" sz="2200" dirty="0" smtClean="0"/>
              <a:t>необходимых для </a:t>
            </a:r>
            <a:r>
              <a:rPr lang="ru-RU" sz="2200" dirty="0"/>
              <a:t>эффективной реализации проекта.</a:t>
            </a:r>
          </a:p>
        </p:txBody>
      </p:sp>
    </p:spTree>
    <p:extLst>
      <p:ext uri="{BB962C8B-B14F-4D97-AF65-F5344CB8AC3E}">
        <p14:creationId xmlns:p14="http://schemas.microsoft.com/office/powerpoint/2010/main" val="237029626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89212" y="724395"/>
            <a:ext cx="8915400" cy="5186827"/>
          </a:xfrm>
        </p:spPr>
        <p:txBody>
          <a:bodyPr>
            <a:normAutofit/>
          </a:bodyPr>
          <a:lstStyle/>
          <a:p>
            <a:r>
              <a:rPr lang="ru-RU" sz="2400" u="sng" dirty="0"/>
              <a:t>Точка заказа</a:t>
            </a:r>
            <a:r>
              <a:rPr lang="ru-RU" sz="2400" dirty="0"/>
              <a:t>, или </a:t>
            </a:r>
            <a:r>
              <a:rPr lang="ru-RU" sz="2400" u="sng" dirty="0"/>
              <a:t>пороговый запас</a:t>
            </a:r>
            <a:r>
              <a:rPr lang="ru-RU" sz="2400" dirty="0"/>
              <a:t>, — минимальная величина </a:t>
            </a:r>
            <a:r>
              <a:rPr lang="ru-RU" sz="2400" dirty="0" smtClean="0"/>
              <a:t>запаса </a:t>
            </a:r>
            <a:r>
              <a:rPr lang="ru-RU" sz="2400" dirty="0"/>
              <a:t>ресурса, при которой необходим новый заказ для его пополнения</a:t>
            </a:r>
            <a:r>
              <a:rPr lang="ru-RU" sz="2400" dirty="0" smtClean="0"/>
              <a:t>, или </a:t>
            </a:r>
            <a:r>
              <a:rPr lang="ru-RU" sz="2400" dirty="0"/>
              <a:t>момент времени, когда должен быть произведен заказ.</a:t>
            </a:r>
          </a:p>
          <a:p>
            <a:endParaRPr lang="ru-RU" sz="2400" dirty="0" smtClean="0"/>
          </a:p>
          <a:p>
            <a:r>
              <a:rPr lang="ru-RU" sz="2400" u="sng" dirty="0" smtClean="0"/>
              <a:t>Страховой </a:t>
            </a:r>
            <a:r>
              <a:rPr lang="ru-RU" sz="2400" u="sng" dirty="0"/>
              <a:t>(резервный) запас </a:t>
            </a:r>
            <a:r>
              <a:rPr lang="ru-RU" sz="2400" dirty="0"/>
              <a:t>— минимальный </a:t>
            </a:r>
            <a:r>
              <a:rPr lang="ru-RU" sz="2400" dirty="0" smtClean="0"/>
              <a:t>целесообразный запас </a:t>
            </a:r>
            <a:r>
              <a:rPr lang="ru-RU" sz="2400" dirty="0"/>
              <a:t>ресурсов, предназначенный для бесперебойного снабжения </a:t>
            </a:r>
            <a:r>
              <a:rPr lang="ru-RU" sz="2400" dirty="0" smtClean="0"/>
              <a:t>производства </a:t>
            </a:r>
            <a:r>
              <a:rPr lang="ru-RU" sz="2400" dirty="0"/>
              <a:t>в случае нарушения хода поставок по сравнению с </a:t>
            </a:r>
            <a:r>
              <a:rPr lang="ru-RU" sz="2400" dirty="0" smtClean="0"/>
              <a:t>запланированным</a:t>
            </a:r>
            <a:r>
              <a:rPr lang="ru-RU" sz="24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17665968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646550"/>
          </a:xfrm>
        </p:spPr>
        <p:txBody>
          <a:bodyPr/>
          <a:lstStyle/>
          <a:p>
            <a:r>
              <a:rPr lang="ru-RU" dirty="0"/>
              <a:t>Виды запасов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89212" y="1638794"/>
            <a:ext cx="8915400" cy="4272427"/>
          </a:xfrm>
        </p:spPr>
        <p:txBody>
          <a:bodyPr>
            <a:normAutofit/>
          </a:bodyPr>
          <a:lstStyle/>
          <a:p>
            <a:r>
              <a:rPr lang="ru-RU" sz="2400" dirty="0" smtClean="0"/>
              <a:t>транзитные;</a:t>
            </a:r>
          </a:p>
          <a:p>
            <a:r>
              <a:rPr lang="ru-RU" sz="2400" dirty="0" smtClean="0"/>
              <a:t>линейные;</a:t>
            </a:r>
          </a:p>
          <a:p>
            <a:r>
              <a:rPr lang="ru-RU" sz="2400" dirty="0" smtClean="0"/>
              <a:t>резервирование </a:t>
            </a:r>
            <a:r>
              <a:rPr lang="ru-RU" sz="2400" dirty="0"/>
              <a:t>ресурсов в виде </a:t>
            </a:r>
            <a:r>
              <a:rPr lang="ru-RU" sz="2400" dirty="0" smtClean="0"/>
              <a:t>запаса;</a:t>
            </a:r>
          </a:p>
          <a:p>
            <a:r>
              <a:rPr lang="ru-RU" sz="2400" dirty="0"/>
              <a:t>создаваемые в связи с ожиданием определенных </a:t>
            </a:r>
            <a:r>
              <a:rPr lang="ru-RU" sz="2400" dirty="0" smtClean="0"/>
              <a:t>событий;</a:t>
            </a:r>
          </a:p>
          <a:p>
            <a:r>
              <a:rPr lang="ru-RU" sz="2400" dirty="0" smtClean="0"/>
              <a:t>серийные;</a:t>
            </a:r>
          </a:p>
          <a:p>
            <a:r>
              <a:rPr lang="ru-RU" sz="2400" dirty="0" smtClean="0"/>
              <a:t>циклические;</a:t>
            </a:r>
          </a:p>
          <a:p>
            <a:r>
              <a:rPr lang="ru-RU" sz="2400" dirty="0" smtClean="0"/>
              <a:t>безопасности.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384637862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Система управления запасами решает следующие основные </a:t>
            </a:r>
            <a:r>
              <a:rPr lang="ru-RU" dirty="0" smtClean="0"/>
              <a:t>задачи: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2400" dirty="0"/>
              <a:t>контроль и учет уровня запасов;</a:t>
            </a:r>
          </a:p>
          <a:p>
            <a:r>
              <a:rPr lang="ru-RU" sz="2400" dirty="0" smtClean="0"/>
              <a:t>определение </a:t>
            </a:r>
            <a:r>
              <a:rPr lang="ru-RU" sz="2400" dirty="0"/>
              <a:t>размера резервного запаса для каждого </a:t>
            </a:r>
            <a:r>
              <a:rPr lang="ru-RU" sz="2400" dirty="0" smtClean="0"/>
              <a:t>ресурса, необходимого </a:t>
            </a:r>
            <a:r>
              <a:rPr lang="ru-RU" sz="2400" dirty="0"/>
              <a:t>для непрерывного обеспечения работ проекта;</a:t>
            </a:r>
          </a:p>
          <a:p>
            <a:r>
              <a:rPr lang="ru-RU" sz="2400" dirty="0" smtClean="0"/>
              <a:t>расчет </a:t>
            </a:r>
            <a:r>
              <a:rPr lang="ru-RU" sz="2400" dirty="0"/>
              <a:t>оптимального размера заказа ресурса;</a:t>
            </a:r>
          </a:p>
          <a:p>
            <a:r>
              <a:rPr lang="ru-RU" sz="2400" dirty="0" smtClean="0"/>
              <a:t>определение </a:t>
            </a:r>
            <a:r>
              <a:rPr lang="ru-RU" sz="2400" dirty="0"/>
              <a:t>интервала времени между заказами.</a:t>
            </a:r>
          </a:p>
        </p:txBody>
      </p:sp>
    </p:spTree>
    <p:extLst>
      <p:ext uri="{BB962C8B-B14F-4D97-AF65-F5344CB8AC3E}">
        <p14:creationId xmlns:p14="http://schemas.microsoft.com/office/powerpoint/2010/main" val="151066795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694051"/>
          </a:xfrm>
        </p:spPr>
        <p:txBody>
          <a:bodyPr/>
          <a:lstStyle/>
          <a:p>
            <a:r>
              <a:rPr lang="ru-RU" dirty="0"/>
              <a:t>Оптимизация размера </a:t>
            </a:r>
            <a:r>
              <a:rPr lang="ru-RU" dirty="0" smtClean="0"/>
              <a:t>заказа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89212" y="1567543"/>
            <a:ext cx="8915400" cy="4343679"/>
          </a:xfrm>
        </p:spPr>
        <p:txBody>
          <a:bodyPr>
            <a:normAutofit/>
          </a:bodyPr>
          <a:lstStyle/>
          <a:p>
            <a:r>
              <a:rPr lang="ru-RU" sz="2200" dirty="0"/>
              <a:t>Задача управления запасами сведена к определению объема </a:t>
            </a:r>
            <a:r>
              <a:rPr lang="ru-RU" sz="2200" dirty="0" smtClean="0"/>
              <a:t>заказа (Q</a:t>
            </a:r>
            <a:r>
              <a:rPr lang="ru-RU" sz="2200" dirty="0"/>
              <a:t>) и частоты выполнения заказов (T) за планируемый </a:t>
            </a:r>
            <a:r>
              <a:rPr lang="ru-RU" sz="2200" dirty="0" smtClean="0"/>
              <a:t>промежуток времени</a:t>
            </a:r>
            <a:r>
              <a:rPr lang="ru-RU" sz="2200" dirty="0"/>
              <a:t>, что в свою очередь рассчитывается посредством </a:t>
            </a:r>
            <a:r>
              <a:rPr lang="ru-RU" sz="2200" dirty="0" smtClean="0"/>
              <a:t>балансирования </a:t>
            </a:r>
            <a:r>
              <a:rPr lang="ru-RU" sz="2200" dirty="0"/>
              <a:t>между затратами, связанными с выполнением одного </a:t>
            </a:r>
            <a:r>
              <a:rPr lang="ru-RU" sz="2200" dirty="0" smtClean="0"/>
              <a:t>заказа (</a:t>
            </a:r>
            <a:r>
              <a:rPr lang="ru-RU" sz="2200" dirty="0"/>
              <a:t>O), и затратами на хранение единицы запасов (C). </a:t>
            </a:r>
            <a:endParaRPr lang="ru-RU" sz="2200" dirty="0" smtClean="0"/>
          </a:p>
          <a:p>
            <a:r>
              <a:rPr lang="ru-RU" sz="2200" dirty="0" smtClean="0"/>
              <a:t>Размер заказа следует </a:t>
            </a:r>
            <a:r>
              <a:rPr lang="ru-RU" sz="2200" dirty="0"/>
              <a:t>увеличивать до тех пор, пока снижение затрат на заказ </a:t>
            </a:r>
            <a:r>
              <a:rPr lang="ru-RU" sz="2200" dirty="0" smtClean="0"/>
              <a:t>перевешивает </a:t>
            </a:r>
            <a:r>
              <a:rPr lang="ru-RU" sz="2200" dirty="0"/>
              <a:t>увеличение затрат на хранение.</a:t>
            </a:r>
          </a:p>
        </p:txBody>
      </p:sp>
    </p:spTree>
    <p:extLst>
      <p:ext uri="{BB962C8B-B14F-4D97-AF65-F5344CB8AC3E}">
        <p14:creationId xmlns:p14="http://schemas.microsoft.com/office/powerpoint/2010/main" val="284537072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89212" y="546265"/>
            <a:ext cx="8915400" cy="5364957"/>
          </a:xfrm>
        </p:spPr>
        <p:txBody>
          <a:bodyPr>
            <a:normAutofit/>
          </a:bodyPr>
          <a:lstStyle/>
          <a:p>
            <a:r>
              <a:rPr lang="ru-RU" sz="2000" u="sng" dirty="0" smtClean="0"/>
              <a:t>Издержки хранения </a:t>
            </a:r>
            <a:r>
              <a:rPr lang="ru-RU" sz="2000" u="sng" dirty="0"/>
              <a:t>запасов </a:t>
            </a:r>
            <a:r>
              <a:rPr lang="ru-RU" sz="2000" dirty="0"/>
              <a:t>за период между двумя поставками равны </a:t>
            </a:r>
            <a:r>
              <a:rPr lang="ru-RU" sz="2000" dirty="0" smtClean="0"/>
              <a:t>произведению </a:t>
            </a:r>
            <a:r>
              <a:rPr lang="ru-RU" sz="2000" dirty="0"/>
              <a:t>затрат хранения единицы материала на средний объем </a:t>
            </a:r>
            <a:r>
              <a:rPr lang="ru-RU" sz="2000" dirty="0" smtClean="0"/>
              <a:t>запасов:</a:t>
            </a:r>
          </a:p>
          <a:p>
            <a:pPr marL="0" indent="0" algn="ctr">
              <a:buNone/>
            </a:pPr>
            <a:r>
              <a:rPr lang="ru-RU" sz="2000" b="1" dirty="0" smtClean="0"/>
              <a:t>Z1 </a:t>
            </a:r>
            <a:r>
              <a:rPr lang="ru-RU" sz="2000" b="1" dirty="0"/>
              <a:t>= C × Q : </a:t>
            </a:r>
            <a:r>
              <a:rPr lang="ru-RU" sz="2000" b="1" dirty="0" smtClean="0"/>
              <a:t>2</a:t>
            </a:r>
          </a:p>
          <a:p>
            <a:r>
              <a:rPr lang="ru-RU" sz="2000" dirty="0"/>
              <a:t>Для расчета </a:t>
            </a:r>
            <a:r>
              <a:rPr lang="ru-RU" sz="2000" u="sng" dirty="0"/>
              <a:t>затрат на выполнение заказа </a:t>
            </a:r>
            <a:r>
              <a:rPr lang="ru-RU" sz="2000" dirty="0"/>
              <a:t>к условию неизменной </a:t>
            </a:r>
            <a:r>
              <a:rPr lang="ru-RU" sz="2000" dirty="0" smtClean="0"/>
              <a:t>величины </a:t>
            </a:r>
            <a:r>
              <a:rPr lang="ru-RU" sz="2000" dirty="0"/>
              <a:t>заказа прибавляется предположение о его постоянной </a:t>
            </a:r>
            <a:r>
              <a:rPr lang="ru-RU" sz="2000" dirty="0" smtClean="0"/>
              <a:t>стоимости</a:t>
            </a:r>
            <a:r>
              <a:rPr lang="ru-RU" sz="2000" dirty="0"/>
              <a:t>, поэтому затраты по заказу определяются как произведение </a:t>
            </a:r>
            <a:r>
              <a:rPr lang="ru-RU" sz="2000" dirty="0" smtClean="0"/>
              <a:t>затрат на </a:t>
            </a:r>
            <a:r>
              <a:rPr lang="ru-RU" sz="2000" dirty="0"/>
              <a:t>один заказ O и количество заказов за отчетный период (S : Q)</a:t>
            </a:r>
          </a:p>
          <a:p>
            <a:pPr marL="0" indent="0" algn="ctr">
              <a:buNone/>
            </a:pPr>
            <a:r>
              <a:rPr lang="ru-RU" sz="2000" b="1" dirty="0"/>
              <a:t>Z2 = S × O : Q,</a:t>
            </a:r>
          </a:p>
          <a:p>
            <a:pPr marL="0" indent="0">
              <a:buNone/>
            </a:pPr>
            <a:r>
              <a:rPr lang="ru-RU" sz="2000" dirty="0"/>
              <a:t>где S — потребность в материалах или готовой продукции за отчетный </a:t>
            </a:r>
            <a:r>
              <a:rPr lang="ru-RU" sz="2000" dirty="0" smtClean="0"/>
              <a:t>период</a:t>
            </a:r>
            <a:r>
              <a:rPr lang="ru-RU" sz="2000" dirty="0"/>
              <a:t>;</a:t>
            </a:r>
          </a:p>
          <a:p>
            <a:pPr marL="0" indent="0">
              <a:buNone/>
            </a:pPr>
            <a:r>
              <a:rPr lang="ru-RU" sz="2000" dirty="0" smtClean="0"/>
              <a:t>      Q </a:t>
            </a:r>
            <a:r>
              <a:rPr lang="ru-RU" sz="2000" dirty="0"/>
              <a:t>— объем заказа;</a:t>
            </a:r>
          </a:p>
          <a:p>
            <a:pPr marL="0" indent="0">
              <a:buNone/>
            </a:pPr>
            <a:r>
              <a:rPr lang="ru-RU" sz="2000" dirty="0" smtClean="0"/>
              <a:t>      O </a:t>
            </a:r>
            <a:r>
              <a:rPr lang="ru-RU" sz="2000" dirty="0"/>
              <a:t>— затраты, связанные с выполнением одного заказа.</a:t>
            </a:r>
            <a:endParaRPr lang="ru-RU" sz="2000" dirty="0" smtClean="0"/>
          </a:p>
          <a:p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298750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89212" y="712519"/>
            <a:ext cx="8915400" cy="5198703"/>
          </a:xfrm>
        </p:spPr>
        <p:txBody>
          <a:bodyPr>
            <a:normAutofit/>
          </a:bodyPr>
          <a:lstStyle/>
          <a:p>
            <a:r>
              <a:rPr lang="ru-RU" sz="2600" u="sng" dirty="0"/>
              <a:t>Оптимальный размер заказа </a:t>
            </a:r>
            <a:r>
              <a:rPr lang="ru-RU" sz="2600" dirty="0"/>
              <a:t>получается при минимальных </a:t>
            </a:r>
            <a:r>
              <a:rPr lang="ru-RU" sz="2600" dirty="0" smtClean="0"/>
              <a:t>суммарных </a:t>
            </a:r>
            <a:r>
              <a:rPr lang="ru-RU" sz="2600" dirty="0"/>
              <a:t>издержках по управлению запасами.</a:t>
            </a:r>
          </a:p>
          <a:p>
            <a:pPr marL="0" indent="0" algn="ctr">
              <a:buNone/>
            </a:pPr>
            <a:r>
              <a:rPr lang="ru-RU" sz="2600" b="1" dirty="0"/>
              <a:t>Z = Z1 + Z2 ⇒ </a:t>
            </a:r>
            <a:r>
              <a:rPr lang="ru-RU" sz="2600" b="1" dirty="0" err="1" smtClean="0"/>
              <a:t>Min</a:t>
            </a:r>
            <a:r>
              <a:rPr lang="ru-RU" sz="2600" b="1" dirty="0" smtClean="0"/>
              <a:t>,</a:t>
            </a:r>
            <a:endParaRPr lang="ru-RU" sz="2600" b="1" dirty="0"/>
          </a:p>
          <a:p>
            <a:pPr marL="0" indent="0">
              <a:buNone/>
            </a:pPr>
            <a:r>
              <a:rPr lang="ru-RU" sz="2600" dirty="0" smtClean="0"/>
              <a:t>т.е.:</a:t>
            </a:r>
          </a:p>
          <a:p>
            <a:endParaRPr lang="ru-RU" sz="2600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90984" y="3478418"/>
            <a:ext cx="7982321" cy="856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170329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400" dirty="0" smtClean="0"/>
              <a:t>Расчет параметров системы управления запасами</a:t>
            </a:r>
            <a:endParaRPr lang="ru-RU" sz="3400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91689" y="1905000"/>
            <a:ext cx="6182940" cy="48534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6293829"/>
      </p:ext>
    </p:extLst>
  </p:cSld>
  <p:clrMapOvr>
    <a:masterClrMapping/>
  </p:clrMapOvr>
</p:sld>
</file>

<file path=ppt/theme/theme1.xml><?xml version="1.0" encoding="utf-8"?>
<a:theme xmlns:a="http://schemas.openxmlformats.org/drawingml/2006/main" name="Легкий дым">
  <a:themeElements>
    <a:clrScheme name="Легкий дым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Легкий дым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Легкий дым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26</TotalTime>
  <Words>603</Words>
  <Application>Microsoft Office PowerPoint</Application>
  <PresentationFormat>Широкоэкранный</PresentationFormat>
  <Paragraphs>57</Paragraphs>
  <Slides>16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20" baseType="lpstr">
      <vt:lpstr>Arial</vt:lpstr>
      <vt:lpstr>Century Gothic</vt:lpstr>
      <vt:lpstr>Wingdings 3</vt:lpstr>
      <vt:lpstr>Легкий дым</vt:lpstr>
      <vt:lpstr>Управление ресурсами проекта</vt:lpstr>
      <vt:lpstr>План</vt:lpstr>
      <vt:lpstr>Управление ресурсами</vt:lpstr>
      <vt:lpstr>Структура материально-технического обеспечения</vt:lpstr>
      <vt:lpstr>Структурная модель управления ресурсами проекта</vt:lpstr>
      <vt:lpstr>Презентация PowerPoint</vt:lpstr>
      <vt:lpstr>Два основных метода планирования ресурсов проекта</vt:lpstr>
      <vt:lpstr>Укрупненные этапы проектно-закупочного цикла</vt:lpstr>
      <vt:lpstr>Управление запасами</vt:lpstr>
      <vt:lpstr>Презентация PowerPoint</vt:lpstr>
      <vt:lpstr>Виды запасов</vt:lpstr>
      <vt:lpstr>Система управления запасами решает следующие основные задачи:</vt:lpstr>
      <vt:lpstr>Оптимизация размера заказа</vt:lpstr>
      <vt:lpstr>Презентация PowerPoint</vt:lpstr>
      <vt:lpstr>Презентация PowerPoint</vt:lpstr>
      <vt:lpstr>Расчет параметров системы управления запасами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Управление ресурсами проекта</dc:title>
  <dc:creator>И.В.</dc:creator>
  <cp:lastModifiedBy>И.В.</cp:lastModifiedBy>
  <cp:revision>6</cp:revision>
  <dcterms:created xsi:type="dcterms:W3CDTF">2015-03-28T00:11:33Z</dcterms:created>
  <dcterms:modified xsi:type="dcterms:W3CDTF">2015-03-28T00:38:29Z</dcterms:modified>
</cp:coreProperties>
</file>