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9" r:id="rId13"/>
    <p:sldId id="267" r:id="rId14"/>
    <p:sldId id="270" r:id="rId15"/>
    <p:sldId id="271" r:id="rId16"/>
    <p:sldId id="258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1%80%D0%B0%D0%BA" TargetMode="External"/><Relationship Id="rId3" Type="http://schemas.openxmlformats.org/officeDocument/2006/relationships/hyperlink" Target="https://ru.wikipedia.org/wiki/%D0%A0%D0%BE%D1%81%D1%81%D0%B8%D1%8F" TargetMode="External"/><Relationship Id="rId7" Type="http://schemas.openxmlformats.org/officeDocument/2006/relationships/hyperlink" Target="https://ru.wikipedia.org/wiki/%D0%9A%D0%BE%D0%BB%D1%83%D0%BC%D0%B1%D0%B8%D1%8F" TargetMode="External"/><Relationship Id="rId12" Type="http://schemas.openxmlformats.org/officeDocument/2006/relationships/hyperlink" Target="https://ru.wikipedia.org/wiki/%D0%A8%D1%80%D0%B8-%D0%9B%D0%B0%D0%BD%D0%BA%D0%B0" TargetMode="External"/><Relationship Id="rId2" Type="http://schemas.openxmlformats.org/officeDocument/2006/relationships/hyperlink" Target="https://ru.wikipedia.org/wiki/%D0%A1%D0%A8%D0%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2%D0%B5%D1%80%D1%80%D0%BE%D1%80%D0%B8%D0%B7%D0%BC#cite_note-18" TargetMode="External"/><Relationship Id="rId11" Type="http://schemas.openxmlformats.org/officeDocument/2006/relationships/hyperlink" Target="https://ru.wikipedia.org/wiki/%D0%A3%D0%B3%D0%B0%D0%BD%D0%B4%D0%B0" TargetMode="External"/><Relationship Id="rId5" Type="http://schemas.openxmlformats.org/officeDocument/2006/relationships/hyperlink" Target="https://ru.wikipedia.org/wiki/%D0%98%D0%B7%D1%80%D0%B0%D0%B8%D0%BB%D1%8C" TargetMode="External"/><Relationship Id="rId10" Type="http://schemas.openxmlformats.org/officeDocument/2006/relationships/hyperlink" Target="https://ru.wikipedia.org/wiki/%D0%9F%D0%B0%D0%BA%D0%B8%D1%81%D1%82%D0%B0%D0%BD" TargetMode="External"/><Relationship Id="rId4" Type="http://schemas.openxmlformats.org/officeDocument/2006/relationships/hyperlink" Target="https://ru.wikipedia.org/wiki/%D0%98%D0%BD%D0%B4%D0%B8%D1%8F" TargetMode="External"/><Relationship Id="rId9" Type="http://schemas.openxmlformats.org/officeDocument/2006/relationships/hyperlink" Target="https://ru.wikipedia.org/wiki/%D0%90%D0%BB%D0%B6%D0%B8%D1%8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5488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№7 Терроризм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196752"/>
            <a:ext cx="7920880" cy="554461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1.Терминология.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Цели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формы проведения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терактов.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Закон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Российской Федерации 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терроризме. Ответственность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предусмотренная законодательством за терроризм.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Психология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террористов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заложников. Психологические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цели террористов. Проблемы стокгольмского синдрома.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Виды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терроризма (индивидуальный, групповой,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Профилактика экстремизма и терроризма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моло-дежной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среде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2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</a:rPr>
              <a:t>Категории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24744"/>
            <a:ext cx="8100392" cy="5733256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Терроризм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политика, основанная на систематическом применении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террора. Синонимами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слова «террор» (лат.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terror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страх, ужас) являются слова «насилие», «запугивание», «устрашение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России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терроризм определяется как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идеология насилия и практика воздействия на общественное сознание, на принятие решений органами государственной власти, органами местного самоуправления или международными организациями, связанная с силовым воздействием, устрашением населения и/или иными формами противоправных насильственных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действий. 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США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как предумышленное, политически мотивированное насилие, совершаемое против мирного населения или объектов субнациональными группами федерального уровня или подпольно действующими агентами организациями, обычно с целью повлиять на настроение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конце 1960-х годов появилась специфическая форма терроризма —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международный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терроризм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88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49006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/>
              </a:rPr>
              <a:t>Виды терроризма</a:t>
            </a: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20688"/>
            <a:ext cx="8280920" cy="6237312"/>
          </a:xfrm>
        </p:spPr>
        <p:txBody>
          <a:bodyPr>
            <a:normAutofit fontScale="47500" lnSpcReduction="20000"/>
          </a:bodyPr>
          <a:lstStyle/>
          <a:p>
            <a:pPr marL="82296" indent="0">
              <a:buNone/>
            </a:pP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По характеру субъекта террористической деятельности, терроризм делится на:</a:t>
            </a: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1.Неорганизованный или индивидуальный (терроризм одиночек) — в этом случае теракт (реже, ряд терактов) совершает один-два человека, за которыми не стоит какая-либо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организация;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2.Организованный, коллективный — террористическая деятельность планируется и реализуется некой организацией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(Аль-Каида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ИГИЛ и др.) Организованный терроризм — наиболее распространённый в современном мире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 Государственный терроризм — термин, используемый для обозначения государственного насилия против гражданских лиц. Под актами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государственноготерроризма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обычно понимают незаконные задержания, убийства, похищения, пытки и казнь граждан без суда и следствия, выполняемые сотрудниками силовых структур (полицией и иными органами правопорядка). Государственным терроризмом также называют террористические акты, совершаемые сотрудниками специальных органов государства. Отличают также терроризм поддерживаемый государством — тот случай когда государство само не участвуя в терроризме финансирует и поддерживает террористические группировки.</a:t>
            </a:r>
          </a:p>
          <a:p>
            <a:pPr marL="82296" indent="0">
              <a:buNone/>
            </a:pP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целенаправленности терроризм делится на:</a:t>
            </a: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1.Националистический — преследует сепаратистские или национально-освободительные цели;</a:t>
            </a: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2.Религиозный — может быть связан с борьбой приверженцев религии между собой (индуисты и мусульмане, мусульмане и иудеи) и внутри одной веры (католики-протестанты, сунниты-шииты), и преследует цель подорвать светскую власть и утвердить власть религиозную</a:t>
            </a: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3.Идеологически заданный, социальный — преследует цель коренного или частичного изменения экономической или политической системы страны, привлечения внимания общества к какой-либо острой проблеме. Иногда этот вид терроризма называют революционным. Примером идеологически заданного терроризма служат анархистский, эсеровский, фашистский, европейский «левый», экологический терроризм и др.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300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848872" cy="41805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Страны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, наиболее пострадавшие от терроризма в 1994—2004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гг.</a:t>
            </a:r>
            <a:endParaRPr lang="ru-RU" sz="2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509381"/>
              </p:ext>
            </p:extLst>
          </p:nvPr>
        </p:nvGraphicFramePr>
        <p:xfrm>
          <a:off x="1187623" y="836713"/>
          <a:ext cx="7776864" cy="5904652"/>
        </p:xfrm>
        <a:graphic>
          <a:graphicData uri="http://schemas.openxmlformats.org/drawingml/2006/table">
            <a:tbl>
              <a:tblPr/>
              <a:tblGrid>
                <a:gridCol w="1944216"/>
                <a:gridCol w="1944216"/>
                <a:gridCol w="1944216"/>
                <a:gridCol w="1944216"/>
              </a:tblGrid>
              <a:tr h="1688712">
                <a:tc>
                  <a:txBody>
                    <a:bodyPr/>
                    <a:lstStyle/>
                    <a:p>
                      <a:r>
                        <a:rPr lang="ru-RU" sz="1700" dirty="0">
                          <a:effectLst/>
                        </a:rPr>
                        <a:t>Место в</a:t>
                      </a:r>
                      <a:br>
                        <a:rPr lang="ru-RU" sz="1700" dirty="0">
                          <a:effectLst/>
                        </a:rPr>
                      </a:br>
                      <a:r>
                        <a:rPr lang="ru-RU" sz="1700" dirty="0">
                          <a:effectLst/>
                        </a:rPr>
                        <a:t>рейтинге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>
                          <a:effectLst/>
                        </a:rPr>
                        <a:t>Страна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>
                          <a:effectLst/>
                        </a:rPr>
                        <a:t>Число погибших в терактах на</a:t>
                      </a:r>
                      <a:br>
                        <a:rPr lang="ru-RU" sz="1700">
                          <a:effectLst/>
                        </a:rPr>
                      </a:br>
                      <a:r>
                        <a:rPr lang="ru-RU" sz="1700">
                          <a:effectLst/>
                        </a:rPr>
                        <a:t>территории страны в 1994—2004 годах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>
                          <a:effectLst/>
                        </a:rPr>
                        <a:t>Число погибших в терактах</a:t>
                      </a:r>
                      <a:br>
                        <a:rPr lang="ru-RU" sz="1700">
                          <a:effectLst/>
                        </a:rPr>
                      </a:br>
                      <a:r>
                        <a:rPr lang="ru-RU" sz="1700">
                          <a:effectLst/>
                        </a:rPr>
                        <a:t>(на 1 млн жителей страны)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2" tooltip="США"/>
                        </a:rPr>
                        <a:t>США</a:t>
                      </a:r>
                      <a:endParaRPr lang="ru-RU" sz="17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3238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11,05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2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3" tooltip="Россия"/>
                        </a:rPr>
                        <a:t>Россия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2111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14,54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3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4" tooltip="Индия"/>
                        </a:rPr>
                        <a:t>Индия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1928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1,81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4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5" tooltip="Израиль"/>
                        </a:rPr>
                        <a:t>Израиль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</a:rPr>
                        <a:t>1274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</a:rPr>
                        <a:t>219,3</a:t>
                      </a:r>
                      <a:r>
                        <a:rPr lang="ru-RU" sz="1700" baseline="30000" dirty="0">
                          <a:effectLst/>
                          <a:hlinkClick r:id="rId6"/>
                        </a:rPr>
                        <a:t>[18]</a:t>
                      </a:r>
                      <a:endParaRPr lang="ru-RU" sz="1700" dirty="0"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5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7" tooltip="Колумбия"/>
                        </a:rPr>
                        <a:t>Колумбия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1135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26,82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6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8" tooltip="Ирак"/>
                        </a:rPr>
                        <a:t>Ирак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1122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44,22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7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9" tooltip="Алжир"/>
                        </a:rPr>
                        <a:t>Алжир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</a:rPr>
                        <a:t>869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27,05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8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10" tooltip="Пакистан"/>
                        </a:rPr>
                        <a:t>Пакистан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783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4,92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9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11" tooltip="Уганда"/>
                        </a:rPr>
                        <a:t>Уганда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471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17,84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21594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10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hlinkClick r:id="rId12" tooltip="Шри-Ланка"/>
                        </a:rPr>
                        <a:t>Шри-Ланка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409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</a:rPr>
                        <a:t>20,55</a:t>
                      </a:r>
                    </a:p>
                  </a:txBody>
                  <a:tcPr marL="85725" marR="85725" marT="42862" marB="42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45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Статистика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920880" cy="5733256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докладе Национального консорциума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изучению терроризма (США)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2012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8500 терактов по всему миру унесли жизни почти 15,5 тысячи человек. 2012 год — рекордный по числу терактов и количеству жертв. 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Исследователи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отмечают, что большая часть терактов совершалась в странах с преимущественно мусульманским населением. Шесть из семи наиболее опасных террористических группировок связаны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Аль-Каидой.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68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Психологический портрет террориста: </a:t>
            </a:r>
            <a:br>
              <a:rPr lang="ru-RU" sz="2800" b="1" dirty="0">
                <a:effectLst/>
              </a:rPr>
            </a:b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8100392" cy="5832648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ТЕРРОРИСТЫ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«люди», трудно адаптирующиеся к общественным устоям и правилам, испытывающие чувство явного превосходства над окружающими, испытывающие желание получить признание, славу. 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ТЕРРОРИСТ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всегда одиночка, даже если ему удалось создать на какое-то время вокруг себя активно действующую группу.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Очень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часто, главная цель террориста – демонстрация собственной силы, а не нанесение реального ущерба. Террорист не стремиться к безымянности, и часто берет на себя ответственность за свои действия. 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Личность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террориста характеризуется сочетанием истерических и эксплозивных черт, высоким уровнем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невротизма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большинства террористов обнаруживается расстройство личности с высоким уровнем косвенной агрессии; механизм террористического акта, как правило, включает в себя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аффектогенную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мотивацию, психопатическую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самоактуализацию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развивается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схемам (см. табл.):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851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25083"/>
              </p:ext>
            </p:extLst>
          </p:nvPr>
        </p:nvGraphicFramePr>
        <p:xfrm>
          <a:off x="1638300" y="1470025"/>
          <a:ext cx="6369685" cy="2011680"/>
        </p:xfrm>
        <a:graphic>
          <a:graphicData uri="http://schemas.openxmlformats.org/drawingml/2006/table">
            <a:tbl>
              <a:tblPr/>
              <a:tblGrid>
                <a:gridCol w="1508760"/>
                <a:gridCol w="630555"/>
                <a:gridCol w="1889760"/>
                <a:gridCol w="540385"/>
                <a:gridCol w="1800225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B w="12700" cap="flat" cmpd="sng" algn="ctr">
                      <a:solidFill>
                        <a:srgbClr val="989D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rgbClr val="6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rgbClr val="C8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</a:rPr>
                        <a:t>УТРАТА СВЗЕЙ С ОБЩЕСТВОМ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200">
                        <a:effectLst/>
                      </a:endParaRPr>
                    </a:p>
                    <a:p>
                      <a:r>
                        <a:rPr lang="ru-RU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89D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D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1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200">
                        <a:effectLst/>
                      </a:endParaRPr>
                    </a:p>
                    <a:p>
                      <a:r>
                        <a:rPr lang="ru-RU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</a:rPr>
                        <a:t>ОППОЗИЦИЯ ОБЩЕСТВУ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89D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200">
                        <a:effectLst/>
                      </a:endParaRPr>
                    </a:p>
                    <a:p>
                      <a:r>
                        <a:rPr lang="ru-RU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12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dirty="0" smtClean="0">
                          <a:effectLst/>
                        </a:rPr>
                        <a:t>ПЕРЕЖИВАНИЕ </a:t>
                      </a:r>
                      <a:r>
                        <a:rPr lang="ru-RU" sz="1200" dirty="0">
                          <a:effectLst/>
                        </a:rPr>
                        <a:t>ОБЩЕСТВЕННОГО ДАВЛЕНИЯ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b="1" dirty="0"/>
                        <a:t> 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</a:rPr>
                        <a:t>ФРУСТРАЦИЯ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20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1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1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</a:rPr>
                        <a:t>ЖЕЛАНИЕ ЛИДЕРСТВА «ВОПРЕКИ»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1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20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01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12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12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12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dirty="0">
                          <a:effectLst/>
                        </a:rPr>
                        <a:t>МЕСТЬ ОБЩЕСТВУ ЗА ОТВЕРЖЕНИЕ 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12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AutoShape 1"/>
          <p:cNvSpPr>
            <a:spLocks noChangeAspect="1" noChangeArrowheads="1"/>
          </p:cNvSpPr>
          <p:nvPr/>
        </p:nvSpPr>
        <p:spPr bwMode="auto">
          <a:xfrm>
            <a:off x="2000250" y="2841625"/>
            <a:ext cx="33337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/>
          <p:cNvSpPr>
            <a:spLocks noChangeAspect="1" noChangeArrowheads="1"/>
          </p:cNvSpPr>
          <p:nvPr/>
        </p:nvSpPr>
        <p:spPr bwMode="auto">
          <a:xfrm>
            <a:off x="2000250" y="2841625"/>
            <a:ext cx="33337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/>
          <p:cNvSpPr>
            <a:spLocks noChangeAspect="1" noChangeArrowheads="1"/>
          </p:cNvSpPr>
          <p:nvPr/>
        </p:nvSpPr>
        <p:spPr bwMode="auto">
          <a:xfrm>
            <a:off x="2000250" y="2841625"/>
            <a:ext cx="33337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/>
          <p:cNvSpPr>
            <a:spLocks noChangeAspect="1" noChangeArrowheads="1"/>
          </p:cNvSpPr>
          <p:nvPr/>
        </p:nvSpPr>
        <p:spPr bwMode="auto">
          <a:xfrm>
            <a:off x="1638300" y="2841625"/>
            <a:ext cx="33337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08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87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94122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</a:rPr>
              <a:t>Цели проведения терактов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68760"/>
            <a:ext cx="7848872" cy="5589240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Любые террористические акты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помимо причинения непосредственного ущерба жертве, рассчитаны на определенный психологический эффект — посеять страх, спровоцировать угрозу широкому кругу лиц, т. е. терроризировать их, вызвать общественный резонанс, создать в обществе ощущение всемогущества террористов, беззащитности каждого человека и бессилия властей.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террористов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всеми доступными способами вынудить государственные структуры принять выгодное для руководителей террористических организаций политическое решение. </a:t>
            </a:r>
          </a:p>
        </p:txBody>
      </p:sp>
    </p:spTree>
    <p:extLst>
      <p:ext uri="{BB962C8B-B14F-4D97-AF65-F5344CB8AC3E}">
        <p14:creationId xmlns:p14="http://schemas.microsoft.com/office/powerpoint/2010/main" val="559184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Основные особенности, характеризующие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современный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терроризм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8100392" cy="6192688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Первая 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связана с изменением мотивации, а следовательно, и значения тех или иных видов терроризма. Если ранее террористические акты совершались против политических и классовых врагов, то в настоящее время террор стал средством разрешения национальных и религиозных противоречий. 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характеризуется тем, что жертвами террора становятся мирные люди. Это еще раз подтверждает опасность терроризма и то, что объектом террора становится ни в чем не повинное население. 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Третья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заключается в возникновении новых видов террора. Создаются новые группы, которые с помощью террора борются за защиту окружающей среды. Такой терроризм можно назвать экологическим. 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Четвертая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касается динамики террористических актов и увеличения количества жертв террора. Современные террористы стремятся нанести как можно больший урон обществу, убить как можно больше людей, чтобы обществу было больнее и страшнее жить. 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Пятая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прослеживается в том, что терроризм становится анонимным. Очень часто никто не берет на себя ответственность за совершение самых жестоких и масштабных террористических актов. Это наблюдалось при взрыве жилых домов в России, так же поступили реальные организаторы террористических актов в США. Интересно то, что ответственность за террористические акты 11 сентября 2001 г. в США первой взяла на себя японская террористическая организация «Красная армия», которая не имела никакого отношения к этому теракту. </a:t>
            </a: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Шестая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современного терроризма касается его масштабов. На смену индивидуальному, групповому и государственному терроризму приходит международный. Появляется новый термин: «межгосударственный терроризм».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Седьмая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особенность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связана со стремлением террористов использовать новые средства для запугивания людей и целых государств.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74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effectLst/>
              </a:rPr>
              <a:t>Федеральный закон «О противодействии терроризму» (принят в 2006 г</a:t>
            </a:r>
            <a:r>
              <a:rPr lang="ru-RU" sz="2400" b="1" dirty="0" smtClean="0">
                <a:effectLst/>
              </a:rPr>
              <a:t>.)</a:t>
            </a: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992888" cy="576064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террористической деятельностью в этом законе понимается: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•организация, планирование, подготовка, финансирование и реализация террористического акта: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•подстрекательство к террористическому акту;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•организация незаконного вооруженного формирования, преступного сообщества (преступной организации), организованной группы для реализации террористического акта: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•вербовка, вооружение, обучение и использование террористов;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•информационное или иное пособничество в планировании, подготовке или реализации террористического акта;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•пропаганда идей терроризма, распространение материалов или информации, призывающих к осуществлению террористической деятельности либо обосновывающих или оправдывающих необходимость осуществления такой деятельности.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234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effectLst/>
              </a:rPr>
              <a:t>Ответственность за терроризм в России</a:t>
            </a: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64704"/>
            <a:ext cx="8172400" cy="6093296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2013 году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принят Федеральный закон № 302-ФЗ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«О внесении изменений в отдельные законодательные акты РФ», которым введены дополнения в ряд статей Уголовного кодекса РФ, предусматривающих уголовную ответственность за совершение преступлений террористического характера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раньше уголовному преследованию подвергались лица за совершение террористических актов, склонение и вербовку для их совершения других граждан, публичные призывы к осуществлению террористической деятельности, то теперь этот перечень существенно расширен, а срок наказания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Уголовный кодекс РФ дополнен ст. 205.3, предусматривающей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наказание до 20 лет лишения свободы за прохождение обучения в целях последующего занятия террористической деятельностью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Фигурантами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уголовного дела могут быть лица, приобретающие знания и практические навыки по изучению способов совершения терактов, правил обращения с оружием и взрывными устройствами, взрывчатыми, отравляющими и иными, опасными для жизни человека веществами. Фактически законодатель установил уголовную ответственность за приготовление к террористической деятельности, не ожидая трагических последствий от нее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Введена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уголовная ответственность за создание террористического сообщества и участие в нем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целях осуществления террористической деятельности. Предусмотренное наказание – до 20 лет лишения свободы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92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Виды терактов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992888" cy="597666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достижения своих преступных целей террористы используют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различные виды террористических актов: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организуют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взрывы,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устраивают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пожары,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угоняют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самолеты,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проводят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массовые отравления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захватывают заложников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убивают людей.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 целью достижения максимального поражающего действия на людей и различные объекты террористы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качестве орудия преступления могут использовать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•взрывчатые вещества и различные взрывные устройства;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•ядовитые аварийно химически опасные вещества и отравляющие химические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вещества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•отходы и материалы ядерной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промышленности;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•боеприпасы и мины различных типов.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927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04664"/>
            <a:ext cx="7498080" cy="288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Правила поведения во время </a:t>
            </a:r>
            <a:r>
              <a:rPr lang="ru-RU" sz="2800" b="1" dirty="0" smtClean="0">
                <a:effectLst/>
              </a:rPr>
              <a:t>терактов (заложники)</a:t>
            </a:r>
            <a:r>
              <a:rPr lang="ru-RU" sz="2800" b="1" dirty="0">
                <a:effectLst/>
              </a:rPr>
              <a:t/>
            </a:r>
            <a:br>
              <a:rPr lang="ru-RU" sz="2800" b="1" dirty="0">
                <a:effectLst/>
              </a:rPr>
            </a:b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548680"/>
            <a:ext cx="8100392" cy="630932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Главное правило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ни в коем случае нельзя «геройствовать» и сопротивляться террористам. Скажем, если они потребуют покинуть то помещение, где вы находитесь, или отдать личные вещи, нужно беспрекословно выполнить их требования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Находясь в группе заложников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нельзя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раздражать захватчиков, громко говорить, возмущаться, плакать. В обязательном порядке нужно спрашивать разрешения на переход в другое место. Особенно внимательными необходимо быть во время операции по освобождению. В частности, услышав хлопки шашек со слезоточивым газом, нужно пригнуться к полу, закрыть глаза, задержать дыхание и обхватить шею сцепленными в замок кистями, прикрыв локтями живот и бока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Кроме того, стоит усвоить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знаки, которыми можно общаться с освободителями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Скрещенные крест-накрест руки означают «произошло происшествие, имеются пострадавшие», а расставленные в стороны руки — «покажите, в каком направлении двигаться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Но главное — ни в коем случае нельзя бежать навстречу группе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захвата.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09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Стокгольмский </a:t>
            </a:r>
            <a:r>
              <a:rPr lang="ru-RU" b="1" dirty="0">
                <a:effectLst/>
              </a:rPr>
              <a:t>синдром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8100392" cy="5976664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популярной психологии, описывающий защитно-бессознательную травматическую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связь,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взаимную или одностороннюю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симпатию,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возникающую между жертвой и агрессором в процессе захвата, похищения и/или применения (или угрозы применения) насилия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 воздействием сильного шока заложники начинают сочувствовать своим захватчикам, оправдывать их действия, и в конечном счёте отождествлять себя с ними, перенимая их идеи и считая свою жертву необходимой для достижения «общей» цели.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стал широко популярен и приобрёл много синонимов: известны такие наименования, как «синдром идентификации заложника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«синдром здравого смысла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«стокгольмский фактор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«синдром выживания заложника»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Авторство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термина «стокгольмский синдром»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приписывают криминалисту Нильсу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Бейероту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который ввёл его во время анализа ситуации, возникшей в Стокгольме во время захвата заложников в августе 1973 года. Механизм психологической защиты, лежащий в основе стокгольмского синдрома, был впервые описан Анной Фрейд в 1936 году, когда и получил название «идентификация с агрессором».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Исследователи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полагают, что стокгольмский синдром является не психологическим парадоксом, не расстройством (или синдромом), а скорее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нормальной реакцией человека на сильно травмирующее психику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событие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исследованиям, стокгольмский синдром является довольно редким событием. Согласно данным ФБР о более чем 1200 случаев захвата заложников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баррикадированием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захвативших в здании, стокгольмский синдром отмечен лишь в 8 %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случаев.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30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2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Профилактика экстремизма и терроризма в </a:t>
            </a:r>
            <a:r>
              <a:rPr lang="ru-RU" sz="2800" b="1" dirty="0" smtClean="0">
                <a:effectLst/>
              </a:rPr>
              <a:t>молодежной </a:t>
            </a:r>
            <a:r>
              <a:rPr lang="ru-RU" sz="2800" b="1" dirty="0">
                <a:effectLst/>
              </a:rPr>
              <a:t>среде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8100392" cy="609329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обусловлена тем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что, по данным МВД России, в среднем до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80 %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участников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группировок экстремистской направленности составляют лица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возрасте до 30 лет.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философской, исторической, социокультурной стороны процессов, которые происходят в сфере молодежной культуры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системы профилактических мер, которая будет включать социально-культурные условия формирования толерантности в учебно-воспитательном процессе;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совершенствование системы культурно-досуговой деятельности подрастающего поколения;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увеличение доступных для значительной части молодежи культурных благ;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авторитетных массовых общественных молодежных организаций, которые объединяют и воспитывают на положительных образцах подрастающие поколения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49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2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Профилактика экстремизма и терроризма в </a:t>
            </a:r>
            <a:r>
              <a:rPr lang="ru-RU" sz="2800" b="1" dirty="0" smtClean="0">
                <a:effectLst/>
              </a:rPr>
              <a:t>молодежной </a:t>
            </a:r>
            <a:r>
              <a:rPr lang="ru-RU" sz="2800" b="1" dirty="0">
                <a:effectLst/>
              </a:rPr>
              <a:t>среде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8244408" cy="609329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консолидация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творческая реализация личности в среде сверстников;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усиление профессиональной подготовки молодёжи, способной к реализации жизненных перспектив;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учет профессиональной подготовки молодежи в системе профилактических мер по противодействию экстремизму в молодёжной среде;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реализация потребности личности в самоопределении, культуре межнациональном общении;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реклама и другие аудио-визуальные средства предупреждения населения об угрозе терактов и опасности экстремизма.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заимодействие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правоохранительных органов и населения по предупреждению экстремизма и терроризма. </a:t>
            </a:r>
          </a:p>
        </p:txBody>
      </p:sp>
    </p:spTree>
    <p:extLst>
      <p:ext uri="{BB962C8B-B14F-4D97-AF65-F5344CB8AC3E}">
        <p14:creationId xmlns:p14="http://schemas.microsoft.com/office/powerpoint/2010/main" val="1044974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589</TotalTime>
  <Words>2030</Words>
  <Application>Microsoft Office PowerPoint</Application>
  <PresentationFormat>Экран (4:3)</PresentationFormat>
  <Paragraphs>162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Лекция №7 Терроризм</vt:lpstr>
      <vt:lpstr>Категории</vt:lpstr>
      <vt:lpstr>Виды терроризма</vt:lpstr>
      <vt:lpstr>Страны, наиболее пострадавшие от терроризма в 1994—2004 гг.</vt:lpstr>
      <vt:lpstr>Статистика</vt:lpstr>
      <vt:lpstr>Психологический портрет террориста:  </vt:lpstr>
      <vt:lpstr>Презентация PowerPoint</vt:lpstr>
      <vt:lpstr>Презентация PowerPoint</vt:lpstr>
      <vt:lpstr>Цели проведения терактов</vt:lpstr>
      <vt:lpstr>Основные особенности, характеризующие современный терроризм </vt:lpstr>
      <vt:lpstr>Федеральный закон «О противодействии терроризму» (принят в 2006 г.)</vt:lpstr>
      <vt:lpstr>Ответственность за терроризм в России</vt:lpstr>
      <vt:lpstr>Виды терактов</vt:lpstr>
      <vt:lpstr>Правила поведения во время терактов (заложники) </vt:lpstr>
      <vt:lpstr>Стокгольмский синдром </vt:lpstr>
      <vt:lpstr>Профилактика экстремизма и терроризма в молодежной среде </vt:lpstr>
      <vt:lpstr>Профилактика экстремизма и терроризма в молодежной среде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№7 Терроризм</dc:title>
  <dc:creator>Андрей</dc:creator>
  <cp:lastModifiedBy>Андрей</cp:lastModifiedBy>
  <cp:revision>33</cp:revision>
  <dcterms:created xsi:type="dcterms:W3CDTF">2016-02-06T14:01:59Z</dcterms:created>
  <dcterms:modified xsi:type="dcterms:W3CDTF">2016-02-08T14:20:30Z</dcterms:modified>
</cp:coreProperties>
</file>