
<file path=[Content_Types].xml><?xml version="1.0" encoding="utf-8"?>
<Types xmlns="http://schemas.openxmlformats.org/package/2006/content-types">
  <Default Extension="jpeg" ContentType="image/jpeg"/>
  <Default Extension="JPG" ContentType="image/.jpg"/>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handoutMasterIdLst>
    <p:handoutMasterId r:id="rId44"/>
  </p:handoutMasterIdLst>
  <p:sldIdLst>
    <p:sldId id="501" r:id="rId3"/>
    <p:sldId id="502" r:id="rId4"/>
    <p:sldId id="503" r:id="rId5"/>
    <p:sldId id="504" r:id="rId6"/>
    <p:sldId id="505" r:id="rId7"/>
    <p:sldId id="531" r:id="rId8"/>
    <p:sldId id="532" r:id="rId9"/>
    <p:sldId id="561" r:id="rId10"/>
    <p:sldId id="554" r:id="rId12"/>
    <p:sldId id="560" r:id="rId13"/>
    <p:sldId id="577" r:id="rId14"/>
    <p:sldId id="527" r:id="rId15"/>
    <p:sldId id="578" r:id="rId16"/>
    <p:sldId id="596" r:id="rId17"/>
    <p:sldId id="529" r:id="rId18"/>
    <p:sldId id="614" r:id="rId19"/>
    <p:sldId id="613" r:id="rId20"/>
    <p:sldId id="636" r:id="rId21"/>
    <p:sldId id="637" r:id="rId22"/>
    <p:sldId id="638" r:id="rId23"/>
    <p:sldId id="639" r:id="rId24"/>
    <p:sldId id="673" r:id="rId25"/>
    <p:sldId id="674" r:id="rId26"/>
    <p:sldId id="675" r:id="rId27"/>
    <p:sldId id="676" r:id="rId28"/>
    <p:sldId id="690" r:id="rId29"/>
    <p:sldId id="691" r:id="rId30"/>
    <p:sldId id="692" r:id="rId31"/>
    <p:sldId id="722" r:id="rId32"/>
    <p:sldId id="723" r:id="rId33"/>
    <p:sldId id="724" r:id="rId34"/>
    <p:sldId id="725" r:id="rId35"/>
    <p:sldId id="748" r:id="rId36"/>
    <p:sldId id="749" r:id="rId37"/>
    <p:sldId id="750" r:id="rId38"/>
    <p:sldId id="756" r:id="rId39"/>
    <p:sldId id="757" r:id="rId40"/>
    <p:sldId id="758" r:id="rId41"/>
    <p:sldId id="759" r:id="rId42"/>
    <p:sldId id="791" r:id="rId43"/>
  </p:sldIdLst>
  <p:sldSz cx="9144000" cy="6858000" type="screen4x3"/>
  <p:notesSz cx="3822700" cy="6610350"/>
  <p:defaultTextStyle>
    <a:defPPr>
      <a:defRPr lang="en-US"/>
    </a:defPPr>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1pPr>
    <a:lvl2pPr marL="457200" lvl="1"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5pPr>
    <a:lvl6pPr marL="2286000" lvl="5"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6pPr>
    <a:lvl7pPr marL="2743200" lvl="6"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7pPr>
    <a:lvl8pPr marL="3200400" lvl="7"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8pPr>
    <a:lvl9pPr marL="3657600" lvl="8"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srgbClr val="FF0000"/>
    </p:penClr>
    <p:extLst>
      <p:ext uri="{2FDB2607-1784-4EEB-B798-7EB5836EED8A}">
        <p14:showMediaCtrls xmlns:p14="http://schemas.microsoft.com/office/powerpoint/2010/main" val="1"/>
      </p:ext>
    </p:extLst>
  </p:showPr>
  <p:clrMru>
    <a:srgbClr val="000000"/>
    <a:srgbClr val="FFFF00"/>
    <a:srgbClr val="41D94C"/>
    <a:srgbClr val="BAFCAA"/>
    <a:srgbClr val="FFCC00"/>
    <a:srgbClr val="FF9191"/>
    <a:srgbClr val="00FFCC"/>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110"/>
    <p:restoredTop sz="87779"/>
  </p:normalViewPr>
  <p:slideViewPr>
    <p:cSldViewPr showGuides="1">
      <p:cViewPr varScale="1">
        <p:scale>
          <a:sx n="102" d="100"/>
          <a:sy n="102" d="100"/>
        </p:scale>
        <p:origin x="1860" y="96"/>
      </p:cViewPr>
      <p:guideLst>
        <p:guide orient="horz" pos="2160"/>
        <p:guide pos="2832"/>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handoutMaster" Target="handoutMasters/handoutMaster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notesMaster" Target="notesMasters/notesMaster1.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5362" name="Rectangle 2"/>
          <p:cNvSpPr>
            <a:spLocks noGrp="1" noChangeArrowheads="1"/>
          </p:cNvSpPr>
          <p:nvPr>
            <p:ph type="hdr" sz="quarter"/>
          </p:nvPr>
        </p:nvSpPr>
        <p:spPr bwMode="auto">
          <a:xfrm>
            <a:off x="0" y="0"/>
            <a:ext cx="1655763"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9610" tIns="29805" rIns="59610" bIns="29805" numCol="1" anchor="t" anchorCtr="0" compatLnSpc="1"/>
          <a:lstStyle>
            <a:lvl1pPr defTabSz="595630" eaLnBrk="0" hangingPunct="0">
              <a:defRPr sz="800" smtClean="0"/>
            </a:lvl1pPr>
          </a:lstStyle>
          <a:p>
            <a:pPr marL="0" marR="0" lvl="0" indent="0" algn="l" defTabSz="595630" rtl="0" eaLnBrk="0" fontAlgn="base" latinLnBrk="0" hangingPunct="0">
              <a:lnSpc>
                <a:spcPct val="100000"/>
              </a:lnSpc>
              <a:spcBef>
                <a:spcPct val="0"/>
              </a:spcBef>
              <a:spcAft>
                <a:spcPct val="0"/>
              </a:spcAft>
              <a:buClrTx/>
              <a:buSzTx/>
              <a:buFontTx/>
              <a:buNone/>
              <a:defRPr/>
            </a:pPr>
            <a:r>
              <a:rPr kumimoji="0" lang="ru-RU" altLang="ru-RU" sz="800" b="0" i="0" u="none" strike="noStrike" kern="1200" cap="none" spc="0" normalizeH="0" baseline="0" noProof="0">
                <a:ln>
                  <a:noFill/>
                </a:ln>
                <a:solidFill>
                  <a:schemeClr val="tx1"/>
                </a:solidFill>
                <a:effectLst/>
                <a:uLnTx/>
                <a:uFillTx/>
                <a:latin typeface="Arial" panose="020B0604020202020204" pitchFamily="34" charset="0"/>
                <a:ea typeface="+mn-ea"/>
                <a:cs typeface="+mn-cs"/>
              </a:rPr>
              <a:t>В.Созинов</a:t>
            </a:r>
            <a:endParaRPr kumimoji="0" lang="ru-RU" altLang="ru-RU" sz="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5363" name="Rectangle 3"/>
          <p:cNvSpPr>
            <a:spLocks noGrp="1" noChangeArrowheads="1"/>
          </p:cNvSpPr>
          <p:nvPr>
            <p:ph type="dt" sz="quarter" idx="1"/>
          </p:nvPr>
        </p:nvSpPr>
        <p:spPr bwMode="auto">
          <a:xfrm>
            <a:off x="2166938" y="0"/>
            <a:ext cx="1655763"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9610" tIns="29805" rIns="59610" bIns="29805" numCol="1" anchor="t" anchorCtr="0" compatLnSpc="1"/>
          <a:lstStyle>
            <a:lvl1pPr algn="r" defTabSz="595630" eaLnBrk="0" hangingPunct="0">
              <a:defRPr sz="800" smtClean="0"/>
            </a:lvl1pPr>
          </a:lstStyle>
          <a:p>
            <a:pPr marL="0" marR="0" lvl="0" indent="0" algn="r" defTabSz="595630" rtl="0" eaLnBrk="0" fontAlgn="base" latinLnBrk="0" hangingPunct="0">
              <a:lnSpc>
                <a:spcPct val="100000"/>
              </a:lnSpc>
              <a:spcBef>
                <a:spcPct val="0"/>
              </a:spcBef>
              <a:spcAft>
                <a:spcPct val="0"/>
              </a:spcAft>
              <a:buClrTx/>
              <a:buSzTx/>
              <a:buFontTx/>
              <a:buNone/>
              <a:defRPr/>
            </a:pPr>
            <a:endParaRPr kumimoji="0" lang="ru-RU" altLang="ru-RU" sz="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5364" name="Rectangle 4"/>
          <p:cNvSpPr>
            <a:spLocks noGrp="1" noChangeArrowheads="1"/>
          </p:cNvSpPr>
          <p:nvPr>
            <p:ph type="ftr" sz="quarter" idx="2"/>
          </p:nvPr>
        </p:nvSpPr>
        <p:spPr bwMode="auto">
          <a:xfrm>
            <a:off x="0" y="6280150"/>
            <a:ext cx="1655763"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9610" tIns="29805" rIns="59610" bIns="29805" numCol="1" anchor="b" anchorCtr="0" compatLnSpc="1"/>
          <a:lstStyle>
            <a:lvl1pPr defTabSz="595630" eaLnBrk="0" hangingPunct="0">
              <a:defRPr sz="800" smtClean="0"/>
            </a:lvl1pPr>
          </a:lstStyle>
          <a:p>
            <a:pPr marL="0" marR="0" lvl="0" indent="0" algn="l" defTabSz="595630" rtl="0" eaLnBrk="0" fontAlgn="base" latinLnBrk="0" hangingPunct="0">
              <a:lnSpc>
                <a:spcPct val="100000"/>
              </a:lnSpc>
              <a:spcBef>
                <a:spcPct val="0"/>
              </a:spcBef>
              <a:spcAft>
                <a:spcPct val="0"/>
              </a:spcAft>
              <a:buClrTx/>
              <a:buSzTx/>
              <a:buFontTx/>
              <a:buNone/>
              <a:defRPr/>
            </a:pPr>
            <a:r>
              <a:rPr kumimoji="0" lang="ru-RU" altLang="ru-RU" sz="800" b="0" i="0" u="none" strike="noStrike" kern="1200" cap="none" spc="0" normalizeH="0" baseline="0" noProof="0">
                <a:ln>
                  <a:noFill/>
                </a:ln>
                <a:solidFill>
                  <a:schemeClr val="tx1"/>
                </a:solidFill>
                <a:effectLst/>
                <a:uLnTx/>
                <a:uFillTx/>
                <a:latin typeface="Arial" panose="020B0604020202020204" pitchFamily="34" charset="0"/>
                <a:ea typeface="+mn-ea"/>
                <a:cs typeface="+mn-cs"/>
              </a:rPr>
              <a:t>Место заголовка</a:t>
            </a:r>
            <a:endParaRPr kumimoji="0" lang="ru-RU" altLang="ru-RU" sz="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5365" name="Rectangle 5"/>
          <p:cNvSpPr>
            <a:spLocks noGrp="1" noChangeArrowheads="1"/>
          </p:cNvSpPr>
          <p:nvPr>
            <p:ph type="sldNum" sz="quarter" idx="3"/>
          </p:nvPr>
        </p:nvSpPr>
        <p:spPr bwMode="auto">
          <a:xfrm>
            <a:off x="2166938" y="6280150"/>
            <a:ext cx="1655763"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9610" tIns="29805" rIns="59610" bIns="29805" numCol="1" anchor="b" anchorCtr="0" compatLnSpc="1"/>
          <a:lstStyle>
            <a:lvl1pPr algn="r" defTabSz="595630" eaLnBrk="0" hangingPunct="0">
              <a:defRPr sz="800" smtClean="0"/>
            </a:lvl1pPr>
          </a:lstStyle>
          <a:p>
            <a:pPr marL="0" marR="0" lvl="0" indent="0" algn="r" defTabSz="595630" rtl="0" eaLnBrk="0" fontAlgn="base" latinLnBrk="0" hangingPunct="0">
              <a:lnSpc>
                <a:spcPct val="100000"/>
              </a:lnSpc>
              <a:spcBef>
                <a:spcPct val="0"/>
              </a:spcBef>
              <a:spcAft>
                <a:spcPct val="0"/>
              </a:spcAft>
              <a:buClrTx/>
              <a:buSzTx/>
              <a:buFontTx/>
              <a:buNone/>
              <a:defRPr/>
            </a:pPr>
            <a:fld id="{5D1C0E95-87B4-4D8B-A396-FB893933F32A}" type="slidenum">
              <a:rPr kumimoji="0" lang="ru-RU" altLang="ru-RU" sz="8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ru-RU" altLang="ru-RU" sz="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53250" name="Rectangle 2050"/>
          <p:cNvSpPr>
            <a:spLocks noGrp="1" noChangeArrowheads="1"/>
          </p:cNvSpPr>
          <p:nvPr>
            <p:ph type="hdr" sz="quarter"/>
          </p:nvPr>
        </p:nvSpPr>
        <p:spPr bwMode="auto">
          <a:xfrm>
            <a:off x="0" y="0"/>
            <a:ext cx="1655763"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9610" tIns="29805" rIns="59610" bIns="29805" numCol="1" anchor="t" anchorCtr="0" compatLnSpc="1"/>
          <a:lstStyle>
            <a:lvl1pPr defTabSz="595630" eaLnBrk="0" hangingPunct="0">
              <a:defRPr kumimoji="1" sz="800" smtClean="0"/>
            </a:lvl1pPr>
          </a:lstStyle>
          <a:p>
            <a:pPr marL="0" marR="0" lvl="0" indent="0" algn="l" defTabSz="595630" rtl="0" eaLnBrk="0" fontAlgn="base" latinLnBrk="0" hangingPunct="0">
              <a:lnSpc>
                <a:spcPct val="100000"/>
              </a:lnSpc>
              <a:spcBef>
                <a:spcPct val="0"/>
              </a:spcBef>
              <a:spcAft>
                <a:spcPct val="0"/>
              </a:spcAft>
              <a:buClrTx/>
              <a:buSzTx/>
              <a:buFontTx/>
              <a:buNone/>
              <a:defRPr/>
            </a:pPr>
            <a:endParaRPr kumimoji="1" lang="ru-RU" altLang="ru-RU" sz="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3251" name="Rectangle 2051"/>
          <p:cNvSpPr>
            <a:spLocks noGrp="1" noChangeArrowheads="1"/>
          </p:cNvSpPr>
          <p:nvPr>
            <p:ph type="dt" idx="1"/>
          </p:nvPr>
        </p:nvSpPr>
        <p:spPr bwMode="auto">
          <a:xfrm>
            <a:off x="2166938" y="0"/>
            <a:ext cx="1655763"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9610" tIns="29805" rIns="59610" bIns="29805" numCol="1" anchor="t" anchorCtr="0" compatLnSpc="1"/>
          <a:lstStyle>
            <a:lvl1pPr algn="r" defTabSz="595630" eaLnBrk="0" hangingPunct="0">
              <a:defRPr kumimoji="1" sz="800" smtClean="0"/>
            </a:lvl1pPr>
          </a:lstStyle>
          <a:p>
            <a:pPr marL="0" marR="0" lvl="0" indent="0" algn="r" defTabSz="595630" rtl="0" eaLnBrk="0" fontAlgn="base" latinLnBrk="0" hangingPunct="0">
              <a:lnSpc>
                <a:spcPct val="100000"/>
              </a:lnSpc>
              <a:spcBef>
                <a:spcPct val="0"/>
              </a:spcBef>
              <a:spcAft>
                <a:spcPct val="0"/>
              </a:spcAft>
              <a:buClrTx/>
              <a:buSzTx/>
              <a:buFontTx/>
              <a:buNone/>
              <a:defRPr/>
            </a:pPr>
            <a:endParaRPr kumimoji="1" lang="ru-RU" altLang="ru-RU" sz="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2052" name="Rectangle 2052"/>
          <p:cNvSpPr>
            <a:spLocks noTextEdit="1"/>
          </p:cNvSpPr>
          <p:nvPr>
            <p:ph type="sldImg" idx="2"/>
          </p:nvPr>
        </p:nvSpPr>
        <p:spPr>
          <a:xfrm>
            <a:off x="257175" y="495300"/>
            <a:ext cx="3308350" cy="2479675"/>
          </a:xfrm>
          <a:prstGeom prst="rect">
            <a:avLst/>
          </a:prstGeom>
          <a:noFill/>
          <a:ln w="9525" cap="flat" cmpd="sng">
            <a:solidFill>
              <a:srgbClr val="000000"/>
            </a:solidFill>
            <a:prstDash val="solid"/>
            <a:miter/>
            <a:headEnd type="none" w="med" len="med"/>
            <a:tailEnd type="none" w="med" len="med"/>
          </a:ln>
        </p:spPr>
      </p:sp>
      <p:sp>
        <p:nvSpPr>
          <p:cNvPr id="53253" name="Rectangle 2053"/>
          <p:cNvSpPr>
            <a:spLocks noGrp="1" noChangeArrowheads="1"/>
          </p:cNvSpPr>
          <p:nvPr>
            <p:ph type="body" sz="quarter" idx="3"/>
          </p:nvPr>
        </p:nvSpPr>
        <p:spPr bwMode="auto">
          <a:xfrm>
            <a:off x="509588" y="3140075"/>
            <a:ext cx="2803525" cy="297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9610" tIns="29805" rIns="59610" bIns="29805"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1" lang="ru-RU" altLang="ru-RU" sz="1200" b="0" i="0" u="none" strike="noStrike" kern="1200" cap="none" spc="0" normalizeH="0" baseline="0" noProof="0" smtClean="0">
                <a:ln>
                  <a:noFill/>
                </a:ln>
                <a:solidFill>
                  <a:schemeClr val="tx1"/>
                </a:solidFill>
                <a:effectLst/>
                <a:uLnTx/>
                <a:uFillTx/>
                <a:latin typeface="Arial" panose="020B0604020202020204" pitchFamily="34" charset="0"/>
                <a:ea typeface="+mn-ea"/>
                <a:cs typeface="+mn-cs"/>
              </a:rPr>
              <a:t>Образец текста</a:t>
            </a:r>
            <a:endParaRPr kumimoji="1" lang="ru-RU" altLang="ru-RU" sz="1200" b="0" i="0" u="none" strike="noStrike" kern="1200" cap="none" spc="0" normalizeH="0" baseline="0" noProof="0" smtClean="0">
              <a:ln>
                <a:noFill/>
              </a:ln>
              <a:solidFill>
                <a:schemeClr val="tx1"/>
              </a:solidFill>
              <a:effectLst/>
              <a:uLnTx/>
              <a:uFillTx/>
              <a:latin typeface="Arial" panose="020B0604020202020204" pitchFamily="34" charset="0"/>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1" lang="ru-RU" altLang="ru-RU" sz="1200" b="0" i="0" u="none" strike="noStrike" kern="1200" cap="none" spc="0" normalizeH="0" baseline="0" noProof="0" smtClean="0">
                <a:ln>
                  <a:noFill/>
                </a:ln>
                <a:solidFill>
                  <a:schemeClr val="tx1"/>
                </a:solidFill>
                <a:effectLst/>
                <a:uLnTx/>
                <a:uFillTx/>
                <a:latin typeface="Arial" panose="020B0604020202020204" pitchFamily="34" charset="0"/>
                <a:ea typeface="+mn-ea"/>
                <a:cs typeface="+mn-cs"/>
              </a:rPr>
              <a:t>Второй уровень</a:t>
            </a:r>
            <a:endParaRPr kumimoji="1" lang="ru-RU" altLang="ru-RU" sz="1200" b="0" i="0" u="none" strike="noStrike" kern="1200" cap="none" spc="0" normalizeH="0" baseline="0" noProof="0" smtClean="0">
              <a:ln>
                <a:noFill/>
              </a:ln>
              <a:solidFill>
                <a:schemeClr val="tx1"/>
              </a:solidFill>
              <a:effectLst/>
              <a:uLnTx/>
              <a:uFillTx/>
              <a:latin typeface="Arial" panose="020B0604020202020204" pitchFamily="34" charset="0"/>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1" lang="ru-RU" altLang="ru-RU" sz="1200" b="0" i="0" u="none" strike="noStrike" kern="1200" cap="none" spc="0" normalizeH="0" baseline="0" noProof="0" smtClean="0">
                <a:ln>
                  <a:noFill/>
                </a:ln>
                <a:solidFill>
                  <a:schemeClr val="tx1"/>
                </a:solidFill>
                <a:effectLst/>
                <a:uLnTx/>
                <a:uFillTx/>
                <a:latin typeface="Arial" panose="020B0604020202020204" pitchFamily="34" charset="0"/>
                <a:ea typeface="+mn-ea"/>
                <a:cs typeface="+mn-cs"/>
              </a:rPr>
              <a:t>Третий уровень</a:t>
            </a:r>
            <a:endParaRPr kumimoji="1" lang="ru-RU" altLang="ru-RU" sz="1200" b="0" i="0" u="none" strike="noStrike" kern="1200" cap="none" spc="0" normalizeH="0" baseline="0" noProof="0" smtClean="0">
              <a:ln>
                <a:noFill/>
              </a:ln>
              <a:solidFill>
                <a:schemeClr val="tx1"/>
              </a:solidFill>
              <a:effectLst/>
              <a:uLnTx/>
              <a:uFillTx/>
              <a:latin typeface="Arial" panose="020B0604020202020204" pitchFamily="34" charset="0"/>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1" lang="ru-RU" altLang="ru-RU" sz="1200" b="0" i="0" u="none" strike="noStrike" kern="1200" cap="none" spc="0" normalizeH="0" baseline="0" noProof="0" smtClean="0">
                <a:ln>
                  <a:noFill/>
                </a:ln>
                <a:solidFill>
                  <a:schemeClr val="tx1"/>
                </a:solidFill>
                <a:effectLst/>
                <a:uLnTx/>
                <a:uFillTx/>
                <a:latin typeface="Arial" panose="020B0604020202020204" pitchFamily="34" charset="0"/>
                <a:ea typeface="+mn-ea"/>
                <a:cs typeface="+mn-cs"/>
              </a:rPr>
              <a:t>Четвертый уровень</a:t>
            </a:r>
            <a:endParaRPr kumimoji="1" lang="ru-RU" altLang="ru-RU" sz="1200" b="0" i="0" u="none" strike="noStrike" kern="1200" cap="none" spc="0" normalizeH="0" baseline="0" noProof="0" smtClean="0">
              <a:ln>
                <a:noFill/>
              </a:ln>
              <a:solidFill>
                <a:schemeClr val="tx1"/>
              </a:solidFill>
              <a:effectLst/>
              <a:uLnTx/>
              <a:uFillTx/>
              <a:latin typeface="Arial" panose="020B0604020202020204" pitchFamily="34" charset="0"/>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1" lang="ru-RU" altLang="ru-RU" sz="1200" b="0" i="0" u="none" strike="noStrike" kern="1200" cap="none" spc="0" normalizeH="0" baseline="0" noProof="0" smtClean="0">
                <a:ln>
                  <a:noFill/>
                </a:ln>
                <a:solidFill>
                  <a:schemeClr val="tx1"/>
                </a:solidFill>
                <a:effectLst/>
                <a:uLnTx/>
                <a:uFillTx/>
                <a:latin typeface="Arial" panose="020B0604020202020204" pitchFamily="34" charset="0"/>
                <a:ea typeface="+mn-ea"/>
                <a:cs typeface="+mn-cs"/>
              </a:rPr>
              <a:t>Пятый уровень</a:t>
            </a:r>
            <a:endParaRPr kumimoji="1" lang="ru-RU" altLang="ru-RU" sz="1200" b="0" i="0" u="none" strike="noStrike" kern="1200" cap="none" spc="0" normalizeH="0" baseline="0" noProof="0" smtClean="0">
              <a:ln>
                <a:noFill/>
              </a:ln>
              <a:solidFill>
                <a:schemeClr val="tx1"/>
              </a:solidFill>
              <a:effectLst/>
              <a:uLnTx/>
              <a:uFillTx/>
              <a:latin typeface="Arial" panose="020B0604020202020204" pitchFamily="34" charset="0"/>
              <a:ea typeface="+mn-ea"/>
              <a:cs typeface="+mn-cs"/>
            </a:endParaRPr>
          </a:p>
        </p:txBody>
      </p:sp>
      <p:sp>
        <p:nvSpPr>
          <p:cNvPr id="53254" name="Rectangle 2054"/>
          <p:cNvSpPr>
            <a:spLocks noGrp="1" noChangeArrowheads="1"/>
          </p:cNvSpPr>
          <p:nvPr>
            <p:ph type="ftr" sz="quarter" idx="4"/>
          </p:nvPr>
        </p:nvSpPr>
        <p:spPr bwMode="auto">
          <a:xfrm>
            <a:off x="0" y="6280150"/>
            <a:ext cx="1655763"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9610" tIns="29805" rIns="59610" bIns="29805" numCol="1" anchor="b" anchorCtr="0" compatLnSpc="1"/>
          <a:lstStyle>
            <a:lvl1pPr defTabSz="595630" eaLnBrk="0" hangingPunct="0">
              <a:defRPr kumimoji="1" sz="800" smtClean="0"/>
            </a:lvl1pPr>
          </a:lstStyle>
          <a:p>
            <a:pPr marL="0" marR="0" lvl="0" indent="0" algn="l" defTabSz="595630" rtl="0" eaLnBrk="0" fontAlgn="base" latinLnBrk="0" hangingPunct="0">
              <a:lnSpc>
                <a:spcPct val="100000"/>
              </a:lnSpc>
              <a:spcBef>
                <a:spcPct val="0"/>
              </a:spcBef>
              <a:spcAft>
                <a:spcPct val="0"/>
              </a:spcAft>
              <a:buClrTx/>
              <a:buSzTx/>
              <a:buFontTx/>
              <a:buNone/>
              <a:defRPr/>
            </a:pPr>
            <a:endParaRPr kumimoji="1" lang="ru-RU" altLang="ru-RU" sz="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3255" name="Rectangle 2055"/>
          <p:cNvSpPr>
            <a:spLocks noGrp="1" noChangeArrowheads="1"/>
          </p:cNvSpPr>
          <p:nvPr>
            <p:ph type="sldNum" sz="quarter" idx="5"/>
          </p:nvPr>
        </p:nvSpPr>
        <p:spPr bwMode="auto">
          <a:xfrm>
            <a:off x="2166938" y="6280150"/>
            <a:ext cx="1655763"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9610" tIns="29805" rIns="59610" bIns="29805" numCol="1" anchor="b" anchorCtr="0" compatLnSpc="1"/>
          <a:lstStyle>
            <a:lvl1pPr algn="r" defTabSz="595630" eaLnBrk="0" hangingPunct="0">
              <a:defRPr kumimoji="1" sz="800" smtClean="0"/>
            </a:lvl1pPr>
          </a:lstStyle>
          <a:p>
            <a:pPr marL="0" marR="0" lvl="0" indent="0" algn="r" defTabSz="595630" rtl="0" eaLnBrk="0" fontAlgn="base" latinLnBrk="0" hangingPunct="0">
              <a:lnSpc>
                <a:spcPct val="100000"/>
              </a:lnSpc>
              <a:spcBef>
                <a:spcPct val="0"/>
              </a:spcBef>
              <a:spcAft>
                <a:spcPct val="0"/>
              </a:spcAft>
              <a:buClrTx/>
              <a:buSzTx/>
              <a:buFontTx/>
              <a:buNone/>
              <a:defRPr/>
            </a:pPr>
            <a:fld id="{C1254EA1-1576-4EED-B013-1A22DFB878B4}" type="slidenum">
              <a:rPr kumimoji="1" lang="ru-RU" altLang="ru-RU" sz="8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1" lang="ru-RU" altLang="ru-RU" sz="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Rectangle 2055"/>
          <p:cNvSpPr txBox="1">
            <a:spLocks noGrp="1"/>
          </p:cNvSpPr>
          <p:nvPr>
            <p:ph type="sldNum" sz="quarter"/>
          </p:nvPr>
        </p:nvSpPr>
        <p:spPr>
          <a:xfrm>
            <a:off x="2166938" y="6280150"/>
            <a:ext cx="1655762" cy="330200"/>
          </a:xfrm>
          <a:prstGeom prst="rect">
            <a:avLst/>
          </a:prstGeom>
          <a:noFill/>
          <a:ln w="9525">
            <a:noFill/>
          </a:ln>
        </p:spPr>
        <p:txBody>
          <a:bodyPr lIns="59610" tIns="29805" rIns="59610" bIns="29805" anchor="b" anchorCtr="0"/>
          <a:p>
            <a:pPr lvl="0" algn="r" defTabSz="595630"/>
            <a:fld id="{9A0DB2DC-4C9A-4742-B13C-FB6460FD3503}" type="slidenum">
              <a:rPr lang="ru-RU" altLang="ru-RU" sz="800" dirty="0"/>
            </a:fld>
            <a:endParaRPr lang="ru-RU" altLang="ru-RU" sz="800" dirty="0"/>
          </a:p>
        </p:txBody>
      </p:sp>
      <p:sp>
        <p:nvSpPr>
          <p:cNvPr id="41987" name="Rectangle 2"/>
          <p:cNvSpPr>
            <a:spLocks noTextEdit="1"/>
          </p:cNvSpPr>
          <p:nvPr>
            <p:ph type="sldImg"/>
          </p:nvPr>
        </p:nvSpPr>
        <p:spPr>
          <a:xfrm>
            <a:off x="258763" y="495300"/>
            <a:ext cx="3305175" cy="2479675"/>
          </a:xfrm>
          <a:ln/>
        </p:spPr>
      </p:sp>
      <p:sp>
        <p:nvSpPr>
          <p:cNvPr id="41988" name="Rectangle 3"/>
          <p:cNvSpPr>
            <a:spLocks noGrp="1"/>
          </p:cNvSpPr>
          <p:nvPr>
            <p:ph type="body" idx="1"/>
          </p:nvPr>
        </p:nvSpPr>
        <p:spPr>
          <a:ln/>
        </p:spPr>
        <p:txBody>
          <a:bodyPr wrap="square" lIns="59610" tIns="29805" rIns="59610" bIns="29805" anchor="t" anchorCtr="0"/>
          <a:p>
            <a:pPr lvl="0" eaLnBrk="1" hangingPunct="1"/>
            <a:endParaRPr lang="ru-RU" alt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567298" name="Rectangle 2"/>
          <p:cNvSpPr>
            <a:spLocks noGrp="1" noRot="1" noChangeArrowheads="1"/>
          </p:cNvSpPr>
          <p:nvPr>
            <p:ph type="ctrTitle"/>
          </p:nvPr>
        </p:nvSpPr>
        <p:spPr>
          <a:xfrm>
            <a:off x="685800" y="1981200"/>
            <a:ext cx="7772400" cy="1600200"/>
          </a:xfrm>
        </p:spPr>
        <p:txBody>
          <a:bodyPr/>
          <a:lstStyle>
            <a:lvl1pPr>
              <a:defRPr/>
            </a:lvl1pPr>
          </a:lstStyle>
          <a:p>
            <a:pPr lvl="0"/>
            <a:r>
              <a:rPr lang="ru-RU" altLang="ru-RU" noProof="0" smtClean="0"/>
              <a:t>Образец заголовка</a:t>
            </a:r>
            <a:endParaRPr lang="ru-RU" altLang="ru-RU" noProof="0" smtClean="0"/>
          </a:p>
        </p:txBody>
      </p:sp>
      <p:sp>
        <p:nvSpPr>
          <p:cNvPr id="567299" name="Rectangle 3"/>
          <p:cNvSpPr>
            <a:spLocks noGrp="1" noRot="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ru-RU" altLang="ru-RU" noProof="0" smtClean="0"/>
              <a:t>Образец подзаголовка</a:t>
            </a:r>
            <a:endParaRPr lang="ru-RU" altLang="ru-RU" noProof="0" smtClean="0"/>
          </a:p>
        </p:txBody>
      </p:sp>
      <p:sp>
        <p:nvSpPr>
          <p:cNvPr id="2" name="Замещающая дата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3" name="Замещающий нижний колонтитул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4" name="Замещающий номер слайда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8ED1EAC9-A607-482B-8F56-7CB909500C61}"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Замещающая дата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 name="Замещающий нижний колонтитул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 name="Замещающий номер слайда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8ED1EAC9-A607-482B-8F56-7CB909500C61}"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smtClean="0"/>
              <a:t>Образец текста</a:t>
            </a:r>
            <a:endParaRPr lang="ru-RU" smtClean="0"/>
          </a:p>
        </p:txBody>
      </p:sp>
      <p:sp>
        <p:nvSpPr>
          <p:cNvPr id="4" name="Замещающая дата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 name="Замещающий нижний колонтитул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 name="Замещающий номер слайда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8ED1EAC9-A607-482B-8F56-7CB909500C61}"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301625" y="1676400"/>
            <a:ext cx="4194175" cy="4422775"/>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Объект 3"/>
          <p:cNvSpPr>
            <a:spLocks noGrp="1"/>
          </p:cNvSpPr>
          <p:nvPr>
            <p:ph sz="half" idx="2"/>
          </p:nvPr>
        </p:nvSpPr>
        <p:spPr>
          <a:xfrm>
            <a:off x="4648200" y="1676400"/>
            <a:ext cx="4194175" cy="4422775"/>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5" name="Замещающая дата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 name="Замещающий нижний колонтитул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 name="Замещающий номер слайда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8ED1EAC9-A607-482B-8F56-7CB909500C61}"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4" name="Объект 3"/>
          <p:cNvSpPr>
            <a:spLocks noGrp="1"/>
          </p:cNvSpPr>
          <p:nvPr>
            <p:ph sz="half" idx="2"/>
          </p:nvPr>
        </p:nvSpPr>
        <p:spPr>
          <a:xfrm>
            <a:off x="630238" y="2505075"/>
            <a:ext cx="3868737" cy="3684588"/>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6" name="Объект 5"/>
          <p:cNvSpPr>
            <a:spLocks noGrp="1"/>
          </p:cNvSpPr>
          <p:nvPr>
            <p:ph sz="quarter" idx="4"/>
          </p:nvPr>
        </p:nvSpPr>
        <p:spPr>
          <a:xfrm>
            <a:off x="4629150" y="2505075"/>
            <a:ext cx="3887788" cy="3684588"/>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7" name="Замещающая дата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 name="Замещающий нижний колонтитул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 name="Замещающий номер слайда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8ED1EAC9-A607-482B-8F56-7CB909500C61}"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Замещающая дата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4" name="Замещающий нижний колонтитул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 name="Замещающий номер слайда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8ED1EAC9-A607-482B-8F56-7CB909500C61}"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Замещающая дата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3" name="Замещающий нижний колонтитул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4" name="Замещающий номер слайда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8ED1EAC9-A607-482B-8F56-7CB909500C61}"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endParaRPr lang="ru-RU" smtClean="0"/>
          </a:p>
        </p:txBody>
      </p:sp>
      <p:sp>
        <p:nvSpPr>
          <p:cNvPr id="5" name="Замещающая дата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 name="Замещающий нижний колонтитул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 name="Замещающий номер слайда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8ED1EAC9-A607-482B-8F56-7CB909500C61}"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anose="05000000000000000000" pitchFamily="2" charset="2"/>
              <a:buNone/>
              <a:defRPr/>
            </a:pPr>
            <a:endParaRPr kumimoji="0" lang="ru-RU" sz="32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endParaRPr lang="ru-RU" smtClean="0"/>
          </a:p>
        </p:txBody>
      </p:sp>
      <p:sp>
        <p:nvSpPr>
          <p:cNvPr id="5" name="Замещающая дата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 name="Замещающий нижний колонтитул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 name="Замещающий номер слайда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8ED1EAC9-A607-482B-8F56-7CB909500C61}"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Замещающая дата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 name="Замещающий нижний колонтитул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 name="Замещающий номер слайда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8ED1EAC9-A607-482B-8F56-7CB909500C61}"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07188" y="228600"/>
            <a:ext cx="2135187" cy="58705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01625" y="228600"/>
            <a:ext cx="6253163" cy="5870575"/>
          </a:xfrm>
        </p:spPr>
        <p:txBody>
          <a:bodyPr vert="eaVert"/>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Замещающая дата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 name="Замещающий нижний колонтитул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 name="Замещающий номер слайда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8ED1EAC9-A607-482B-8F56-7CB909500C61}"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625" y="228600"/>
            <a:ext cx="8510588" cy="1325563"/>
          </a:xfrm>
        </p:spPr>
        <p:txBody>
          <a:bodyPr/>
          <a:lstStyle/>
          <a:p>
            <a:r>
              <a:rPr lang="ru-RU" smtClean="0"/>
              <a:t>Образец заголовка</a:t>
            </a:r>
            <a:endParaRPr lang="ru-RU"/>
          </a:p>
        </p:txBody>
      </p:sp>
      <p:sp>
        <p:nvSpPr>
          <p:cNvPr id="3" name="Таблица 2"/>
          <p:cNvSpPr>
            <a:spLocks noGrp="1"/>
          </p:cNvSpPr>
          <p:nvPr>
            <p:ph type="tbl" idx="1"/>
          </p:nvPr>
        </p:nvSpPr>
        <p:spPr>
          <a:xfrm>
            <a:off x="301625" y="1676400"/>
            <a:ext cx="8540750" cy="4422775"/>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hlink"/>
              </a:buClr>
              <a:buSzTx/>
              <a:buFont typeface="Wingdings" panose="05000000000000000000" pitchFamily="2" charset="2"/>
              <a:buChar char="§"/>
              <a:defRPr/>
            </a:pPr>
            <a:endParaRPr kumimoji="0" lang="ru-RU" sz="32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Замещающая дата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 name="Замещающий нижний колонтитул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 name="Замещающий номер слайда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8ED1EAC9-A607-482B-8F56-7CB909500C61}"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625" y="228600"/>
            <a:ext cx="8510588" cy="1325563"/>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301625" y="1676400"/>
            <a:ext cx="4194175" cy="4422775"/>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Объект 3"/>
          <p:cNvSpPr>
            <a:spLocks noGrp="1"/>
          </p:cNvSpPr>
          <p:nvPr>
            <p:ph sz="half" idx="2"/>
          </p:nvPr>
        </p:nvSpPr>
        <p:spPr>
          <a:xfrm>
            <a:off x="4648200" y="1676400"/>
            <a:ext cx="4194175" cy="4422775"/>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5" name="Замещающая дата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 name="Замещающий нижний колонтитул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 name="Замещающий номер слайда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8ED1EAC9-A607-482B-8F56-7CB909500C61}"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625" y="228600"/>
            <a:ext cx="8510588" cy="1325563"/>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301625" y="1676400"/>
            <a:ext cx="8540750" cy="4422775"/>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hlink"/>
              </a:buClr>
              <a:buSzTx/>
              <a:buFont typeface="Wingdings" panose="05000000000000000000" pitchFamily="2" charset="2"/>
              <a:buChar char="§"/>
              <a:defRPr/>
            </a:pPr>
            <a:endParaRPr kumimoji="0" lang="ru-RU" sz="3200" b="0"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Замещающая дата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 name="Замещающий нижний колонтитул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 name="Замещающий номер слайда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8ED1EAC9-A607-482B-8F56-7CB909500C61}"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1.jpe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5">
            <a:duotone>
              <a:schemeClr val="bg1"/>
              <a:srgbClr val="FFFFFF"/>
            </a:duotone>
          </a:blip>
          <a:stretch>
            <a:fillRect/>
          </a:stretch>
        </a:blipFill>
        <a:effectLst/>
      </p:bgPr>
    </p:bg>
    <p:spTree>
      <p:nvGrpSpPr>
        <p:cNvPr id="1" name=""/>
        <p:cNvGrpSpPr/>
        <p:nvPr/>
      </p:nvGrpSpPr>
      <p:grpSpPr/>
      <p:sp>
        <p:nvSpPr>
          <p:cNvPr id="566274" name="Rectangle 2"/>
          <p:cNvSpPr>
            <a:spLocks noGrp="1" noRot="1" noChangeArrowheads="1"/>
          </p:cNvSpPr>
          <p:nvPr>
            <p:ph type="title"/>
          </p:nvPr>
        </p:nvSpPr>
        <p:spPr bwMode="auto">
          <a:xfrm>
            <a:off x="301625" y="228600"/>
            <a:ext cx="8510588" cy="132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ru-RU" altLang="ru-RU" smtClean="0"/>
              <a:t>Образец заголовка</a:t>
            </a:r>
            <a:endParaRPr lang="ru-RU" altLang="ru-RU" smtClean="0"/>
          </a:p>
        </p:txBody>
      </p:sp>
      <p:sp>
        <p:nvSpPr>
          <p:cNvPr id="566275" name="Rectangle 3"/>
          <p:cNvSpPr>
            <a:spLocks noGrp="1" noRot="1" noChangeArrowheads="1"/>
          </p:cNvSpPr>
          <p:nvPr>
            <p:ph type="body" idx="1"/>
          </p:nvPr>
        </p:nvSpPr>
        <p:spPr bwMode="auto">
          <a:xfrm>
            <a:off x="301625" y="1676400"/>
            <a:ext cx="8540750" cy="442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ru-RU" altLang="ru-RU" smtClean="0"/>
              <a:t>Образец текста</a:t>
            </a:r>
            <a:endParaRPr lang="ru-RU" altLang="ru-RU" smtClean="0"/>
          </a:p>
          <a:p>
            <a:pPr lvl="1"/>
            <a:r>
              <a:rPr lang="ru-RU" altLang="ru-RU" smtClean="0"/>
              <a:t>Второй уровень</a:t>
            </a:r>
            <a:endParaRPr lang="ru-RU" altLang="ru-RU" smtClean="0"/>
          </a:p>
          <a:p>
            <a:pPr lvl="2"/>
            <a:r>
              <a:rPr lang="ru-RU" altLang="ru-RU" smtClean="0"/>
              <a:t>Третий уровень</a:t>
            </a:r>
            <a:endParaRPr lang="ru-RU" altLang="ru-RU" smtClean="0"/>
          </a:p>
          <a:p>
            <a:pPr lvl="3"/>
            <a:r>
              <a:rPr lang="ru-RU" altLang="ru-RU" smtClean="0"/>
              <a:t>Четвертый уровень</a:t>
            </a:r>
            <a:endParaRPr lang="ru-RU" altLang="ru-RU" smtClean="0"/>
          </a:p>
          <a:p>
            <a:pPr lvl="4"/>
            <a:r>
              <a:rPr lang="ru-RU" altLang="ru-RU" smtClean="0"/>
              <a:t>Пятый уровень</a:t>
            </a:r>
            <a:endParaRPr lang="ru-RU" altLang="ru-RU" smtClean="0"/>
          </a:p>
        </p:txBody>
      </p:sp>
      <p:sp>
        <p:nvSpPr>
          <p:cNvPr id="566276" name="Rectangle 4"/>
          <p:cNvSpPr>
            <a:spLocks noGrp="1" noChangeArrowheads="1"/>
          </p:cNvSpPr>
          <p:nvPr>
            <p:ph type="dt" sz="half" idx="2"/>
          </p:nvPr>
        </p:nvSpPr>
        <p:spPr bwMode="auto">
          <a:xfrm>
            <a:off x="304800" y="6245225"/>
            <a:ext cx="2286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1" hangingPunct="1">
              <a:defRPr sz="1400" smtClean="0">
                <a:effectLst>
                  <a:outerShdw blurRad="38100" dist="38100" dir="2700000" algn="tl">
                    <a:srgbClr val="000000"/>
                  </a:outerShdw>
                </a:effectLst>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6627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ctr" eaLnBrk="1" hangingPunct="1">
              <a:defRPr sz="1400" smtClean="0">
                <a:effectLst>
                  <a:outerShdw blurRad="38100" dist="38100" dir="2700000" algn="tl">
                    <a:srgbClr val="000000"/>
                  </a:outerShdw>
                </a:effectLst>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66278" name="Rectangle 6"/>
          <p:cNvSpPr>
            <a:spLocks noGrp="1" noChangeArrowheads="1"/>
          </p:cNvSpPr>
          <p:nvPr>
            <p:ph type="sldNum" sz="quarter" idx="4"/>
          </p:nvPr>
        </p:nvSpPr>
        <p:spPr bwMode="auto">
          <a:xfrm>
            <a:off x="6553200" y="6245225"/>
            <a:ext cx="2286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1" hangingPunct="1">
              <a:defRPr sz="1400" smtClean="0">
                <a:effectLst>
                  <a:outerShdw blurRad="38100" dist="38100" dir="2700000" algn="tl">
                    <a:srgbClr val="000000"/>
                  </a:outerShdw>
                </a:effectLst>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8ED1EAC9-A607-482B-8F56-7CB909500C61}"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wav"/><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wav"/><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0370" name="Rectangle 2"/>
          <p:cNvSpPr/>
          <p:nvPr/>
        </p:nvSpPr>
        <p:spPr>
          <a:xfrm>
            <a:off x="0" y="2705100"/>
            <a:ext cx="9144000" cy="1447800"/>
          </a:xfrm>
          <a:prstGeom prst="rect">
            <a:avLst/>
          </a:prstGeom>
          <a:noFill/>
          <a:ln w="9525">
            <a:noFill/>
          </a:ln>
        </p:spPr>
        <p:txBody>
          <a:bodyPr lIns="92075" tIns="46038" rIns="92075" bIns="46038" anchor="b"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a:spcBef>
                <a:spcPct val="0"/>
              </a:spcBef>
              <a:buClrTx/>
              <a:buFontTx/>
              <a:buNone/>
            </a:pPr>
            <a:r>
              <a:rPr lang="ru-RU" altLang="ru-RU" sz="4000" b="1" dirty="0">
                <a:solidFill>
                  <a:srgbClr val="FFFF00"/>
                </a:solidFill>
              </a:rPr>
              <a:t>Управление имуществом</a:t>
            </a:r>
            <a:endParaRPr lang="ru-RU" altLang="ru-RU" sz="4000" b="1" dirty="0">
              <a:solidFill>
                <a:srgbClr val="FFFF00"/>
              </a:solidFill>
            </a:endParaRPr>
          </a:p>
        </p:txBody>
      </p:sp>
      <p:sp>
        <p:nvSpPr>
          <p:cNvPr id="4099" name="Rectangle 6"/>
          <p:cNvSpPr/>
          <p:nvPr/>
        </p:nvSpPr>
        <p:spPr>
          <a:xfrm>
            <a:off x="2771775" y="4533900"/>
            <a:ext cx="30670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2400" b="1" dirty="0"/>
              <a:t>Презентация курса</a:t>
            </a:r>
            <a:endParaRPr lang="ru-RU" altLang="ru-RU" sz="2400" b="1" dirty="0"/>
          </a:p>
        </p:txBody>
      </p:sp>
      <p:sp>
        <p:nvSpPr>
          <p:cNvPr id="4100" name="Rectangle 7"/>
          <p:cNvSpPr/>
          <p:nvPr/>
        </p:nvSpPr>
        <p:spPr>
          <a:xfrm>
            <a:off x="395288" y="188913"/>
            <a:ext cx="5545137" cy="1200150"/>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2400" b="1" dirty="0"/>
              <a:t>Управление</a:t>
            </a:r>
            <a:r>
              <a:rPr lang="ru-RU" altLang="ru-RU" sz="2000" dirty="0">
                <a:solidFill>
                  <a:srgbClr val="0000CC"/>
                </a:solidFill>
              </a:rPr>
              <a:t> </a:t>
            </a:r>
            <a:r>
              <a:rPr lang="ru-RU" altLang="ru-RU" sz="2400" b="1" dirty="0"/>
              <a:t>имуществом</a:t>
            </a:r>
            <a:endParaRPr lang="ru-RU" altLang="ru-RU" sz="2400" b="1" dirty="0"/>
          </a:p>
          <a:p>
            <a:pPr marL="0" lvl="0" indent="0" eaLnBrk="1" hangingPunct="1">
              <a:spcBef>
                <a:spcPct val="0"/>
              </a:spcBef>
              <a:buClrTx/>
              <a:buFontTx/>
              <a:buNone/>
            </a:pPr>
            <a:r>
              <a:rPr lang="ru-RU" altLang="ru-RU" sz="2400" b="1" dirty="0"/>
              <a:t>кафедра управления</a:t>
            </a:r>
            <a:endParaRPr lang="ru-RU" altLang="ru-RU" sz="2400" b="1" dirty="0"/>
          </a:p>
          <a:p>
            <a:pPr marL="0" lvl="0" indent="0" eaLnBrk="1" hangingPunct="1">
              <a:spcBef>
                <a:spcPct val="0"/>
              </a:spcBef>
              <a:buClrTx/>
              <a:buFontTx/>
              <a:buNone/>
            </a:pPr>
            <a:r>
              <a:rPr lang="ru-RU" altLang="ru-RU" sz="2400" b="1" dirty="0"/>
              <a:t>Мирошникова Т.К.</a:t>
            </a:r>
            <a:endParaRPr lang="ru-RU" altLang="ru-RU" sz="2400" b="1" dirty="0"/>
          </a:p>
        </p:txBody>
      </p:sp>
      <p:pic>
        <p:nvPicPr>
          <p:cNvPr id="4101" name="Picture 8" descr="Untitled-1"/>
          <p:cNvPicPr>
            <a:picLocks noChangeAspect="1"/>
          </p:cNvPicPr>
          <p:nvPr/>
        </p:nvPicPr>
        <p:blipFill>
          <a:blip r:embed="rId1"/>
          <a:stretch>
            <a:fillRect/>
          </a:stretch>
        </p:blipFill>
        <p:spPr>
          <a:xfrm>
            <a:off x="7524750" y="5876925"/>
            <a:ext cx="879475" cy="414338"/>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100000"/>
                                  </p:iterate>
                                  <p:childTnLst>
                                    <p:set>
                                      <p:cBhvr>
                                        <p:cTn id="6" dur="1" fill="hold">
                                          <p:stCondLst>
                                            <p:cond delay="0"/>
                                          </p:stCondLst>
                                        </p:cTn>
                                        <p:tgtEl>
                                          <p:spTgt spid="570370"/>
                                        </p:tgtEl>
                                        <p:attrNameLst>
                                          <p:attrName>style.visibility</p:attrName>
                                        </p:attrNameLst>
                                      </p:cBhvr>
                                      <p:to>
                                        <p:strVal val="visible"/>
                                      </p:to>
                                    </p:set>
                                    <p:animEffect transition="in" filter="wipe(left)">
                                      <p:cBhvr>
                                        <p:cTn id="7" dur="75"/>
                                        <p:tgtEl>
                                          <p:spTgt spid="570370"/>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037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Text Box 2"/>
          <p:cNvSpPr txBox="1"/>
          <p:nvPr/>
        </p:nvSpPr>
        <p:spPr>
          <a:xfrm>
            <a:off x="179388" y="333375"/>
            <a:ext cx="8713787" cy="641350"/>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3600" b="1" dirty="0"/>
              <a:t>Цели и задачи изучения дисциплины</a:t>
            </a:r>
            <a:endParaRPr lang="ru-RU" altLang="ru-RU" sz="3600" b="1" dirty="0"/>
          </a:p>
        </p:txBody>
      </p:sp>
      <p:sp>
        <p:nvSpPr>
          <p:cNvPr id="5123" name="Text Box 3"/>
          <p:cNvSpPr txBox="1"/>
          <p:nvPr/>
        </p:nvSpPr>
        <p:spPr>
          <a:xfrm>
            <a:off x="827088" y="2565400"/>
            <a:ext cx="184150" cy="366713"/>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5124" name="Text Box 4"/>
          <p:cNvSpPr txBox="1"/>
          <p:nvPr/>
        </p:nvSpPr>
        <p:spPr>
          <a:xfrm>
            <a:off x="395288" y="1268413"/>
            <a:ext cx="9072562" cy="1187450"/>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2400" b="1" dirty="0">
                <a:solidFill>
                  <a:srgbClr val="000000"/>
                </a:solidFill>
                <a:latin typeface="Garamond" pitchFamily="18" charset="0"/>
              </a:rPr>
              <a:t>   </a:t>
            </a:r>
            <a:r>
              <a:rPr lang="ru-RU" altLang="ru-RU" sz="2400" b="1" dirty="0">
                <a:solidFill>
                  <a:srgbClr val="FFFF00"/>
                </a:solidFill>
              </a:rPr>
              <a:t>Цель изучения дисциплины – получение базовых теоретических знании и практических навыков управления имуществом.</a:t>
            </a:r>
            <a:endParaRPr lang="ru-RU" altLang="ru-RU" sz="2400" b="1" dirty="0">
              <a:solidFill>
                <a:srgbClr val="FFFF00"/>
              </a:solidFill>
            </a:endParaRPr>
          </a:p>
        </p:txBody>
      </p:sp>
      <p:sp>
        <p:nvSpPr>
          <p:cNvPr id="5125" name="Text Box 5"/>
          <p:cNvSpPr txBox="1"/>
          <p:nvPr/>
        </p:nvSpPr>
        <p:spPr>
          <a:xfrm>
            <a:off x="107950" y="2565400"/>
            <a:ext cx="8893175" cy="338137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1800" dirty="0">
                <a:latin typeface="Garamond" pitchFamily="18" charset="0"/>
              </a:rPr>
              <a:t>   </a:t>
            </a:r>
            <a:r>
              <a:rPr lang="en-US" altLang="ru-RU" sz="3600" b="1" dirty="0"/>
              <a:t>Задачи :</a:t>
            </a:r>
            <a:endParaRPr lang="ru-RU" altLang="ru-RU" sz="3600" b="1" dirty="0"/>
          </a:p>
          <a:p>
            <a:pPr marL="0" lvl="0" indent="0" eaLnBrk="1" hangingPunct="1">
              <a:spcBef>
                <a:spcPct val="0"/>
              </a:spcBef>
              <a:buClrTx/>
              <a:buFontTx/>
              <a:buNone/>
            </a:pPr>
            <a:endParaRPr lang="ru-RU" altLang="ru-RU" sz="3600" b="1" dirty="0"/>
          </a:p>
          <a:p>
            <a:pPr marL="0" lvl="0" indent="0" eaLnBrk="1" hangingPunct="1">
              <a:spcBef>
                <a:spcPct val="0"/>
              </a:spcBef>
              <a:buClrTx/>
              <a:buNone/>
            </a:pPr>
            <a:r>
              <a:rPr lang="ru-RU" altLang="ru-RU" sz="2400" b="1" dirty="0">
                <a:solidFill>
                  <a:srgbClr val="FFFF00"/>
                </a:solidFill>
              </a:rPr>
              <a:t>ознакомление с терминологией в области управления имуществом, правовых основ  деятельности по управлению имуществом, принципами и задачами управления имуществом;</a:t>
            </a:r>
            <a:endParaRPr lang="ru-RU" altLang="ru-RU" sz="2400" b="1" dirty="0">
              <a:solidFill>
                <a:srgbClr val="FFFF00"/>
              </a:solidFill>
            </a:endParaRPr>
          </a:p>
          <a:p>
            <a:pPr marL="0" lvl="0" indent="0" eaLnBrk="1" hangingPunct="1">
              <a:spcBef>
                <a:spcPct val="0"/>
              </a:spcBef>
              <a:buClrTx/>
              <a:buFont typeface="Wingdings" panose="05000000000000000000" pitchFamily="2" charset="2"/>
              <a:buChar char="§"/>
            </a:pPr>
            <a:r>
              <a:rPr lang="ru-RU" altLang="ru-RU" sz="2400" b="1" dirty="0">
                <a:solidFill>
                  <a:srgbClr val="FFFF00"/>
                </a:solidFill>
              </a:rPr>
              <a:t>изучение форм и методов управления имуществом.</a:t>
            </a:r>
            <a:endParaRPr lang="ru-RU" altLang="ru-RU" sz="2400" b="1" dirty="0">
              <a:solidFill>
                <a:srgbClr val="FFFF00"/>
              </a:solidFill>
            </a:endParaRPr>
          </a:p>
          <a:p>
            <a:pPr marL="0" lvl="0" indent="0" eaLnBrk="1" hangingPunct="1">
              <a:spcBef>
                <a:spcPct val="0"/>
              </a:spcBef>
              <a:buClrTx/>
              <a:buFontTx/>
              <a:buNone/>
            </a:pPr>
            <a:endParaRPr lang="ru-RU" altLang="ru-RU" sz="2400" b="1" dirty="0">
              <a:solidFill>
                <a:srgbClr val="FFFF00"/>
              </a:solidFill>
            </a:endParaRPr>
          </a:p>
        </p:txBody>
      </p:sp>
      <p:pic>
        <p:nvPicPr>
          <p:cNvPr id="5126" name="Picture 8" descr="Untitled-1"/>
          <p:cNvPicPr>
            <a:picLocks noChangeAspect="1"/>
          </p:cNvPicPr>
          <p:nvPr/>
        </p:nvPicPr>
        <p:blipFill>
          <a:blip r:embed="rId1"/>
          <a:stretch>
            <a:fillRect/>
          </a:stretch>
        </p:blipFill>
        <p:spPr>
          <a:xfrm>
            <a:off x="7524750" y="5876925"/>
            <a:ext cx="879475" cy="414338"/>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Text Box 2"/>
          <p:cNvSpPr txBox="1"/>
          <p:nvPr/>
        </p:nvSpPr>
        <p:spPr>
          <a:xfrm>
            <a:off x="827088" y="765175"/>
            <a:ext cx="7777162" cy="5032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2700" b="1" dirty="0">
                <a:latin typeface="Times New Roman" panose="02020603050405020304" pitchFamily="18" charset="0"/>
              </a:rPr>
              <a:t>В результате изучения дисциплины специалист</a:t>
            </a:r>
            <a:endParaRPr lang="ru-RU" altLang="ru-RU" sz="2700" b="1" dirty="0">
              <a:latin typeface="Times New Roman" panose="02020603050405020304" pitchFamily="18" charset="0"/>
            </a:endParaRPr>
          </a:p>
        </p:txBody>
      </p:sp>
      <p:sp>
        <p:nvSpPr>
          <p:cNvPr id="6147" name="Text Box 3"/>
          <p:cNvSpPr txBox="1"/>
          <p:nvPr/>
        </p:nvSpPr>
        <p:spPr>
          <a:xfrm>
            <a:off x="808038" y="1360488"/>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6148" name="AutoShape 4"/>
          <p:cNvSpPr/>
          <p:nvPr/>
        </p:nvSpPr>
        <p:spPr>
          <a:xfrm>
            <a:off x="1908175" y="1557338"/>
            <a:ext cx="288925" cy="431800"/>
          </a:xfrm>
          <a:prstGeom prst="downArrow">
            <a:avLst>
              <a:gd name="adj1" fmla="val 50000"/>
              <a:gd name="adj2" fmla="val 37362"/>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000" dirty="0"/>
          </a:p>
        </p:txBody>
      </p:sp>
      <p:sp>
        <p:nvSpPr>
          <p:cNvPr id="6149" name="AutoShape 5"/>
          <p:cNvSpPr/>
          <p:nvPr/>
        </p:nvSpPr>
        <p:spPr>
          <a:xfrm>
            <a:off x="6588125" y="1557338"/>
            <a:ext cx="288925" cy="431800"/>
          </a:xfrm>
          <a:prstGeom prst="downArrow">
            <a:avLst>
              <a:gd name="adj1" fmla="val 50000"/>
              <a:gd name="adj2" fmla="val 37362"/>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000" dirty="0"/>
          </a:p>
        </p:txBody>
      </p:sp>
      <p:sp>
        <p:nvSpPr>
          <p:cNvPr id="6150" name="Oval 6"/>
          <p:cNvSpPr/>
          <p:nvPr/>
        </p:nvSpPr>
        <p:spPr>
          <a:xfrm>
            <a:off x="900113" y="1989138"/>
            <a:ext cx="2303462" cy="1368425"/>
          </a:xfrm>
          <a:prstGeom prst="ellipse">
            <a:avLst/>
          </a:prstGeom>
          <a:solidFill>
            <a:schemeClr val="accent1"/>
          </a:solidFill>
          <a:ln w="38100" cap="sq" cmpd="sng">
            <a:solidFill>
              <a:schemeClr val="tx1"/>
            </a:solidFill>
            <a:prstDash val="solid"/>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sz="2800" dirty="0">
                <a:latin typeface="Times New Roman" panose="02020603050405020304" pitchFamily="18" charset="0"/>
              </a:rPr>
              <a:t>должен знать</a:t>
            </a:r>
            <a:r>
              <a:rPr lang="en-US" altLang="ru-RU" sz="2800" dirty="0">
                <a:latin typeface="Times New Roman" panose="02020603050405020304" pitchFamily="18" charset="0"/>
              </a:rPr>
              <a:t>:</a:t>
            </a:r>
            <a:endParaRPr lang="ru-RU" altLang="ru-RU" sz="2800" dirty="0">
              <a:latin typeface="Times New Roman" panose="02020603050405020304" pitchFamily="18" charset="0"/>
            </a:endParaRPr>
          </a:p>
        </p:txBody>
      </p:sp>
      <p:sp>
        <p:nvSpPr>
          <p:cNvPr id="6151" name="Oval 7"/>
          <p:cNvSpPr/>
          <p:nvPr/>
        </p:nvSpPr>
        <p:spPr>
          <a:xfrm>
            <a:off x="5580063" y="1989138"/>
            <a:ext cx="2376487" cy="1368425"/>
          </a:xfrm>
          <a:prstGeom prst="ellipse">
            <a:avLst/>
          </a:prstGeom>
          <a:solidFill>
            <a:schemeClr val="accent1"/>
          </a:solidFill>
          <a:ln w="38100" cap="sq" cmpd="sng">
            <a:solidFill>
              <a:schemeClr val="tx1"/>
            </a:solidFill>
            <a:prstDash val="solid"/>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sz="2800" dirty="0">
                <a:latin typeface="Times New Roman" panose="02020603050405020304" pitchFamily="18" charset="0"/>
              </a:rPr>
              <a:t>иметь навыки</a:t>
            </a:r>
            <a:r>
              <a:rPr lang="en-US" altLang="ru-RU" sz="2800" dirty="0">
                <a:latin typeface="Times New Roman" panose="02020603050405020304" pitchFamily="18" charset="0"/>
              </a:rPr>
              <a:t>:</a:t>
            </a:r>
            <a:endParaRPr lang="ru-RU" altLang="ru-RU" sz="2800" dirty="0">
              <a:latin typeface="Times New Roman" panose="02020603050405020304" pitchFamily="18" charset="0"/>
            </a:endParaRPr>
          </a:p>
        </p:txBody>
      </p:sp>
      <p:sp>
        <p:nvSpPr>
          <p:cNvPr id="6152" name="Rectangle 8"/>
          <p:cNvSpPr/>
          <p:nvPr/>
        </p:nvSpPr>
        <p:spPr>
          <a:xfrm>
            <a:off x="250825" y="3500438"/>
            <a:ext cx="4176713" cy="2376487"/>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endParaRPr lang="ru-RU" altLang="ru-RU" sz="2400" dirty="0">
              <a:latin typeface="Times New Roman" panose="02020603050405020304" pitchFamily="18" charset="0"/>
            </a:endParaRPr>
          </a:p>
        </p:txBody>
      </p:sp>
      <p:sp>
        <p:nvSpPr>
          <p:cNvPr id="6153" name="Text Box 9"/>
          <p:cNvSpPr txBox="1"/>
          <p:nvPr/>
        </p:nvSpPr>
        <p:spPr>
          <a:xfrm>
            <a:off x="323850" y="3573463"/>
            <a:ext cx="4176713" cy="192087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pPr>
            <a:r>
              <a:rPr lang="ru-RU" altLang="ru-RU" sz="2000" dirty="0">
                <a:latin typeface="Times New Roman" panose="02020603050405020304" pitchFamily="18" charset="0"/>
              </a:rPr>
              <a:t> законодательные и нормативно-правовые акты, регламентирующие  деятельность по управлению имуществом</a:t>
            </a:r>
            <a:r>
              <a:rPr lang="en-US" altLang="ru-RU" sz="2000" dirty="0">
                <a:latin typeface="Times New Roman" panose="02020603050405020304" pitchFamily="18" charset="0"/>
              </a:rPr>
              <a:t>;</a:t>
            </a:r>
            <a:endParaRPr lang="ru-RU" altLang="ru-RU" sz="2000" dirty="0">
              <a:latin typeface="Times New Roman" panose="02020603050405020304" pitchFamily="18" charset="0"/>
            </a:endParaRPr>
          </a:p>
          <a:p>
            <a:pPr marL="0" lvl="0" indent="0" eaLnBrk="1" hangingPunct="1">
              <a:spcBef>
                <a:spcPct val="0"/>
              </a:spcBef>
              <a:buClrTx/>
            </a:pPr>
            <a:r>
              <a:rPr lang="ru-RU" altLang="ru-RU" sz="2000" dirty="0">
                <a:latin typeface="Times New Roman" panose="02020603050405020304" pitchFamily="18" charset="0"/>
              </a:rPr>
              <a:t> формы и методы управления имуществом.</a:t>
            </a:r>
            <a:endParaRPr lang="ru-RU" altLang="ru-RU" sz="2000" dirty="0">
              <a:latin typeface="Times New Roman" panose="02020603050405020304" pitchFamily="18" charset="0"/>
            </a:endParaRPr>
          </a:p>
        </p:txBody>
      </p:sp>
      <p:sp>
        <p:nvSpPr>
          <p:cNvPr id="6154" name="Rectangle 10"/>
          <p:cNvSpPr/>
          <p:nvPr/>
        </p:nvSpPr>
        <p:spPr>
          <a:xfrm>
            <a:off x="4716463" y="3500438"/>
            <a:ext cx="4176712" cy="2376487"/>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endParaRPr lang="ru-RU" altLang="ru-RU" sz="2400" dirty="0">
              <a:latin typeface="Times New Roman" panose="02020603050405020304" pitchFamily="18" charset="0"/>
            </a:endParaRPr>
          </a:p>
        </p:txBody>
      </p:sp>
      <p:sp>
        <p:nvSpPr>
          <p:cNvPr id="6155" name="Text Box 11"/>
          <p:cNvSpPr txBox="1"/>
          <p:nvPr/>
        </p:nvSpPr>
        <p:spPr>
          <a:xfrm>
            <a:off x="5076825" y="2924175"/>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6156" name="Text Box 12"/>
          <p:cNvSpPr txBox="1"/>
          <p:nvPr/>
        </p:nvSpPr>
        <p:spPr>
          <a:xfrm>
            <a:off x="4716463" y="3573463"/>
            <a:ext cx="4427537" cy="253047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pPr>
            <a:r>
              <a:rPr lang="ru-RU" altLang="ru-RU" sz="2000" dirty="0">
                <a:latin typeface="Times New Roman" panose="02020603050405020304" pitchFamily="18" charset="0"/>
              </a:rPr>
              <a:t> проведение работ по оценке имущества; учет всех компонентов имущества; разработка эффективного режима наиболее полного использования разных компонентов имущества; разработка проектов по воспроизводству имущества.</a:t>
            </a:r>
            <a:endParaRPr lang="ru-RU" altLang="ru-RU" sz="2000" dirty="0">
              <a:latin typeface="Times New Roman" panose="02020603050405020304" pitchFamily="18" charset="0"/>
            </a:endParaRPr>
          </a:p>
          <a:p>
            <a:pPr marL="0" lvl="0" indent="0" eaLnBrk="1" hangingPunct="1">
              <a:spcBef>
                <a:spcPct val="0"/>
              </a:spcBef>
              <a:buClrTx/>
              <a:buFontTx/>
              <a:buNone/>
            </a:pPr>
            <a:endParaRPr lang="ru-RU" altLang="ru-RU" sz="2000" dirty="0">
              <a:latin typeface="Times New Roman" panose="02020603050405020304" pitchFamily="18" charset="0"/>
            </a:endParaRPr>
          </a:p>
        </p:txBody>
      </p:sp>
      <p:pic>
        <p:nvPicPr>
          <p:cNvPr id="6157" name="Picture 13"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42" name="AutoShape 2"/>
          <p:cNvSpPr/>
          <p:nvPr/>
        </p:nvSpPr>
        <p:spPr>
          <a:xfrm>
            <a:off x="250825" y="4797425"/>
            <a:ext cx="2305050" cy="1296988"/>
          </a:xfrm>
          <a:prstGeom prst="homePlate">
            <a:avLst>
              <a:gd name="adj" fmla="val 44430"/>
            </a:avLst>
          </a:prstGeom>
          <a:solidFill>
            <a:srgbClr val="99CC00"/>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a:spcBef>
                <a:spcPct val="0"/>
              </a:spcBef>
              <a:buClrTx/>
              <a:buFontTx/>
              <a:buNone/>
            </a:pPr>
            <a:r>
              <a:rPr lang="ru-RU" altLang="ru-RU" sz="1400" b="1" dirty="0">
                <a:latin typeface="Times New Roman" panose="02020603050405020304" pitchFamily="18" charset="0"/>
              </a:rPr>
              <a:t>Раздел </a:t>
            </a:r>
            <a:r>
              <a:rPr lang="en-US" altLang="ru-RU" sz="1400" b="1" dirty="0">
                <a:latin typeface="Times New Roman" panose="02020603050405020304" pitchFamily="18" charset="0"/>
              </a:rPr>
              <a:t>II</a:t>
            </a:r>
            <a:endParaRPr lang="ru-RU" altLang="ru-RU" sz="1400" b="1" dirty="0">
              <a:latin typeface="Times New Roman" panose="02020603050405020304" pitchFamily="18" charset="0"/>
            </a:endParaRPr>
          </a:p>
          <a:p>
            <a:pPr marL="0" lvl="0" indent="0" algn="ctr">
              <a:spcBef>
                <a:spcPct val="0"/>
              </a:spcBef>
              <a:buClrTx/>
              <a:buFontTx/>
              <a:buNone/>
            </a:pPr>
            <a:r>
              <a:rPr lang="ru-RU" altLang="ru-RU" sz="1400" b="1" dirty="0">
                <a:latin typeface="Times New Roman" panose="02020603050405020304" pitchFamily="18" charset="0"/>
              </a:rPr>
              <a:t>Стоимость имущества, </a:t>
            </a:r>
            <a:endParaRPr lang="ru-RU" altLang="ru-RU" sz="1400" b="1" dirty="0">
              <a:latin typeface="Times New Roman" panose="02020603050405020304" pitchFamily="18" charset="0"/>
            </a:endParaRPr>
          </a:p>
          <a:p>
            <a:pPr marL="0" lvl="0" indent="0" algn="ctr">
              <a:spcBef>
                <a:spcPct val="0"/>
              </a:spcBef>
              <a:buClrTx/>
              <a:buFontTx/>
              <a:buNone/>
            </a:pPr>
            <a:r>
              <a:rPr lang="ru-RU" altLang="ru-RU" sz="1400" b="1" dirty="0">
                <a:latin typeface="Times New Roman" panose="02020603050405020304" pitchFamily="18" charset="0"/>
              </a:rPr>
              <a:t>ее  оценка и роль</a:t>
            </a:r>
            <a:endParaRPr lang="ru-RU" altLang="ru-RU" sz="1400" b="1" dirty="0">
              <a:latin typeface="Times New Roman" panose="02020603050405020304" pitchFamily="18" charset="0"/>
            </a:endParaRPr>
          </a:p>
          <a:p>
            <a:pPr marL="0" lvl="0" indent="0" algn="ctr">
              <a:spcBef>
                <a:spcPct val="0"/>
              </a:spcBef>
              <a:buClrTx/>
              <a:buFontTx/>
              <a:buNone/>
            </a:pPr>
            <a:r>
              <a:rPr lang="ru-RU" altLang="ru-RU" sz="1400" b="1" dirty="0">
                <a:latin typeface="Times New Roman" panose="02020603050405020304" pitchFamily="18" charset="0"/>
              </a:rPr>
              <a:t> в управлении</a:t>
            </a:r>
            <a:r>
              <a:rPr lang="ru-RU" altLang="ru-RU" sz="1200" b="1" dirty="0">
                <a:latin typeface="Times New Roman" panose="02020603050405020304" pitchFamily="18" charset="0"/>
              </a:rPr>
              <a:t> </a:t>
            </a:r>
            <a:endParaRPr lang="ru-RU" altLang="ru-RU" sz="1200" b="1" dirty="0">
              <a:latin typeface="Times New Roman" panose="02020603050405020304" pitchFamily="18" charset="0"/>
            </a:endParaRPr>
          </a:p>
        </p:txBody>
      </p:sp>
      <p:sp>
        <p:nvSpPr>
          <p:cNvPr id="573443" name="AutoShape 3"/>
          <p:cNvSpPr/>
          <p:nvPr/>
        </p:nvSpPr>
        <p:spPr>
          <a:xfrm>
            <a:off x="250825" y="2060575"/>
            <a:ext cx="2305050" cy="1296988"/>
          </a:xfrm>
          <a:prstGeom prst="homePlate">
            <a:avLst>
              <a:gd name="adj" fmla="val 44430"/>
            </a:avLst>
          </a:prstGeom>
          <a:solidFill>
            <a:srgbClr val="99CC00"/>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a:spcBef>
                <a:spcPct val="0"/>
              </a:spcBef>
              <a:buClrTx/>
              <a:buFontTx/>
              <a:buNone/>
            </a:pPr>
            <a:r>
              <a:rPr lang="ru-RU" altLang="ru-RU" sz="1400" b="1" dirty="0">
                <a:latin typeface="Times New Roman" panose="02020603050405020304" pitchFamily="18" charset="0"/>
              </a:rPr>
              <a:t>Раздел </a:t>
            </a:r>
            <a:r>
              <a:rPr lang="en-US" altLang="ru-RU" sz="1400" b="1" dirty="0">
                <a:latin typeface="Times New Roman" panose="02020603050405020304" pitchFamily="18" charset="0"/>
              </a:rPr>
              <a:t>I</a:t>
            </a:r>
            <a:endParaRPr lang="ru-RU" altLang="ru-RU" sz="1400" b="1" dirty="0">
              <a:latin typeface="Times New Roman" panose="02020603050405020304" pitchFamily="18" charset="0"/>
            </a:endParaRPr>
          </a:p>
          <a:p>
            <a:pPr marL="0" lvl="0" indent="0" algn="ctr">
              <a:spcBef>
                <a:spcPct val="0"/>
              </a:spcBef>
              <a:buClrTx/>
              <a:buFontTx/>
              <a:buNone/>
            </a:pPr>
            <a:r>
              <a:rPr lang="ru-RU" altLang="ru-RU" sz="1400" b="1" dirty="0">
                <a:latin typeface="Times New Roman" panose="02020603050405020304" pitchFamily="18" charset="0"/>
              </a:rPr>
              <a:t> Экономическая сущность </a:t>
            </a:r>
            <a:endParaRPr lang="ru-RU" altLang="ru-RU" sz="1400" b="1" dirty="0">
              <a:latin typeface="Times New Roman" panose="02020603050405020304" pitchFamily="18" charset="0"/>
            </a:endParaRPr>
          </a:p>
          <a:p>
            <a:pPr marL="0" lvl="0" indent="0" algn="ctr">
              <a:spcBef>
                <a:spcPct val="0"/>
              </a:spcBef>
              <a:buClrTx/>
              <a:buFontTx/>
              <a:buNone/>
            </a:pPr>
            <a:r>
              <a:rPr lang="ru-RU" altLang="ru-RU" sz="1400" b="1" dirty="0">
                <a:latin typeface="Times New Roman" panose="02020603050405020304" pitchFamily="18" charset="0"/>
              </a:rPr>
              <a:t>и методы управления</a:t>
            </a:r>
            <a:endParaRPr lang="ru-RU" altLang="ru-RU" sz="1400" b="1" dirty="0">
              <a:latin typeface="Times New Roman" panose="02020603050405020304" pitchFamily="18" charset="0"/>
            </a:endParaRPr>
          </a:p>
          <a:p>
            <a:pPr marL="0" lvl="0" indent="0" algn="ctr">
              <a:spcBef>
                <a:spcPct val="0"/>
              </a:spcBef>
              <a:buClrTx/>
              <a:buFontTx/>
              <a:buNone/>
            </a:pPr>
            <a:r>
              <a:rPr lang="ru-RU" altLang="ru-RU" sz="1400" b="1" dirty="0">
                <a:latin typeface="Times New Roman" panose="02020603050405020304" pitchFamily="18" charset="0"/>
              </a:rPr>
              <a:t> имуществом</a:t>
            </a:r>
            <a:endParaRPr lang="ru-RU" altLang="ru-RU" sz="1400" b="1" dirty="0">
              <a:latin typeface="Times New Roman" panose="02020603050405020304" pitchFamily="18" charset="0"/>
            </a:endParaRPr>
          </a:p>
        </p:txBody>
      </p:sp>
      <p:sp>
        <p:nvSpPr>
          <p:cNvPr id="7172" name="Text Box 4"/>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7173" name="Text Box 5"/>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7174" name="Rectangle 6"/>
          <p:cNvSpPr/>
          <p:nvPr/>
        </p:nvSpPr>
        <p:spPr>
          <a:xfrm>
            <a:off x="2627313" y="1341438"/>
            <a:ext cx="6265862" cy="33115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7175" name="Text Box 7"/>
          <p:cNvSpPr txBox="1"/>
          <p:nvPr/>
        </p:nvSpPr>
        <p:spPr>
          <a:xfrm>
            <a:off x="2555875" y="1341438"/>
            <a:ext cx="6264275" cy="2838450"/>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1800" b="1" dirty="0">
                <a:latin typeface="Garamond" pitchFamily="18" charset="0"/>
              </a:rPr>
              <a:t>Тема 1. Имущество предприятия как объект управления</a:t>
            </a:r>
            <a:endParaRPr lang="ru-RU" altLang="ru-RU" sz="1800" b="1" dirty="0">
              <a:latin typeface="Garamond" pitchFamily="18" charset="0"/>
            </a:endParaRPr>
          </a:p>
          <a:p>
            <a:pPr marL="0" lvl="0" indent="0" eaLnBrk="1" hangingPunct="1">
              <a:spcBef>
                <a:spcPct val="0"/>
              </a:spcBef>
              <a:buClrTx/>
              <a:buFontTx/>
              <a:buNone/>
            </a:pPr>
            <a:r>
              <a:rPr lang="ru-RU" altLang="ru-RU" sz="1800" b="1" dirty="0">
                <a:latin typeface="Garamond" pitchFamily="18" charset="0"/>
              </a:rPr>
              <a:t>Тема 2. Государственная регистрация недвижимого имущества</a:t>
            </a:r>
            <a:endParaRPr lang="ru-RU" altLang="ru-RU" sz="1800" b="1" dirty="0">
              <a:latin typeface="Garamond" pitchFamily="18" charset="0"/>
            </a:endParaRPr>
          </a:p>
          <a:p>
            <a:pPr marL="0" lvl="0" indent="0" eaLnBrk="1" hangingPunct="1">
              <a:spcBef>
                <a:spcPct val="0"/>
              </a:spcBef>
              <a:buClrTx/>
              <a:buFontTx/>
              <a:buNone/>
            </a:pPr>
            <a:r>
              <a:rPr lang="ru-RU" altLang="ru-RU" sz="1800" b="1" dirty="0">
                <a:latin typeface="Garamond" pitchFamily="18" charset="0"/>
              </a:rPr>
              <a:t>Тема 3.Состав и структура имущества предприятия.</a:t>
            </a:r>
            <a:endParaRPr lang="ru-RU" altLang="ru-RU" sz="1800" b="1" dirty="0">
              <a:latin typeface="Garamond" pitchFamily="18" charset="0"/>
            </a:endParaRPr>
          </a:p>
          <a:p>
            <a:pPr marL="0" lvl="0" indent="0" eaLnBrk="1" hangingPunct="1">
              <a:spcBef>
                <a:spcPct val="0"/>
              </a:spcBef>
              <a:buClrTx/>
              <a:buFontTx/>
              <a:buNone/>
            </a:pPr>
            <a:r>
              <a:rPr lang="ru-RU" altLang="ru-RU" sz="1800" b="1" dirty="0">
                <a:latin typeface="Garamond" pitchFamily="18" charset="0"/>
              </a:rPr>
              <a:t>Тема 4. Стратегический подход к управлению имуществом</a:t>
            </a:r>
            <a:endParaRPr lang="ru-RU" altLang="ru-RU" sz="1800" b="1" dirty="0">
              <a:latin typeface="Garamond" pitchFamily="18" charset="0"/>
            </a:endParaRPr>
          </a:p>
          <a:p>
            <a:pPr marL="0" lvl="0" indent="0" eaLnBrk="1" hangingPunct="1">
              <a:spcBef>
                <a:spcPct val="0"/>
              </a:spcBef>
              <a:buClrTx/>
              <a:buFontTx/>
              <a:buNone/>
            </a:pPr>
            <a:r>
              <a:rPr lang="ru-RU" altLang="ru-RU" sz="1800" b="1" dirty="0">
                <a:latin typeface="Garamond" pitchFamily="18" charset="0"/>
              </a:rPr>
              <a:t>Тема 5. Сущность и функции управления имуществом.</a:t>
            </a:r>
            <a:endParaRPr lang="ru-RU" altLang="ru-RU" sz="1800" b="1" dirty="0">
              <a:latin typeface="Garamond" pitchFamily="18" charset="0"/>
            </a:endParaRPr>
          </a:p>
          <a:p>
            <a:pPr marL="0" lvl="0" indent="0" eaLnBrk="1" hangingPunct="1">
              <a:spcBef>
                <a:spcPct val="0"/>
              </a:spcBef>
              <a:buClrTx/>
              <a:buFontTx/>
              <a:buNone/>
            </a:pPr>
            <a:r>
              <a:rPr lang="ru-RU" altLang="ru-RU" sz="1800" b="1" dirty="0">
                <a:latin typeface="Garamond" pitchFamily="18" charset="0"/>
              </a:rPr>
              <a:t>Тема 6. Цель и задачи управления имуществом</a:t>
            </a:r>
            <a:endParaRPr lang="ru-RU" altLang="ru-RU" sz="1800" b="1" dirty="0">
              <a:latin typeface="Garamond" pitchFamily="18" charset="0"/>
            </a:endParaRPr>
          </a:p>
          <a:p>
            <a:pPr marL="0" lvl="0" indent="0" eaLnBrk="1" hangingPunct="1">
              <a:spcBef>
                <a:spcPct val="0"/>
              </a:spcBef>
              <a:buClrTx/>
              <a:buFontTx/>
              <a:buNone/>
            </a:pPr>
            <a:r>
              <a:rPr lang="ru-RU" altLang="ru-RU" sz="1800" b="1" dirty="0">
                <a:latin typeface="Garamond" pitchFamily="18" charset="0"/>
              </a:rPr>
              <a:t>Тема 7. Управление использованием оборотных и внеоборотных средств</a:t>
            </a:r>
            <a:endParaRPr lang="ru-RU" altLang="ru-RU" sz="1800" b="1" dirty="0">
              <a:latin typeface="Garamond" pitchFamily="18" charset="0"/>
            </a:endParaRPr>
          </a:p>
          <a:p>
            <a:pPr marL="0" lvl="0" indent="0" eaLnBrk="1" hangingPunct="1">
              <a:spcBef>
                <a:spcPct val="0"/>
              </a:spcBef>
              <a:buClrTx/>
              <a:buFontTx/>
              <a:buNone/>
            </a:pPr>
            <a:endParaRPr lang="ru-RU" altLang="ru-RU" sz="1800" b="1" dirty="0">
              <a:latin typeface="Garamond" pitchFamily="18" charset="0"/>
            </a:endParaRPr>
          </a:p>
        </p:txBody>
      </p:sp>
      <p:sp>
        <p:nvSpPr>
          <p:cNvPr id="7176" name="Rectangle 8"/>
          <p:cNvSpPr/>
          <p:nvPr/>
        </p:nvSpPr>
        <p:spPr>
          <a:xfrm>
            <a:off x="2627313" y="4797425"/>
            <a:ext cx="6265862" cy="1441450"/>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7177" name="Text Box 9"/>
          <p:cNvSpPr txBox="1"/>
          <p:nvPr/>
        </p:nvSpPr>
        <p:spPr>
          <a:xfrm>
            <a:off x="2700338" y="4797425"/>
            <a:ext cx="6140450" cy="1465263"/>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1800" b="1" dirty="0">
                <a:latin typeface="Garamond" pitchFamily="18" charset="0"/>
              </a:rPr>
              <a:t>Тема 8. Виды стоимости имущества и задачи ее оценки.</a:t>
            </a:r>
            <a:endParaRPr lang="ru-RU" altLang="ru-RU" sz="1800" b="1" dirty="0">
              <a:latin typeface="Garamond" pitchFamily="18" charset="0"/>
            </a:endParaRPr>
          </a:p>
          <a:p>
            <a:pPr marL="0" lvl="0" indent="0" eaLnBrk="1" hangingPunct="1">
              <a:spcBef>
                <a:spcPct val="0"/>
              </a:spcBef>
              <a:buClrTx/>
              <a:buFontTx/>
              <a:buNone/>
            </a:pPr>
            <a:r>
              <a:rPr lang="ru-RU" altLang="ru-RU" sz="1800" b="1" dirty="0">
                <a:latin typeface="Garamond" pitchFamily="18" charset="0"/>
              </a:rPr>
              <a:t>Тема 9. Влияние стоимости имущества на показатели деятельности предприятия. </a:t>
            </a:r>
            <a:endParaRPr lang="ru-RU" altLang="ru-RU" sz="1800" b="1" dirty="0">
              <a:latin typeface="Garamond" pitchFamily="18" charset="0"/>
            </a:endParaRPr>
          </a:p>
          <a:p>
            <a:pPr marL="0" lvl="0" indent="0" eaLnBrk="1" hangingPunct="1">
              <a:spcBef>
                <a:spcPct val="0"/>
              </a:spcBef>
              <a:buClrTx/>
              <a:buFontTx/>
              <a:buNone/>
            </a:pPr>
            <a:r>
              <a:rPr lang="ru-RU" altLang="ru-RU" sz="1800" b="1" dirty="0">
                <a:latin typeface="Garamond" pitchFamily="18" charset="0"/>
              </a:rPr>
              <a:t>Тема 10. Определение стоимости имущественного комплекса.</a:t>
            </a:r>
            <a:r>
              <a:rPr lang="ru-RU" altLang="ru-RU" sz="1800" dirty="0">
                <a:latin typeface="Garamond" pitchFamily="18" charset="0"/>
              </a:rPr>
              <a:t> </a:t>
            </a:r>
            <a:endParaRPr lang="ru-RU" altLang="ru-RU" sz="1800" dirty="0">
              <a:latin typeface="Garamond" pitchFamily="18" charset="0"/>
            </a:endParaRPr>
          </a:p>
        </p:txBody>
      </p:sp>
      <p:sp>
        <p:nvSpPr>
          <p:cNvPr id="7178" name="Text Box 10"/>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b="1" dirty="0">
                <a:latin typeface="Garamond" pitchFamily="18" charset="0"/>
              </a:rPr>
              <a:t>Содержание и структура дисциплины</a:t>
            </a:r>
            <a:endParaRPr lang="ru-RU" altLang="ru-RU" b="1" dirty="0">
              <a:latin typeface="Garamond" pitchFamily="18" charset="0"/>
            </a:endParaRPr>
          </a:p>
        </p:txBody>
      </p:sp>
      <p:pic>
        <p:nvPicPr>
          <p:cNvPr id="7179" name="Picture 11" descr="Untitled-1"/>
          <p:cNvPicPr>
            <a:picLocks noChangeAspect="1"/>
          </p:cNvPicPr>
          <p:nvPr/>
        </p:nvPicPr>
        <p:blipFill>
          <a:blip r:embed="rId1"/>
          <a:stretch>
            <a:fillRect/>
          </a:stretch>
        </p:blipFill>
        <p:spPr>
          <a:xfrm>
            <a:off x="7524750" y="6308725"/>
            <a:ext cx="879475" cy="414338"/>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7344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5734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42" grpId="0" animBg="1"/>
      <p:bldP spid="5734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4467" name="Rectangle 3"/>
          <p:cNvSpPr>
            <a:spLocks noGrp="1" noRot="1" noChangeArrowheads="1"/>
          </p:cNvSpPr>
          <p:nvPr>
            <p:ph idx="1"/>
          </p:nvPr>
        </p:nvSpPr>
        <p:spPr>
          <a:xfrm>
            <a:off x="1042988" y="1700213"/>
            <a:ext cx="7173913" cy="4495800"/>
          </a:xfrm>
        </p:spPr>
        <p:txBody>
          <a:bodyPr vert="horz" wrap="square" lIns="91440" tIns="45720" rIns="91440" bIns="45720" numCol="1" anchor="t" anchorCtr="0" compatLnSpc="1"/>
          <a:lstStyle/>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Тема 1</a:t>
            </a:r>
            <a:r>
              <a:rPr kumimoji="0" lang="ru-RU" altLang="ru-RU" sz="4000" b="1" i="0" u="none" strike="noStrike" kern="1200" cap="none" spc="0" normalizeH="0" baseline="0" noProof="0" smtClean="0">
                <a:ln>
                  <a:noFill/>
                </a:ln>
                <a:solidFill>
                  <a:srgbClr val="000000"/>
                </a:solidFill>
                <a:effectLst>
                  <a:outerShdw blurRad="38100" dist="38100" dir="2700000" algn="tl">
                    <a:srgbClr val="FFFFFF"/>
                  </a:outerShdw>
                </a:effectLst>
                <a:uLnTx/>
                <a:uFillTx/>
                <a:latin typeface="+mn-lt"/>
                <a:ea typeface="+mn-ea"/>
                <a:cs typeface="+mn-cs"/>
              </a:rPr>
              <a:t> </a:t>
            </a:r>
            <a:endParaRPr kumimoji="0" lang="ru-RU" altLang="ru-RU" sz="4000" b="1" i="0" u="none" strike="noStrike" kern="1200" cap="none" spc="0" normalizeH="0" baseline="0" noProof="0" smtClean="0">
              <a:ln>
                <a:noFill/>
              </a:ln>
              <a:solidFill>
                <a:srgbClr val="000000"/>
              </a:solidFill>
              <a:effectLst>
                <a:outerShdw blurRad="38100" dist="38100" dir="2700000" algn="tl">
                  <a:srgbClr val="FFFFFF"/>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Имущество предприятия как объект управления</a:t>
            </a:r>
            <a:r>
              <a:rPr kumimoji="0" lang="ru-RU" altLang="ru-RU" sz="4000" b="1" i="0" u="none" strike="noStrike" kern="1200" cap="none" spc="0" normalizeH="0" baseline="0" noProof="0" smtClean="0">
                <a:ln>
                  <a:noFill/>
                </a:ln>
                <a:solidFill>
                  <a:srgbClr val="000000"/>
                </a:solidFill>
                <a:effectLst>
                  <a:outerShdw blurRad="38100" dist="38100" dir="2700000" algn="tl">
                    <a:srgbClr val="FFFFFF"/>
                  </a:outerShdw>
                </a:effectLst>
                <a:uLnTx/>
                <a:uFillTx/>
                <a:latin typeface="+mn-lt"/>
                <a:ea typeface="+mn-ea"/>
                <a:cs typeface="+mn-cs"/>
              </a:rPr>
              <a:t>.</a:t>
            </a:r>
            <a:endParaRPr kumimoji="0" lang="ru-RU" altLang="ru-RU" sz="4000" b="1" i="0" u="none" strike="noStrike" kern="1200" cap="none" spc="0" normalizeH="0" baseline="0" noProof="0" smtClean="0">
              <a:ln>
                <a:noFill/>
              </a:ln>
              <a:solidFill>
                <a:srgbClr val="000000"/>
              </a:solidFill>
              <a:effectLst>
                <a:outerShdw blurRad="38100" dist="38100" dir="2700000" algn="tl">
                  <a:srgbClr val="FFFFFF"/>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endParaRPr kumimoji="0" lang="ru-RU" altLang="ru-RU" sz="2400" b="1" i="0" u="none" strike="noStrike" kern="1200" cap="none" spc="0" normalizeH="0" baseline="0" noProof="0" smtClean="0">
              <a:ln>
                <a:noFill/>
              </a:ln>
              <a:solidFill>
                <a:srgbClr val="000000"/>
              </a:solidFill>
              <a:effectLst>
                <a:outerShdw blurRad="38100" dist="38100" dir="2700000" algn="tl">
                  <a:srgbClr val="FFFFFF"/>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rPr>
              <a:t>Мирошникова Т.К., институт права и управления, кафедра менеджмента</a:t>
            </a:r>
            <a:endPar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defRPr/>
            </a:pPr>
            <a:endParaRPr kumimoji="0" lang="ru-RU" altLang="ru-RU" sz="4000" b="0" i="0" u="none" strike="noStrike" kern="1200" cap="none" spc="0" normalizeH="0" baseline="0" noProof="0" smtClean="0">
              <a:ln>
                <a:noFill/>
              </a:ln>
              <a:solidFill>
                <a:srgbClr val="000000"/>
              </a:solidFill>
              <a:effectLst>
                <a:outerShdw blurRad="38100" dist="38100" dir="2700000" algn="tl">
                  <a:srgbClr val="FFFFFF"/>
                </a:outerShdw>
              </a:effectLst>
              <a:uLnTx/>
              <a:uFillTx/>
              <a:latin typeface="+mn-lt"/>
              <a:ea typeface="+mn-ea"/>
              <a:cs typeface="+mn-cs"/>
            </a:endParaRPr>
          </a:p>
        </p:txBody>
      </p:sp>
      <p:pic>
        <p:nvPicPr>
          <p:cNvPr id="8195" name="Picture 4"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Text Box 4"/>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9219" name="Text Box 5"/>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9220" name="Rectangle 6"/>
          <p:cNvSpPr/>
          <p:nvPr/>
        </p:nvSpPr>
        <p:spPr>
          <a:xfrm>
            <a:off x="323850" y="1557338"/>
            <a:ext cx="8569325" cy="37433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9221" name="Text Box 7"/>
          <p:cNvSpPr txBox="1"/>
          <p:nvPr/>
        </p:nvSpPr>
        <p:spPr>
          <a:xfrm>
            <a:off x="250825" y="1557338"/>
            <a:ext cx="8516938" cy="3870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2000" b="1" dirty="0"/>
              <a:t>Вопрос 1. 1. Понятие термина имущество в гражданском праве</a:t>
            </a:r>
            <a:endParaRPr lang="ru-RU" altLang="ru-RU" sz="2000" b="1" dirty="0"/>
          </a:p>
          <a:p>
            <a:pPr marL="0" lvl="0" indent="0" eaLnBrk="1" hangingPunct="1">
              <a:spcBef>
                <a:spcPct val="0"/>
              </a:spcBef>
              <a:buClrTx/>
              <a:buFontTx/>
              <a:buNone/>
            </a:pPr>
            <a:r>
              <a:rPr lang="ru-RU" altLang="ru-RU" sz="2000" b="1" dirty="0"/>
              <a:t>Вопрос 1. 2. Компоненты имущества как объекты гражданских прав. Имущественные права. </a:t>
            </a:r>
            <a:endParaRPr lang="ru-RU" altLang="ru-RU" sz="2000" b="1" dirty="0"/>
          </a:p>
          <a:p>
            <a:pPr marL="0" lvl="0" indent="0" eaLnBrk="1" hangingPunct="1">
              <a:spcBef>
                <a:spcPct val="0"/>
              </a:spcBef>
              <a:buClrTx/>
              <a:buFontTx/>
              <a:buNone/>
            </a:pPr>
            <a:r>
              <a:rPr lang="ru-RU" altLang="ru-RU" sz="2000" b="1" dirty="0"/>
              <a:t>Вопрос 1. 3. Предприятие как объект прав (имущественный комплекс) </a:t>
            </a:r>
            <a:endParaRPr lang="ru-RU" altLang="ru-RU" sz="2000" b="1" dirty="0"/>
          </a:p>
          <a:p>
            <a:pPr marL="0" lvl="0" indent="0" eaLnBrk="1" hangingPunct="1">
              <a:spcBef>
                <a:spcPct val="0"/>
              </a:spcBef>
              <a:buClrTx/>
              <a:buFontTx/>
              <a:buNone/>
            </a:pPr>
            <a:r>
              <a:rPr lang="ru-RU" altLang="ru-RU" sz="2000" b="1" dirty="0"/>
              <a:t>Вопрос 1. 4. Движимое и недвижимое имущество</a:t>
            </a:r>
            <a:endParaRPr lang="ru-RU" altLang="ru-RU" sz="2000" b="1" dirty="0"/>
          </a:p>
          <a:p>
            <a:pPr marL="0" lvl="0" indent="0" eaLnBrk="1" hangingPunct="1">
              <a:spcBef>
                <a:spcPct val="0"/>
              </a:spcBef>
              <a:buClrTx/>
              <a:buFontTx/>
              <a:buNone/>
            </a:pPr>
            <a:r>
              <a:rPr lang="ru-RU" altLang="ru-RU" sz="2000" b="1" dirty="0"/>
              <a:t>Вопрос 1. 5. Вещные права </a:t>
            </a:r>
            <a:endParaRPr lang="ru-RU" altLang="ru-RU" sz="2000" b="1" dirty="0"/>
          </a:p>
          <a:p>
            <a:pPr marL="0" lvl="0" indent="0" eaLnBrk="1" hangingPunct="1">
              <a:spcBef>
                <a:spcPct val="0"/>
              </a:spcBef>
              <a:buClrTx/>
              <a:buFontTx/>
              <a:buNone/>
            </a:pPr>
            <a:r>
              <a:rPr lang="ru-RU" altLang="ru-RU" sz="2000" b="1" dirty="0"/>
              <a:t>Вопрос 1.6 Имущество государственных и муниципальных предприятий</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400" b="1" dirty="0">
                <a:latin typeface="Garamond" pitchFamily="18" charset="0"/>
              </a:rPr>
              <a:t> </a:t>
            </a:r>
            <a:endParaRPr lang="ru-RU" altLang="ru-RU" sz="2400" b="1" dirty="0">
              <a:latin typeface="Garamond" pitchFamily="18" charset="0"/>
            </a:endParaRPr>
          </a:p>
          <a:p>
            <a:pPr marL="0" lvl="0" indent="0" eaLnBrk="1" hangingPunct="1">
              <a:spcBef>
                <a:spcPct val="0"/>
              </a:spcBef>
              <a:buClrTx/>
              <a:buFontTx/>
              <a:buNone/>
            </a:pPr>
            <a:endParaRPr lang="ru-RU" altLang="ru-RU" sz="2400" b="1" dirty="0">
              <a:latin typeface="Garamond" pitchFamily="18" charset="0"/>
            </a:endParaRPr>
          </a:p>
        </p:txBody>
      </p:sp>
      <p:sp>
        <p:nvSpPr>
          <p:cNvPr id="9222" name="Text Box 10"/>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Содержание темы</a:t>
            </a:r>
            <a:endParaRPr lang="ru-RU" altLang="ru-RU" b="1" dirty="0"/>
          </a:p>
        </p:txBody>
      </p:sp>
      <p:pic>
        <p:nvPicPr>
          <p:cNvPr id="9223" name="Picture 11"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3378" name="Rectangle 2"/>
          <p:cNvSpPr/>
          <p:nvPr/>
        </p:nvSpPr>
        <p:spPr>
          <a:xfrm>
            <a:off x="0" y="1341438"/>
            <a:ext cx="9144000" cy="4392612"/>
          </a:xfrm>
          <a:prstGeom prst="rect">
            <a:avLst/>
          </a:prstGeom>
          <a:noFill/>
          <a:ln w="9525">
            <a:noFill/>
          </a:ln>
        </p:spPr>
        <p:txBody>
          <a:bodyPr lIns="92075" tIns="46038" rIns="92075" bIns="46038" anchor="b"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a:spcBef>
                <a:spcPct val="0"/>
              </a:spcBef>
              <a:buClrTx/>
              <a:buFontTx/>
              <a:buNone/>
            </a:pPr>
            <a:endParaRPr lang="ru-RU" altLang="ru-RU" sz="4000" b="1" dirty="0">
              <a:solidFill>
                <a:srgbClr val="FFFF00"/>
              </a:solidFill>
            </a:endParaRPr>
          </a:p>
        </p:txBody>
      </p:sp>
      <p:pic>
        <p:nvPicPr>
          <p:cNvPr id="10243" name="Picture 5" descr="Untitled-1"/>
          <p:cNvPicPr>
            <a:picLocks noChangeAspect="1"/>
          </p:cNvPicPr>
          <p:nvPr/>
        </p:nvPicPr>
        <p:blipFill>
          <a:blip r:embed="rId1"/>
          <a:stretch>
            <a:fillRect/>
          </a:stretch>
        </p:blipFill>
        <p:spPr>
          <a:xfrm>
            <a:off x="7524750" y="5876925"/>
            <a:ext cx="879475" cy="414338"/>
          </a:xfrm>
          <a:prstGeom prst="rect">
            <a:avLst/>
          </a:prstGeom>
          <a:noFill/>
          <a:ln w="9525">
            <a:noFill/>
          </a:ln>
        </p:spPr>
      </p:pic>
      <p:sp>
        <p:nvSpPr>
          <p:cNvPr id="10244" name="Rectangle 6"/>
          <p:cNvSpPr/>
          <p:nvPr/>
        </p:nvSpPr>
        <p:spPr>
          <a:xfrm>
            <a:off x="1116013" y="404813"/>
            <a:ext cx="6985000" cy="579437"/>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КЛЮЧЕВЫЕ ПОНЯТИЯ</a:t>
            </a:r>
            <a:endParaRPr lang="ru-RU" altLang="ru-RU" b="1" dirty="0"/>
          </a:p>
        </p:txBody>
      </p:sp>
      <p:sp>
        <p:nvSpPr>
          <p:cNvPr id="10245" name="Rectangle 7"/>
          <p:cNvSpPr/>
          <p:nvPr/>
        </p:nvSpPr>
        <p:spPr>
          <a:xfrm>
            <a:off x="179388" y="1374775"/>
            <a:ext cx="8353425" cy="4108450"/>
          </a:xfrm>
          <a:prstGeom prst="rect">
            <a:avLst/>
          </a:prstGeom>
          <a:noFill/>
          <a:ln w="12700">
            <a:noFill/>
          </a:ln>
        </p:spPr>
        <p:txBody>
          <a:bodyPr anchor="ctr" anchorCtr="0">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spcBef>
                <a:spcPct val="0"/>
              </a:spcBef>
              <a:buClrTx/>
              <a:buFontTx/>
              <a:buNone/>
            </a:pPr>
            <a:r>
              <a:rPr lang="ru-RU" altLang="ru-RU" sz="2400" b="1" dirty="0">
                <a:latin typeface="Garamond" pitchFamily="18" charset="0"/>
              </a:rPr>
              <a:t>Имущество предприятия как объект гражданских прав. Термин «имущество». Имущество как совокупность вещей, прав, требований и обязанностей. </a:t>
            </a:r>
            <a:endParaRPr lang="ru-RU" altLang="ru-RU" sz="2400" b="1" dirty="0">
              <a:latin typeface="Garamond" pitchFamily="18" charset="0"/>
            </a:endParaRPr>
          </a:p>
          <a:p>
            <a:pPr marL="0" lvl="0" indent="0">
              <a:spcBef>
                <a:spcPct val="0"/>
              </a:spcBef>
              <a:buClrTx/>
              <a:buFontTx/>
              <a:buNone/>
            </a:pPr>
            <a:r>
              <a:rPr lang="ru-RU" altLang="ru-RU" sz="2400" b="1" dirty="0">
                <a:latin typeface="Garamond" pitchFamily="18" charset="0"/>
              </a:rPr>
              <a:t>Компоненты имущества как объекты гражданских прав. Доверительное управление, внешнее управление, отчуждение имущества, конфискация, реквизиция, секвестр. Активы предприятия как элементы имущества. Движимое и недвижимое имущество. Предприятие как объект прав – имущественный комплекс. Понятие имущество и собственность. Состав предприятия как имущественного комплекса.</a:t>
            </a:r>
            <a:r>
              <a:rPr lang="ru-RU" altLang="ru-RU" sz="2000" dirty="0"/>
              <a:t> </a:t>
            </a:r>
            <a:endParaRPr lang="ru-RU" altLang="ru-RU"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iterate type="lt">
                                    <p:tmPct val="100000"/>
                                  </p:iterate>
                                  <p:childTnLst>
                                    <p:set>
                                      <p:cBhvr>
                                        <p:cTn id="6" dur="1" fill="hold">
                                          <p:stCondLst>
                                            <p:cond delay="0"/>
                                          </p:stCondLst>
                                        </p:cTn>
                                        <p:tgtEl>
                                          <p:spTgt spid="613378"/>
                                        </p:tgtEl>
                                        <p:attrNameLst>
                                          <p:attrName>style.visibility</p:attrName>
                                        </p:attrNameLst>
                                      </p:cBhvr>
                                      <p:to>
                                        <p:strVal val="visible"/>
                                      </p:to>
                                    </p:set>
                                    <p:animEffect transition="in" filter="wipe(left)">
                                      <p:cBhvr>
                                        <p:cTn id="7" dur="75"/>
                                        <p:tgtEl>
                                          <p:spTgt spid="613378"/>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337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Text Box 2"/>
          <p:cNvSpPr txBox="1"/>
          <p:nvPr/>
        </p:nvSpPr>
        <p:spPr>
          <a:xfrm>
            <a:off x="323850" y="1412875"/>
            <a:ext cx="8496300" cy="4248150"/>
          </a:xfrm>
          <a:prstGeom prst="rect">
            <a:avLst/>
          </a:prstGeom>
          <a:noFill/>
          <a:ln w="3175" cap="flat" cmpd="sng">
            <a:solidFill>
              <a:schemeClr val="bg1"/>
            </a:solidFill>
            <a:prstDash val="dash"/>
            <a:miter/>
            <a:headEnd type="none" w="med" len="med"/>
            <a:tailEnd type="none" w="med" len="med"/>
          </a:ln>
        </p:spPr>
        <p:txBody>
          <a:bodyPr lIns="0" tIns="0" rIns="0" bIns="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274955" lvl="0" indent="-274955" eaLnBrk="1" hangingPunct="1">
              <a:spcBef>
                <a:spcPct val="10000"/>
              </a:spcBef>
              <a:buClrTx/>
              <a:buFontTx/>
              <a:buNone/>
            </a:pPr>
            <a:endParaRPr lang="ru-RU" altLang="ru-RU" sz="2400" b="1" dirty="0"/>
          </a:p>
        </p:txBody>
      </p:sp>
      <p:sp>
        <p:nvSpPr>
          <p:cNvPr id="40963" name="Text Box 3"/>
          <p:cNvSpPr txBox="1"/>
          <p:nvPr/>
        </p:nvSpPr>
        <p:spPr>
          <a:xfrm>
            <a:off x="323850" y="6308725"/>
            <a:ext cx="254000" cy="274638"/>
          </a:xfrm>
          <a:prstGeom prst="rect">
            <a:avLst/>
          </a:prstGeom>
          <a:noFill/>
          <a:ln w="9525">
            <a:noFill/>
          </a:ln>
        </p:spPr>
        <p:txBody>
          <a:bodyPr wrap="none" lIns="0" tIns="0" rIns="0" bIns="0">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fld id="{9A0DB2DC-4C9A-4742-B13C-FB6460FD3503}" type="slidenum">
              <a:rPr lang="ru-RU" altLang="ru-RU" sz="1800" dirty="0">
                <a:solidFill>
                  <a:schemeClr val="bg1"/>
                </a:solidFill>
              </a:rPr>
            </a:fld>
            <a:endParaRPr lang="ru-RU" altLang="ru-RU" sz="1800" dirty="0">
              <a:solidFill>
                <a:schemeClr val="bg1"/>
              </a:solidFill>
            </a:endParaRPr>
          </a:p>
        </p:txBody>
      </p:sp>
      <p:pic>
        <p:nvPicPr>
          <p:cNvPr id="40964" name="Picture 4" descr="Untitled-1"/>
          <p:cNvPicPr>
            <a:picLocks noChangeAspect="1"/>
          </p:cNvPicPr>
          <p:nvPr/>
        </p:nvPicPr>
        <p:blipFill>
          <a:blip r:embed="rId1"/>
          <a:stretch>
            <a:fillRect/>
          </a:stretch>
        </p:blipFill>
        <p:spPr>
          <a:xfrm>
            <a:off x="7235825" y="6165850"/>
            <a:ext cx="879475" cy="414338"/>
          </a:xfrm>
          <a:prstGeom prst="rect">
            <a:avLst/>
          </a:prstGeom>
          <a:noFill/>
          <a:ln w="9525">
            <a:noFill/>
          </a:ln>
        </p:spPr>
      </p:pic>
      <p:sp>
        <p:nvSpPr>
          <p:cNvPr id="40965" name="Rectangle 5"/>
          <p:cNvSpPr/>
          <p:nvPr/>
        </p:nvSpPr>
        <p:spPr>
          <a:xfrm>
            <a:off x="503238" y="1700213"/>
            <a:ext cx="8640762" cy="4054475"/>
          </a:xfrm>
          <a:prstGeom prst="rect">
            <a:avLst/>
          </a:prstGeom>
          <a:noFill/>
          <a:ln w="12700">
            <a:noFill/>
          </a:ln>
        </p:spPr>
        <p:txBody>
          <a:bodyPr anchor="ctr" anchorCtr="0">
            <a:spAutoFit/>
          </a:bodyPr>
          <a:p>
            <a:pPr marL="457200" indent="-457200" eaLnBrk="1" hangingPunct="1">
              <a:buAutoNum type="arabicPeriod"/>
            </a:pPr>
            <a:r>
              <a:rPr lang="ru-RU" altLang="ru-RU" dirty="0">
                <a:latin typeface="Arial" panose="020B0604020202020204" pitchFamily="34" charset="0"/>
              </a:rPr>
              <a:t>Что относится к понятию -  имущество</a:t>
            </a:r>
            <a:endParaRPr lang="ru-RU" altLang="ru-RU" dirty="0">
              <a:latin typeface="Arial" panose="020B0604020202020204" pitchFamily="34" charset="0"/>
            </a:endParaRPr>
          </a:p>
          <a:p>
            <a:pPr marL="457200" indent="-457200" eaLnBrk="1" hangingPunct="1">
              <a:buNone/>
            </a:pPr>
            <a:endParaRPr lang="ru-RU" altLang="ru-RU" dirty="0">
              <a:latin typeface="Arial" panose="020B0604020202020204" pitchFamily="34" charset="0"/>
            </a:endParaRPr>
          </a:p>
          <a:p>
            <a:pPr marL="457200" indent="-457200" eaLnBrk="1" hangingPunct="1">
              <a:buNone/>
            </a:pPr>
            <a:r>
              <a:rPr lang="ru-RU" altLang="ru-RU" dirty="0">
                <a:latin typeface="Arial" panose="020B0604020202020204" pitchFamily="34" charset="0"/>
              </a:rPr>
              <a:t>2. Что является имущественными правами</a:t>
            </a:r>
            <a:endParaRPr lang="ru-RU" altLang="ru-RU" dirty="0">
              <a:latin typeface="Arial" panose="020B0604020202020204" pitchFamily="34" charset="0"/>
            </a:endParaRPr>
          </a:p>
          <a:p>
            <a:pPr marL="457200" indent="-457200" eaLnBrk="1" hangingPunct="1">
              <a:buNone/>
            </a:pPr>
            <a:endParaRPr lang="ru-RU" altLang="ru-RU" dirty="0">
              <a:latin typeface="Arial" panose="020B0604020202020204" pitchFamily="34" charset="0"/>
            </a:endParaRPr>
          </a:p>
          <a:p>
            <a:pPr marL="457200" indent="-457200" eaLnBrk="1" hangingPunct="1">
              <a:buNone/>
            </a:pPr>
            <a:r>
              <a:rPr lang="ru-RU" altLang="ru-RU" dirty="0">
                <a:latin typeface="Arial" panose="020B0604020202020204" pitchFamily="34" charset="0"/>
              </a:rPr>
              <a:t>3. Какие объекты входит в состав имущества предприятия</a:t>
            </a:r>
            <a:endParaRPr lang="ru-RU" altLang="ru-RU" dirty="0">
              <a:latin typeface="Arial" panose="020B0604020202020204" pitchFamily="34" charset="0"/>
            </a:endParaRPr>
          </a:p>
          <a:p>
            <a:pPr marL="457200" indent="-457200" eaLnBrk="1" hangingPunct="1">
              <a:buNone/>
            </a:pPr>
            <a:endParaRPr lang="ru-RU" altLang="ru-RU" dirty="0">
              <a:latin typeface="Arial" panose="020B0604020202020204" pitchFamily="34" charset="0"/>
            </a:endParaRPr>
          </a:p>
          <a:p>
            <a:pPr marL="457200" indent="-457200" eaLnBrk="1" hangingPunct="1">
              <a:buNone/>
            </a:pPr>
            <a:r>
              <a:rPr lang="ru-RU" altLang="ru-RU" dirty="0">
                <a:latin typeface="Arial" panose="020B0604020202020204" pitchFamily="34" charset="0"/>
              </a:rPr>
              <a:t>4. Раскройте сущность управления имуществом</a:t>
            </a:r>
            <a:endParaRPr lang="ru-RU" altLang="ru-RU" dirty="0">
              <a:latin typeface="Arial" panose="020B0604020202020204" pitchFamily="34" charset="0"/>
            </a:endParaRPr>
          </a:p>
          <a:p>
            <a:pPr marL="457200" indent="-457200" eaLnBrk="1" hangingPunct="1">
              <a:buNone/>
            </a:pPr>
            <a:endParaRPr lang="ru-RU" altLang="ru-RU" dirty="0">
              <a:latin typeface="Arial" panose="020B0604020202020204" pitchFamily="34" charset="0"/>
            </a:endParaRPr>
          </a:p>
          <a:p>
            <a:pPr marL="457200" indent="-457200" eaLnBrk="1" hangingPunct="1">
              <a:buNone/>
            </a:pPr>
            <a:r>
              <a:rPr lang="ru-RU" altLang="ru-RU" dirty="0">
                <a:latin typeface="Arial" panose="020B0604020202020204" pitchFamily="34" charset="0"/>
              </a:rPr>
              <a:t>5. Дайте классификацию движимого и недвижимого имущества</a:t>
            </a:r>
            <a:endParaRPr lang="ru-RU" altLang="ru-RU" dirty="0">
              <a:latin typeface="Arial" panose="020B0604020202020204" pitchFamily="34" charset="0"/>
            </a:endParaRPr>
          </a:p>
          <a:p>
            <a:pPr marL="457200" indent="-457200" eaLnBrk="1" hangingPunct="1">
              <a:buNone/>
            </a:pPr>
            <a:endParaRPr lang="ru-RU" altLang="ru-RU" dirty="0">
              <a:latin typeface="Arial" panose="020B0604020202020204" pitchFamily="34" charset="0"/>
            </a:endParaRPr>
          </a:p>
          <a:p>
            <a:pPr marL="457200" indent="-457200" eaLnBrk="1" hangingPunct="1">
              <a:buNone/>
            </a:pPr>
            <a:r>
              <a:rPr lang="ru-RU" altLang="ru-RU" dirty="0">
                <a:latin typeface="Arial" panose="020B0604020202020204" pitchFamily="34" charset="0"/>
              </a:rPr>
              <a:t>6. Перечислите правомочия права собственности </a:t>
            </a:r>
            <a:endParaRPr lang="ru-RU" altLang="ru-RU" b="1" dirty="0">
              <a:latin typeface="Arial" panose="020B0604020202020204" pitchFamily="34" charset="0"/>
            </a:endParaRPr>
          </a:p>
          <a:p>
            <a:pPr marL="457200" indent="-457200" eaLnBrk="1" hangingPunct="1">
              <a:buChar char="-"/>
            </a:pPr>
            <a:endParaRPr lang="ru-RU" altLang="ru-RU" b="1" dirty="0">
              <a:latin typeface="Arial" panose="020B0604020202020204" pitchFamily="34" charset="0"/>
            </a:endParaRPr>
          </a:p>
          <a:p>
            <a:pPr marL="457200" indent="-457200">
              <a:buNone/>
            </a:pPr>
            <a:endParaRPr lang="ru-RU" altLang="ru-RU" dirty="0">
              <a:latin typeface="Arial" panose="020B0604020202020204" pitchFamily="34" charset="0"/>
            </a:endParaRPr>
          </a:p>
        </p:txBody>
      </p:sp>
      <p:sp>
        <p:nvSpPr>
          <p:cNvPr id="40966" name="Text Box 6"/>
          <p:cNvSpPr txBox="1"/>
          <p:nvPr/>
        </p:nvSpPr>
        <p:spPr>
          <a:xfrm>
            <a:off x="323850" y="260350"/>
            <a:ext cx="8496300" cy="836613"/>
          </a:xfrm>
          <a:prstGeom prst="rect">
            <a:avLst/>
          </a:prstGeom>
          <a:noFill/>
          <a:ln w="9525">
            <a:noFill/>
          </a:ln>
        </p:spPr>
        <p:txBody>
          <a:bodyPr lIns="0" tIns="0" rIns="0" bIns="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Вопросы для самопроверки</a:t>
            </a:r>
            <a:endParaRPr lang="ru-RU" altLang="ru-RU" b="1" dirty="0">
              <a:solidFill>
                <a:srgbClr val="0000CC"/>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Номер слайда 5"/>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FD62BB81-AF47-458E-956A-E58E30574B8B}"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35906" name="Rectangle 2"/>
          <p:cNvSpPr>
            <a:spLocks noGrp="1" noRot="1" noChangeArrowheads="1"/>
          </p:cNvSpPr>
          <p:nvPr>
            <p:ph idx="1"/>
          </p:nvPr>
        </p:nvSpPr>
        <p:spPr>
          <a:xfrm>
            <a:off x="468313" y="1916113"/>
            <a:ext cx="8229600" cy="4302125"/>
          </a:xfrm>
        </p:spPr>
        <p:txBody>
          <a:bodyPr vert="horz" wrap="square" lIns="91440" tIns="45720" rIns="91440" bIns="45720" numCol="1" anchor="t" anchorCtr="0" compatLnSpc="1"/>
          <a:lstStyle/>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Тема 2</a:t>
            </a:r>
            <a:endParaRPr kumimoji="0" lang="en-US"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endParaRPr kumimoji="0" lang="en-US"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a:t>
            </a:r>
            <a:r>
              <a:rPr kumimoji="0" lang="ru-RU"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Государственная</a:t>
            </a:r>
            <a:r>
              <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регистрация недвижимого имущества</a:t>
            </a:r>
            <a:endPar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a:pPr>
            <a:r>
              <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rPr>
              <a:t>Мирошникова Т.К., институт права и управления, кафедра Менеджмента</a:t>
            </a:r>
            <a:endPar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endParaRPr>
          </a:p>
        </p:txBody>
      </p:sp>
      <p:sp>
        <p:nvSpPr>
          <p:cNvPr id="635907" name="Text Box 3"/>
          <p:cNvSpPr txBox="1">
            <a:spLocks noChangeArrowheads="1"/>
          </p:cNvSpPr>
          <p:nvPr/>
        </p:nvSpPr>
        <p:spPr bwMode="auto">
          <a:xfrm>
            <a:off x="4859338" y="620713"/>
            <a:ext cx="39592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algn="r" defTabSz="914400">
              <a:buClrTx/>
              <a:buSzTx/>
              <a:buFontTx/>
              <a:buNone/>
              <a:defRPr/>
            </a:pPr>
            <a:r>
              <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rPr>
              <a:t>Управление имуществом</a:t>
            </a:r>
            <a:endPar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344BD30E-69BD-4B32-ACCA-399BF54B65D9}"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44035" name="Text Box 2"/>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44036" name="Text Box 3"/>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44037" name="Rectangle 4"/>
          <p:cNvSpPr/>
          <p:nvPr/>
        </p:nvSpPr>
        <p:spPr>
          <a:xfrm>
            <a:off x="323850" y="1557338"/>
            <a:ext cx="8569325" cy="37433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44038" name="Text Box 5"/>
          <p:cNvSpPr txBox="1"/>
          <p:nvPr/>
        </p:nvSpPr>
        <p:spPr>
          <a:xfrm>
            <a:off x="250825" y="1557338"/>
            <a:ext cx="8516938" cy="3870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2000" b="1" dirty="0"/>
              <a:t>Вопрос 1. 1. Экономическое значение государственной регистрации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1. 2. Система регистрации прав собственности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1. 3. Система регистрации документов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1. 4. Сущность государственной регистрации</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1. 5. Регистрация вещных прав</a:t>
            </a:r>
            <a:endParaRPr lang="ru-RU" altLang="ru-RU" sz="2000" b="1" dirty="0"/>
          </a:p>
          <a:p>
            <a:pPr marL="0" lvl="0" indent="0" eaLnBrk="1" hangingPunct="1">
              <a:spcBef>
                <a:spcPct val="0"/>
              </a:spcBef>
              <a:buClrTx/>
              <a:buFontTx/>
              <a:buNone/>
            </a:pPr>
            <a:r>
              <a:rPr lang="ru-RU" altLang="ru-RU" sz="2400" b="1" dirty="0">
                <a:latin typeface="Garamond" pitchFamily="18" charset="0"/>
              </a:rPr>
              <a:t> </a:t>
            </a:r>
            <a:endParaRPr lang="ru-RU" altLang="ru-RU" sz="2400" b="1" dirty="0">
              <a:latin typeface="Garamond" pitchFamily="18" charset="0"/>
            </a:endParaRPr>
          </a:p>
          <a:p>
            <a:pPr marL="0" lvl="0" indent="0" eaLnBrk="1" hangingPunct="1">
              <a:spcBef>
                <a:spcPct val="0"/>
              </a:spcBef>
              <a:buClrTx/>
              <a:buFontTx/>
              <a:buNone/>
            </a:pPr>
            <a:endParaRPr lang="ru-RU" altLang="ru-RU" sz="2400" b="1" dirty="0">
              <a:latin typeface="Garamond" pitchFamily="18" charset="0"/>
            </a:endParaRPr>
          </a:p>
        </p:txBody>
      </p:sp>
      <p:sp>
        <p:nvSpPr>
          <p:cNvPr id="44039" name="Text Box 6"/>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Содержание темы</a:t>
            </a:r>
            <a:endParaRPr lang="ru-RU" altLang="ru-RU" b="1" dirty="0"/>
          </a:p>
        </p:txBody>
      </p:sp>
      <p:pic>
        <p:nvPicPr>
          <p:cNvPr id="44040" name="Picture 7"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8B2744A2-FF32-4521-A8BD-A876D9DA9D03}"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pic>
        <p:nvPicPr>
          <p:cNvPr id="63491" name="Picture 2" descr="Untitled-1"/>
          <p:cNvPicPr>
            <a:picLocks noChangeAspect="1"/>
          </p:cNvPicPr>
          <p:nvPr/>
        </p:nvPicPr>
        <p:blipFill>
          <a:blip r:embed="rId1"/>
          <a:stretch>
            <a:fillRect/>
          </a:stretch>
        </p:blipFill>
        <p:spPr>
          <a:xfrm>
            <a:off x="7235825" y="6165850"/>
            <a:ext cx="879475" cy="414338"/>
          </a:xfrm>
          <a:prstGeom prst="rect">
            <a:avLst/>
          </a:prstGeom>
          <a:noFill/>
          <a:ln w="9525">
            <a:noFill/>
          </a:ln>
        </p:spPr>
      </p:pic>
      <p:sp>
        <p:nvSpPr>
          <p:cNvPr id="63492" name="Text Box 3"/>
          <p:cNvSpPr txBox="1"/>
          <p:nvPr/>
        </p:nvSpPr>
        <p:spPr>
          <a:xfrm>
            <a:off x="468313" y="260350"/>
            <a:ext cx="8496300" cy="836613"/>
          </a:xfrm>
          <a:prstGeom prst="rect">
            <a:avLst/>
          </a:prstGeom>
          <a:noFill/>
          <a:ln w="9525">
            <a:noFill/>
          </a:ln>
        </p:spPr>
        <p:txBody>
          <a:bodyPr lIns="0" tIns="0" rIns="0" bIns="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Вопросы для самопроверки</a:t>
            </a:r>
            <a:endParaRPr lang="ru-RU" altLang="ru-RU" b="1" dirty="0"/>
          </a:p>
        </p:txBody>
      </p:sp>
      <p:sp>
        <p:nvSpPr>
          <p:cNvPr id="63493" name="Rectangle 4"/>
          <p:cNvSpPr/>
          <p:nvPr/>
        </p:nvSpPr>
        <p:spPr>
          <a:xfrm>
            <a:off x="755650" y="1700213"/>
            <a:ext cx="8135938" cy="2225675"/>
          </a:xfrm>
          <a:prstGeom prst="rect">
            <a:avLst/>
          </a:prstGeom>
          <a:noFill/>
          <a:ln w="12700">
            <a:noFill/>
          </a:ln>
        </p:spPr>
        <p:txBody>
          <a:bodyPr anchor="ctr" anchorCtr="0">
            <a:spAutoFit/>
          </a:bodyPr>
          <a:p>
            <a:pPr marL="457200" indent="-457200" eaLnBrk="1" hangingPunct="1">
              <a:buAutoNum type="arabicPeriod"/>
            </a:pPr>
            <a:r>
              <a:rPr lang="ru-RU" altLang="ru-RU" dirty="0">
                <a:latin typeface="Arial" panose="020B0604020202020204" pitchFamily="34" charset="0"/>
              </a:rPr>
              <a:t>Назовите экономическое значение государственной регистрации.</a:t>
            </a:r>
            <a:endParaRPr lang="ru-RU" altLang="ru-RU" dirty="0">
              <a:latin typeface="Arial" panose="020B0604020202020204" pitchFamily="34" charset="0"/>
            </a:endParaRPr>
          </a:p>
          <a:p>
            <a:pPr marL="457200" indent="-457200" eaLnBrk="1" hangingPunct="1">
              <a:buNone/>
            </a:pPr>
            <a:endParaRPr lang="ru-RU" altLang="ru-RU" dirty="0">
              <a:latin typeface="Arial" panose="020B0604020202020204" pitchFamily="34" charset="0"/>
            </a:endParaRPr>
          </a:p>
          <a:p>
            <a:pPr marL="457200" indent="-457200" eaLnBrk="1" hangingPunct="1">
              <a:buNone/>
            </a:pPr>
            <a:r>
              <a:rPr lang="ru-RU" altLang="ru-RU" dirty="0">
                <a:latin typeface="Arial" panose="020B0604020202020204" pitchFamily="34" charset="0"/>
              </a:rPr>
              <a:t>2. Как осуществляется государственная регистрация имущества.</a:t>
            </a:r>
            <a:endParaRPr lang="ru-RU" altLang="ru-RU" dirty="0">
              <a:latin typeface="Arial" panose="020B0604020202020204" pitchFamily="34" charset="0"/>
            </a:endParaRPr>
          </a:p>
          <a:p>
            <a:pPr marL="457200" indent="-457200" eaLnBrk="1" hangingPunct="1">
              <a:buNone/>
            </a:pPr>
            <a:endParaRPr lang="ru-RU" altLang="ru-RU" dirty="0">
              <a:latin typeface="Arial" panose="020B0604020202020204" pitchFamily="34" charset="0"/>
            </a:endParaRPr>
          </a:p>
          <a:p>
            <a:pPr marL="457200" indent="-457200" eaLnBrk="1" hangingPunct="1">
              <a:buNone/>
            </a:pPr>
            <a:r>
              <a:rPr lang="ru-RU" altLang="ru-RU" dirty="0">
                <a:latin typeface="Arial" panose="020B0604020202020204" pitchFamily="34" charset="0"/>
              </a:rPr>
              <a:t>3. Какие действия в отношении вещных прав подлежат </a:t>
            </a:r>
            <a:endParaRPr lang="ru-RU" altLang="ru-RU" dirty="0">
              <a:latin typeface="Arial" panose="020B0604020202020204" pitchFamily="34" charset="0"/>
            </a:endParaRPr>
          </a:p>
          <a:p>
            <a:pPr marL="457200" indent="-457200" eaLnBrk="1" hangingPunct="1">
              <a:buNone/>
            </a:pPr>
            <a:r>
              <a:rPr lang="ru-RU" altLang="ru-RU" dirty="0">
                <a:latin typeface="Arial" panose="020B0604020202020204" pitchFamily="34" charset="0"/>
              </a:rPr>
              <a:t>государственной регистрации  </a:t>
            </a:r>
            <a:endParaRPr lang="ru-RU" altLang="ru-RU" dirty="0">
              <a:latin typeface="Arial" panose="020B0604020202020204" pitchFamily="34"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Номер слайда 5"/>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886B8E23-2EE9-4E25-8708-00DD8398AC20}"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96994" name="Rectangle 2"/>
          <p:cNvSpPr>
            <a:spLocks noGrp="1" noRot="1" noChangeArrowheads="1"/>
          </p:cNvSpPr>
          <p:nvPr>
            <p:ph idx="1"/>
          </p:nvPr>
        </p:nvSpPr>
        <p:spPr>
          <a:xfrm>
            <a:off x="468313" y="1916113"/>
            <a:ext cx="8229600" cy="4302125"/>
          </a:xfrm>
        </p:spPr>
        <p:txBody>
          <a:bodyPr vert="horz" wrap="square" lIns="91440" tIns="45720" rIns="91440" bIns="45720" numCol="1" anchor="t" anchorCtr="0" compatLnSpc="1"/>
          <a:lstStyle/>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Тема 3</a:t>
            </a:r>
            <a:endParaRPr kumimoji="0" lang="en-US"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Состав и структура имущества</a:t>
            </a:r>
            <a:endPar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defRPr/>
            </a:pPr>
            <a:r>
              <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предприятия</a:t>
            </a:r>
            <a:endPar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defRPr/>
            </a:pPr>
            <a:endParaRPr kumimoji="0" lang="ru-RU" altLang="ru-RU" sz="20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defRPr/>
            </a:pPr>
            <a:r>
              <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rPr>
              <a:t>Мирошникова Т.К., институт права и управления, кафедра менеджмента</a:t>
            </a:r>
            <a:endPar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endParaRPr>
          </a:p>
        </p:txBody>
      </p:sp>
      <p:sp>
        <p:nvSpPr>
          <p:cNvPr id="596995" name="Text Box 3"/>
          <p:cNvSpPr txBox="1">
            <a:spLocks noChangeArrowheads="1"/>
          </p:cNvSpPr>
          <p:nvPr/>
        </p:nvSpPr>
        <p:spPr bwMode="auto">
          <a:xfrm>
            <a:off x="4859338" y="620713"/>
            <a:ext cx="39592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algn="r" defTabSz="914400">
              <a:buClrTx/>
              <a:buSzTx/>
              <a:buFontTx/>
              <a:buNone/>
              <a:defRPr/>
            </a:pPr>
            <a:r>
              <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rPr>
              <a:t>Управление имуществом</a:t>
            </a:r>
            <a:endPar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13740A4E-2C00-436A-B330-7467CE1D5511}"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5539" name="Text Box 2"/>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65540" name="Text Box 3"/>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65541" name="Rectangle 4"/>
          <p:cNvSpPr/>
          <p:nvPr/>
        </p:nvSpPr>
        <p:spPr>
          <a:xfrm>
            <a:off x="323850" y="1557338"/>
            <a:ext cx="8569325" cy="37433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65542" name="Text Box 5"/>
          <p:cNvSpPr txBox="1"/>
          <p:nvPr/>
        </p:nvSpPr>
        <p:spPr>
          <a:xfrm>
            <a:off x="250825" y="1557338"/>
            <a:ext cx="8516938" cy="3870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2000" b="1" dirty="0"/>
              <a:t>Вопрос </a:t>
            </a:r>
            <a:r>
              <a:rPr lang="en-US" altLang="ru-RU" sz="2000" b="1" dirty="0"/>
              <a:t>3</a:t>
            </a:r>
            <a:r>
              <a:rPr lang="ru-RU" altLang="ru-RU" sz="2000" b="1" dirty="0"/>
              <a:t>. 1. Понятие состава и структуры имущества предприятия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3. 2. Операционные имущественные комплексы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3. 3. Классификация имущественных объектов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3. 4. Классификаторы многоцелевого применения</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400" b="1" dirty="0">
                <a:latin typeface="Garamond" pitchFamily="18" charset="0"/>
              </a:rPr>
              <a:t> </a:t>
            </a:r>
            <a:endParaRPr lang="ru-RU" altLang="ru-RU" sz="2400" b="1" dirty="0">
              <a:latin typeface="Garamond" pitchFamily="18" charset="0"/>
            </a:endParaRPr>
          </a:p>
          <a:p>
            <a:pPr marL="0" lvl="0" indent="0" eaLnBrk="1" hangingPunct="1">
              <a:spcBef>
                <a:spcPct val="0"/>
              </a:spcBef>
              <a:buClrTx/>
              <a:buFontTx/>
              <a:buNone/>
            </a:pPr>
            <a:endParaRPr lang="ru-RU" altLang="ru-RU" sz="2400" b="1" dirty="0">
              <a:latin typeface="Garamond" pitchFamily="18" charset="0"/>
            </a:endParaRPr>
          </a:p>
        </p:txBody>
      </p:sp>
      <p:sp>
        <p:nvSpPr>
          <p:cNvPr id="65543" name="Text Box 6"/>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Содержание темы</a:t>
            </a:r>
            <a:endParaRPr lang="ru-RU" altLang="ru-RU" b="1" dirty="0"/>
          </a:p>
        </p:txBody>
      </p:sp>
      <p:pic>
        <p:nvPicPr>
          <p:cNvPr id="65544" name="Picture 7"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38C8CF87-0CDC-4A6D-8237-276EAE96A946}"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pic>
        <p:nvPicPr>
          <p:cNvPr id="105475" name="Picture 2" descr="Untitled-1"/>
          <p:cNvPicPr>
            <a:picLocks noChangeAspect="1"/>
          </p:cNvPicPr>
          <p:nvPr/>
        </p:nvPicPr>
        <p:blipFill>
          <a:blip r:embed="rId1"/>
          <a:stretch>
            <a:fillRect/>
          </a:stretch>
        </p:blipFill>
        <p:spPr>
          <a:xfrm>
            <a:off x="7235825" y="6165850"/>
            <a:ext cx="879475" cy="414338"/>
          </a:xfrm>
          <a:prstGeom prst="rect">
            <a:avLst/>
          </a:prstGeom>
          <a:noFill/>
          <a:ln w="9525">
            <a:noFill/>
          </a:ln>
        </p:spPr>
      </p:pic>
      <p:sp>
        <p:nvSpPr>
          <p:cNvPr id="105476" name="Rectangle 3"/>
          <p:cNvSpPr/>
          <p:nvPr/>
        </p:nvSpPr>
        <p:spPr>
          <a:xfrm>
            <a:off x="323850" y="2133600"/>
            <a:ext cx="8280400" cy="2225675"/>
          </a:xfrm>
          <a:prstGeom prst="rect">
            <a:avLst/>
          </a:prstGeom>
          <a:noFill/>
          <a:ln w="12700">
            <a:noFill/>
          </a:ln>
        </p:spPr>
        <p:txBody>
          <a:bodyPr anchor="ctr" anchorCtr="0">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2000" dirty="0"/>
              <a:t>1. От чего зависит состав и структура имущества промышленного предприятия. </a:t>
            </a:r>
            <a:endParaRPr lang="ru-RU" altLang="ru-RU" sz="2000" dirty="0"/>
          </a:p>
          <a:p>
            <a:pPr marL="0" lvl="0" indent="0" eaLnBrk="1" hangingPunct="1">
              <a:spcBef>
                <a:spcPct val="0"/>
              </a:spcBef>
              <a:buClrTx/>
              <a:buFontTx/>
              <a:buNone/>
            </a:pPr>
            <a:r>
              <a:rPr lang="ru-RU" altLang="ru-RU" sz="2000" dirty="0"/>
              <a:t>2. Что понимается под операционным имущественным комплексом.</a:t>
            </a:r>
            <a:endParaRPr lang="ru-RU" altLang="ru-RU" sz="2000" dirty="0"/>
          </a:p>
          <a:p>
            <a:pPr marL="0" lvl="0" indent="0" eaLnBrk="1" hangingPunct="1">
              <a:spcBef>
                <a:spcPct val="0"/>
              </a:spcBef>
              <a:buClrTx/>
              <a:buFontTx/>
              <a:buNone/>
            </a:pPr>
            <a:r>
              <a:rPr lang="ru-RU" altLang="ru-RU" sz="2000" dirty="0"/>
              <a:t>3. Раскройте систематизацию имущественных ценностей по основным классификационным признакам.</a:t>
            </a:r>
            <a:endParaRPr lang="ru-RU" altLang="ru-RU" sz="2000" dirty="0"/>
          </a:p>
          <a:p>
            <a:pPr marL="0" lvl="0" indent="0" eaLnBrk="1" hangingPunct="1">
              <a:spcBef>
                <a:spcPct val="0"/>
              </a:spcBef>
              <a:buClrTx/>
              <a:buFontTx/>
              <a:buNone/>
            </a:pPr>
            <a:r>
              <a:rPr lang="ru-RU" altLang="ru-RU" sz="2000" dirty="0"/>
              <a:t>4. Сущность и назначение общероссийского классификатора основных фондов. </a:t>
            </a:r>
            <a:endParaRPr lang="ru-RU" altLang="ru-RU" sz="2000" dirty="0"/>
          </a:p>
        </p:txBody>
      </p:sp>
      <p:sp>
        <p:nvSpPr>
          <p:cNvPr id="105477" name="Text Box 4"/>
          <p:cNvSpPr txBox="1"/>
          <p:nvPr/>
        </p:nvSpPr>
        <p:spPr>
          <a:xfrm>
            <a:off x="468313" y="260350"/>
            <a:ext cx="8496300" cy="836613"/>
          </a:xfrm>
          <a:prstGeom prst="rect">
            <a:avLst/>
          </a:prstGeom>
          <a:noFill/>
          <a:ln w="9525">
            <a:noFill/>
          </a:ln>
        </p:spPr>
        <p:txBody>
          <a:bodyPr lIns="0" tIns="0" rIns="0" bIns="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Задания для самопроверок</a:t>
            </a:r>
            <a:r>
              <a:rPr lang="ru-RU" altLang="ru-RU" sz="2000" dirty="0"/>
              <a:t> </a:t>
            </a:r>
            <a:r>
              <a:rPr lang="ru-RU" altLang="ru-RU" sz="2000" b="1" dirty="0"/>
              <a:t> </a:t>
            </a:r>
            <a:endParaRPr lang="ru-RU" altLang="ru-RU" sz="2000" b="1"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Номер слайда 5"/>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E9C4D373-7C1D-49BF-906E-30FAD9B46E51}"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99042" name="Rectangle 2"/>
          <p:cNvSpPr>
            <a:spLocks noGrp="1" noRot="1" noChangeArrowheads="1"/>
          </p:cNvSpPr>
          <p:nvPr>
            <p:ph idx="1"/>
          </p:nvPr>
        </p:nvSpPr>
        <p:spPr>
          <a:xfrm>
            <a:off x="468313" y="1916113"/>
            <a:ext cx="8229600" cy="4302125"/>
          </a:xfrm>
        </p:spPr>
        <p:txBody>
          <a:bodyPr vert="horz" wrap="square" lIns="91440" tIns="45720" rIns="91440" bIns="45720" numCol="1" anchor="t" anchorCtr="0" compatLnSpc="1"/>
          <a:lstStyle/>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Тема 4</a:t>
            </a:r>
            <a:endParaRPr kumimoji="0" lang="en-US"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Стратегический подход к управлению имуществом предприятия</a:t>
            </a:r>
            <a:endPar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rPr>
              <a:t>Мирошникова Т.К., институт права и управления, кафедра менеджмента</a:t>
            </a:r>
            <a:endPar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endParaRPr>
          </a:p>
        </p:txBody>
      </p:sp>
      <p:sp>
        <p:nvSpPr>
          <p:cNvPr id="599043" name="Text Box 3"/>
          <p:cNvSpPr txBox="1">
            <a:spLocks noChangeArrowheads="1"/>
          </p:cNvSpPr>
          <p:nvPr/>
        </p:nvSpPr>
        <p:spPr bwMode="auto">
          <a:xfrm>
            <a:off x="4859338" y="620713"/>
            <a:ext cx="39592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algn="r" defTabSz="914400">
              <a:buClrTx/>
              <a:buSzTx/>
              <a:buFontTx/>
              <a:buNone/>
              <a:defRPr/>
            </a:pPr>
            <a:r>
              <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rPr>
              <a:t>Управление имуществом</a:t>
            </a:r>
            <a:endPar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2E80179F-6F5B-43D8-9691-F9B187F87179}"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7523" name="Text Box 2"/>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107524" name="Text Box 3"/>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107525" name="Rectangle 4"/>
          <p:cNvSpPr/>
          <p:nvPr/>
        </p:nvSpPr>
        <p:spPr>
          <a:xfrm>
            <a:off x="323850" y="1557338"/>
            <a:ext cx="8569325" cy="37433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107526" name="Text Box 5"/>
          <p:cNvSpPr txBox="1"/>
          <p:nvPr/>
        </p:nvSpPr>
        <p:spPr>
          <a:xfrm>
            <a:off x="250825" y="1557338"/>
            <a:ext cx="8516938" cy="41751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4. 1. Сущность стратегического подхода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4. 2. Виды общих корпоративных стратегий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4. 3. Характеристики имущественных стратегий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400" b="1" dirty="0">
                <a:latin typeface="Garamond" pitchFamily="18" charset="0"/>
              </a:rPr>
              <a:t> </a:t>
            </a:r>
            <a:endParaRPr lang="ru-RU" altLang="ru-RU" sz="2400" b="1" dirty="0">
              <a:latin typeface="Garamond" pitchFamily="18" charset="0"/>
            </a:endParaRPr>
          </a:p>
          <a:p>
            <a:pPr marL="0" lvl="0" indent="0" eaLnBrk="1" hangingPunct="1">
              <a:spcBef>
                <a:spcPct val="0"/>
              </a:spcBef>
              <a:buClrTx/>
              <a:buFontTx/>
              <a:buNone/>
            </a:pPr>
            <a:endParaRPr lang="ru-RU" altLang="ru-RU" sz="2400" b="1" dirty="0">
              <a:latin typeface="Garamond" pitchFamily="18" charset="0"/>
            </a:endParaRPr>
          </a:p>
        </p:txBody>
      </p:sp>
      <p:sp>
        <p:nvSpPr>
          <p:cNvPr id="107527" name="Text Box 6"/>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Содержание темы</a:t>
            </a:r>
            <a:endParaRPr lang="ru-RU" altLang="ru-RU" b="1" dirty="0"/>
          </a:p>
        </p:txBody>
      </p:sp>
      <p:pic>
        <p:nvPicPr>
          <p:cNvPr id="107528" name="Picture 7"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D022DA37-FE43-49E8-9314-746CC3B4E1AD}"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8547" name="Text Box 2"/>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108548" name="Text Box 3"/>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108549" name="Rectangle 4"/>
          <p:cNvSpPr/>
          <p:nvPr/>
        </p:nvSpPr>
        <p:spPr>
          <a:xfrm>
            <a:off x="323850" y="1557338"/>
            <a:ext cx="8569325" cy="37433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108550" name="Text Box 5"/>
          <p:cNvSpPr txBox="1"/>
          <p:nvPr/>
        </p:nvSpPr>
        <p:spPr>
          <a:xfrm>
            <a:off x="250825" y="1557338"/>
            <a:ext cx="8516938" cy="41751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Стратегический подход к управлению. Стратегические управленческие решения. Общая (корпоративная) стратегия предприятия. Частные, функциональные стратегии. Имущественная стратегия. Управленческая диагностика предприятия. Виды стратегий. Характеристики стратегии по управлению имуществом. Стратегия пассивного сохранения (выживания). Стратегия активного сохранения. Стратегия сохранения с элементами развития. Стратегия развития и роста. Диверсифицированный рост. Интегрированный рост. Концентрированный (масштабный) рост.</a:t>
            </a:r>
            <a:r>
              <a:rPr lang="ru-RU" altLang="ru-RU" sz="2000" dirty="0"/>
              <a:t> </a:t>
            </a:r>
            <a:endParaRPr lang="ru-RU" altLang="ru-RU" sz="2000" b="1" dirty="0"/>
          </a:p>
          <a:p>
            <a:pPr marL="0" lvl="0" indent="0" eaLnBrk="1" hangingPunct="1">
              <a:spcBef>
                <a:spcPct val="0"/>
              </a:spcBef>
              <a:buClrTx/>
              <a:buFontTx/>
              <a:buNone/>
            </a:pPr>
            <a:r>
              <a:rPr lang="ru-RU" altLang="ru-RU" sz="2400" b="1" dirty="0">
                <a:latin typeface="Garamond" pitchFamily="18" charset="0"/>
              </a:rPr>
              <a:t> </a:t>
            </a:r>
            <a:endParaRPr lang="ru-RU" altLang="ru-RU" sz="2400" b="1" dirty="0">
              <a:latin typeface="Garamond" pitchFamily="18" charset="0"/>
            </a:endParaRPr>
          </a:p>
          <a:p>
            <a:pPr marL="0" lvl="0" indent="0" eaLnBrk="1" hangingPunct="1">
              <a:spcBef>
                <a:spcPct val="0"/>
              </a:spcBef>
              <a:buClrTx/>
              <a:buFontTx/>
              <a:buNone/>
            </a:pPr>
            <a:endParaRPr lang="ru-RU" altLang="ru-RU" sz="2400" b="1" dirty="0">
              <a:latin typeface="Garamond" pitchFamily="18" charset="0"/>
            </a:endParaRPr>
          </a:p>
        </p:txBody>
      </p:sp>
      <p:sp>
        <p:nvSpPr>
          <p:cNvPr id="108551" name="Text Box 6"/>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Ключевые понятия</a:t>
            </a:r>
            <a:endParaRPr lang="ru-RU" altLang="ru-RU" b="1" dirty="0"/>
          </a:p>
        </p:txBody>
      </p:sp>
      <p:pic>
        <p:nvPicPr>
          <p:cNvPr id="108552" name="Picture 7"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1FEBDCCC-2EB6-48C8-8512-417E8CD7696B}"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pic>
        <p:nvPicPr>
          <p:cNvPr id="133123" name="Picture 2" descr="Untitled-1"/>
          <p:cNvPicPr>
            <a:picLocks noChangeAspect="1"/>
          </p:cNvPicPr>
          <p:nvPr/>
        </p:nvPicPr>
        <p:blipFill>
          <a:blip r:embed="rId1"/>
          <a:stretch>
            <a:fillRect/>
          </a:stretch>
        </p:blipFill>
        <p:spPr>
          <a:xfrm>
            <a:off x="7235825" y="6165850"/>
            <a:ext cx="879475" cy="414338"/>
          </a:xfrm>
          <a:prstGeom prst="rect">
            <a:avLst/>
          </a:prstGeom>
          <a:noFill/>
          <a:ln w="9525">
            <a:noFill/>
          </a:ln>
        </p:spPr>
      </p:pic>
      <p:sp>
        <p:nvSpPr>
          <p:cNvPr id="133124" name="Rectangle 3"/>
          <p:cNvSpPr/>
          <p:nvPr/>
        </p:nvSpPr>
        <p:spPr>
          <a:xfrm>
            <a:off x="323850" y="1676400"/>
            <a:ext cx="8280400" cy="3140075"/>
          </a:xfrm>
          <a:prstGeom prst="rect">
            <a:avLst/>
          </a:prstGeom>
          <a:noFill/>
          <a:ln w="12700">
            <a:noFill/>
          </a:ln>
        </p:spPr>
        <p:txBody>
          <a:bodyPr anchor="ctr" anchorCtr="0">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2000" dirty="0"/>
              <a:t> 1. Какова стратегия управления имуществом при стратегии пассивного сохранения предприятия.</a:t>
            </a:r>
            <a:endParaRPr lang="ru-RU" altLang="ru-RU" sz="2000" dirty="0"/>
          </a:p>
          <a:p>
            <a:pPr marL="0" lvl="0" indent="0" eaLnBrk="1" hangingPunct="1">
              <a:spcBef>
                <a:spcPct val="0"/>
              </a:spcBef>
              <a:buClrTx/>
              <a:buFontTx/>
              <a:buNone/>
            </a:pPr>
            <a:endParaRPr lang="ru-RU" altLang="ru-RU" sz="2000" dirty="0"/>
          </a:p>
          <a:p>
            <a:pPr marL="0" lvl="0" indent="0" eaLnBrk="1" hangingPunct="1">
              <a:spcBef>
                <a:spcPct val="0"/>
              </a:spcBef>
              <a:buClrTx/>
              <a:buFontTx/>
              <a:buNone/>
            </a:pPr>
            <a:r>
              <a:rPr lang="ru-RU" altLang="ru-RU" sz="2000" dirty="0"/>
              <a:t>2. Какова стратегия управления имуществом при стратегии активного сохранения предприятия.</a:t>
            </a:r>
            <a:endParaRPr lang="ru-RU" altLang="ru-RU" sz="2000" dirty="0"/>
          </a:p>
          <a:p>
            <a:pPr marL="0" lvl="0" indent="0" eaLnBrk="1" hangingPunct="1">
              <a:spcBef>
                <a:spcPct val="0"/>
              </a:spcBef>
              <a:buClrTx/>
              <a:buFontTx/>
              <a:buNone/>
            </a:pPr>
            <a:endParaRPr lang="ru-RU" altLang="ru-RU" sz="2000" dirty="0"/>
          </a:p>
          <a:p>
            <a:pPr marL="0" lvl="0" indent="0" eaLnBrk="1" hangingPunct="1">
              <a:spcBef>
                <a:spcPct val="0"/>
              </a:spcBef>
              <a:buClrTx/>
              <a:buFontTx/>
              <a:buNone/>
            </a:pPr>
            <a:r>
              <a:rPr lang="ru-RU" altLang="ru-RU" sz="2000" dirty="0"/>
              <a:t>3. Какова стратегия управления имуществом при стратегии сохранения с элементами развития предприятия.</a:t>
            </a:r>
            <a:endParaRPr lang="ru-RU" altLang="ru-RU" sz="2000" dirty="0"/>
          </a:p>
          <a:p>
            <a:pPr marL="0" lvl="0" indent="0" eaLnBrk="1" hangingPunct="1">
              <a:spcBef>
                <a:spcPct val="0"/>
              </a:spcBef>
              <a:buClrTx/>
              <a:buFontTx/>
              <a:buNone/>
            </a:pPr>
            <a:endParaRPr lang="ru-RU" altLang="ru-RU" sz="2000" dirty="0"/>
          </a:p>
          <a:p>
            <a:pPr marL="0" lvl="0" indent="0" eaLnBrk="1" hangingPunct="1">
              <a:spcBef>
                <a:spcPct val="0"/>
              </a:spcBef>
              <a:buClrTx/>
              <a:buFontTx/>
              <a:buNone/>
            </a:pPr>
            <a:r>
              <a:rPr lang="ru-RU" altLang="ru-RU" sz="2000" dirty="0"/>
              <a:t>4. Чем характеризуется стратегия развития и роста предприятия.</a:t>
            </a:r>
            <a:endParaRPr lang="ru-RU" altLang="ru-RU" sz="2000" dirty="0"/>
          </a:p>
        </p:txBody>
      </p:sp>
      <p:sp>
        <p:nvSpPr>
          <p:cNvPr id="133125" name="Text Box 4"/>
          <p:cNvSpPr txBox="1"/>
          <p:nvPr/>
        </p:nvSpPr>
        <p:spPr>
          <a:xfrm>
            <a:off x="468313" y="260350"/>
            <a:ext cx="8496300" cy="836613"/>
          </a:xfrm>
          <a:prstGeom prst="rect">
            <a:avLst/>
          </a:prstGeom>
          <a:noFill/>
          <a:ln w="9525">
            <a:noFill/>
          </a:ln>
        </p:spPr>
        <p:txBody>
          <a:bodyPr lIns="0" tIns="0" rIns="0" bIns="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Задания для самопроверок</a:t>
            </a:r>
            <a:r>
              <a:rPr lang="ru-RU" altLang="ru-RU" sz="2000" dirty="0"/>
              <a:t> </a:t>
            </a:r>
            <a:r>
              <a:rPr lang="ru-RU" altLang="ru-RU" sz="2000" b="1" dirty="0"/>
              <a:t> </a:t>
            </a:r>
            <a:endParaRPr lang="ru-RU" altLang="ru-RU" sz="2000" b="1"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Номер слайда 5"/>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614770D5-0522-4E29-A15D-9DE4CA289C03}"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28066" name="Rectangle 2"/>
          <p:cNvSpPr>
            <a:spLocks noGrp="1" noRot="1" noChangeArrowheads="1"/>
          </p:cNvSpPr>
          <p:nvPr>
            <p:ph idx="1"/>
          </p:nvPr>
        </p:nvSpPr>
        <p:spPr>
          <a:xfrm>
            <a:off x="468313" y="1916113"/>
            <a:ext cx="8229600" cy="4302125"/>
          </a:xfrm>
        </p:spPr>
        <p:txBody>
          <a:bodyPr vert="horz" wrap="square" lIns="91440" tIns="45720" rIns="91440" bIns="45720" numCol="1" anchor="t" anchorCtr="0" compatLnSpc="1"/>
          <a:lstStyle/>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Тема 5</a:t>
            </a:r>
            <a:endParaRPr kumimoji="0" lang="en-US"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Сущность и функции управления имуществом</a:t>
            </a:r>
            <a:endPar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rPr>
              <a:t>Мирошникова Т.К., институт права и управления, кафедра менеджмента</a:t>
            </a:r>
            <a:endPar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a:pPr>
            <a:endParaRPr kumimoji="0" lang="ru-RU" altLang="ru-RU" sz="36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endParaRPr>
          </a:p>
        </p:txBody>
      </p:sp>
      <p:sp>
        <p:nvSpPr>
          <p:cNvPr id="728067" name="Text Box 3"/>
          <p:cNvSpPr txBox="1">
            <a:spLocks noChangeArrowheads="1"/>
          </p:cNvSpPr>
          <p:nvPr/>
        </p:nvSpPr>
        <p:spPr bwMode="auto">
          <a:xfrm>
            <a:off x="4859338" y="620713"/>
            <a:ext cx="39592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algn="r" defTabSz="914400">
              <a:buClrTx/>
              <a:buSzTx/>
              <a:buFontTx/>
              <a:buNone/>
              <a:defRPr/>
            </a:pPr>
            <a:r>
              <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rPr>
              <a:t>Управление имуществом</a:t>
            </a:r>
            <a:endPar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EB536E98-0CDC-4FE6-8453-14B4CB2B88D6}"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35171" name="Text Box 2"/>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135172" name="Text Box 3"/>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135173" name="Rectangle 4"/>
          <p:cNvSpPr/>
          <p:nvPr/>
        </p:nvSpPr>
        <p:spPr>
          <a:xfrm>
            <a:off x="323850" y="1557338"/>
            <a:ext cx="8569325" cy="37433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135174" name="Text Box 5"/>
          <p:cNvSpPr txBox="1"/>
          <p:nvPr/>
        </p:nvSpPr>
        <p:spPr>
          <a:xfrm>
            <a:off x="250825" y="1557338"/>
            <a:ext cx="8516938" cy="50895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5. 1. Сущность процесса управления имуществом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5. 2. Принципы управления имуществом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5. 3. Функции управления имуществом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5.4 Связь управления имуществом с функциями финансово-экономического управления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400" b="1" dirty="0">
                <a:latin typeface="Garamond" pitchFamily="18" charset="0"/>
              </a:rPr>
              <a:t> </a:t>
            </a:r>
            <a:endParaRPr lang="ru-RU" altLang="ru-RU" sz="2400" b="1" dirty="0">
              <a:latin typeface="Garamond" pitchFamily="18" charset="0"/>
            </a:endParaRPr>
          </a:p>
          <a:p>
            <a:pPr marL="0" lvl="0" indent="0" eaLnBrk="1" hangingPunct="1">
              <a:spcBef>
                <a:spcPct val="0"/>
              </a:spcBef>
              <a:buClrTx/>
              <a:buFontTx/>
              <a:buNone/>
            </a:pPr>
            <a:endParaRPr lang="ru-RU" altLang="ru-RU" sz="2400" b="1" dirty="0">
              <a:latin typeface="Garamond" pitchFamily="18" charset="0"/>
            </a:endParaRPr>
          </a:p>
        </p:txBody>
      </p:sp>
      <p:sp>
        <p:nvSpPr>
          <p:cNvPr id="135175" name="Text Box 6"/>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Содержание темы</a:t>
            </a:r>
            <a:endParaRPr lang="ru-RU" altLang="ru-RU" b="1" dirty="0"/>
          </a:p>
        </p:txBody>
      </p:sp>
      <p:pic>
        <p:nvPicPr>
          <p:cNvPr id="135176" name="Picture 7"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DB7203B1-B729-45A7-AA50-0BA57D3B6AA4}"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36195" name="Text Box 2"/>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136196" name="Text Box 3"/>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136197" name="Rectangle 4"/>
          <p:cNvSpPr/>
          <p:nvPr/>
        </p:nvSpPr>
        <p:spPr>
          <a:xfrm>
            <a:off x="323850" y="1557338"/>
            <a:ext cx="8569325" cy="37433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136198" name="Text Box 5"/>
          <p:cNvSpPr txBox="1"/>
          <p:nvPr/>
        </p:nvSpPr>
        <p:spPr>
          <a:xfrm>
            <a:off x="250825" y="1557338"/>
            <a:ext cx="8516938" cy="4114800"/>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2000" b="1" dirty="0"/>
              <a:t>Процесс управления. Управление имуществом. Принятие решений по имуществу. Организационно-структурные мероприятия. Создание подразделений. Процессная организация. Принципы и методы разработки и реализации управленческих решений. Комплексный подход. Интегрированность с общей системой управления предприятием. Подчиненность стратегическим целям. Гибкость управления. Системный подход. Динамический подход. Учет фактора времени. Прогнозы тенденций в динамике рынка. Вариативность подходов к разработке управленческих решений. Функции управления имуществом. Анализ функционирования имущества. </a:t>
            </a:r>
            <a:endParaRPr lang="ru-RU" altLang="ru-RU" sz="2000" b="1" dirty="0"/>
          </a:p>
          <a:p>
            <a:pPr marL="0" lvl="0" indent="0" eaLnBrk="1" hangingPunct="1">
              <a:spcBef>
                <a:spcPct val="0"/>
              </a:spcBef>
              <a:buClrTx/>
              <a:buFontTx/>
              <a:buNone/>
            </a:pPr>
            <a:endParaRPr lang="ru-RU" altLang="ru-RU" sz="2400" b="1" dirty="0">
              <a:latin typeface="Garamond" pitchFamily="18" charset="0"/>
            </a:endParaRPr>
          </a:p>
        </p:txBody>
      </p:sp>
      <p:sp>
        <p:nvSpPr>
          <p:cNvPr id="136199" name="Text Box 6"/>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Ключевые понятия</a:t>
            </a:r>
            <a:endParaRPr lang="ru-RU" altLang="ru-RU" b="1" dirty="0"/>
          </a:p>
        </p:txBody>
      </p:sp>
      <p:pic>
        <p:nvPicPr>
          <p:cNvPr id="136200" name="Picture 7"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EE505A95-92F3-4647-8465-7254E3A4C239}"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pic>
        <p:nvPicPr>
          <p:cNvPr id="172035" name="Picture 2" descr="Untitled-1"/>
          <p:cNvPicPr>
            <a:picLocks noChangeAspect="1"/>
          </p:cNvPicPr>
          <p:nvPr/>
        </p:nvPicPr>
        <p:blipFill>
          <a:blip r:embed="rId1"/>
          <a:stretch>
            <a:fillRect/>
          </a:stretch>
        </p:blipFill>
        <p:spPr>
          <a:xfrm>
            <a:off x="7235825" y="6165850"/>
            <a:ext cx="879475" cy="414338"/>
          </a:xfrm>
          <a:prstGeom prst="rect">
            <a:avLst/>
          </a:prstGeom>
          <a:noFill/>
          <a:ln w="9525">
            <a:noFill/>
          </a:ln>
        </p:spPr>
      </p:pic>
      <p:sp>
        <p:nvSpPr>
          <p:cNvPr id="172036" name="Rectangle 3"/>
          <p:cNvSpPr/>
          <p:nvPr/>
        </p:nvSpPr>
        <p:spPr>
          <a:xfrm>
            <a:off x="323850" y="1524000"/>
            <a:ext cx="8280400" cy="3444875"/>
          </a:xfrm>
          <a:prstGeom prst="rect">
            <a:avLst/>
          </a:prstGeom>
          <a:noFill/>
          <a:ln w="12700">
            <a:noFill/>
          </a:ln>
        </p:spPr>
        <p:txBody>
          <a:bodyPr anchor="ctr" anchorCtr="0">
            <a:spAutoFit/>
          </a:bodyPr>
          <a:p>
            <a:pPr marL="457200" indent="-457200" algn="ctr" eaLnBrk="1" hangingPunct="1"/>
            <a:r>
              <a:rPr lang="ru-RU" altLang="ru-RU" dirty="0">
                <a:latin typeface="Arial" panose="020B0604020202020204" pitchFamily="34" charset="0"/>
              </a:rPr>
              <a:t>Контрольные вопросы:</a:t>
            </a:r>
            <a:endParaRPr lang="ru-RU" altLang="ru-RU" dirty="0">
              <a:latin typeface="Arial" panose="020B0604020202020204" pitchFamily="34" charset="0"/>
            </a:endParaRPr>
          </a:p>
          <a:p>
            <a:pPr marL="457200" indent="-457200" algn="ctr" eaLnBrk="1" hangingPunct="1"/>
            <a:endParaRPr lang="ru-RU" altLang="ru-RU" dirty="0">
              <a:latin typeface="Arial" panose="020B0604020202020204" pitchFamily="34" charset="0"/>
            </a:endParaRPr>
          </a:p>
          <a:p>
            <a:pPr marL="457200" indent="-457200" eaLnBrk="1" hangingPunct="1"/>
            <a:r>
              <a:rPr lang="ru-RU" altLang="ru-RU" dirty="0">
                <a:latin typeface="Arial" panose="020B0604020202020204" pitchFamily="34" charset="0"/>
              </a:rPr>
              <a:t>1. В чем заключается управление имуществом на предприятии</a:t>
            </a:r>
            <a:endParaRPr lang="ru-RU" altLang="ru-RU" dirty="0">
              <a:latin typeface="Arial" panose="020B0604020202020204" pitchFamily="34" charset="0"/>
            </a:endParaRPr>
          </a:p>
          <a:p>
            <a:pPr marL="457200" indent="-457200" eaLnBrk="1" hangingPunct="1"/>
            <a:r>
              <a:rPr lang="ru-RU" altLang="ru-RU" dirty="0">
                <a:latin typeface="Arial" panose="020B0604020202020204" pitchFamily="34" charset="0"/>
              </a:rPr>
              <a:t>2. Какие функции управления имуществом</a:t>
            </a:r>
            <a:endParaRPr lang="ru-RU" altLang="ru-RU" dirty="0">
              <a:latin typeface="Arial" panose="020B0604020202020204" pitchFamily="34" charset="0"/>
            </a:endParaRPr>
          </a:p>
          <a:p>
            <a:pPr marL="457200" indent="-457200" eaLnBrk="1" hangingPunct="1"/>
            <a:r>
              <a:rPr lang="ru-RU" altLang="ru-RU" dirty="0">
                <a:latin typeface="Arial" panose="020B0604020202020204" pitchFamily="34" charset="0"/>
              </a:rPr>
              <a:t>3. Какие основные принципы управления имуществом</a:t>
            </a:r>
            <a:endParaRPr lang="ru-RU" altLang="ru-RU" dirty="0">
              <a:latin typeface="Arial" panose="020B0604020202020204" pitchFamily="34" charset="0"/>
            </a:endParaRPr>
          </a:p>
          <a:p>
            <a:pPr marL="457200" indent="-457200" eaLnBrk="1" hangingPunct="1"/>
            <a:r>
              <a:rPr lang="ru-RU" altLang="ru-RU" dirty="0">
                <a:latin typeface="Arial" panose="020B0604020202020204" pitchFamily="34" charset="0"/>
              </a:rPr>
              <a:t>4. Назовите причины кризисного состояния основных фондов в промышленности.</a:t>
            </a:r>
            <a:endParaRPr lang="ru-RU" altLang="ru-RU" dirty="0">
              <a:latin typeface="Arial" panose="020B0604020202020204" pitchFamily="34" charset="0"/>
            </a:endParaRPr>
          </a:p>
          <a:p>
            <a:pPr marL="457200" indent="-457200" eaLnBrk="1" hangingPunct="1"/>
            <a:r>
              <a:rPr lang="ru-RU" altLang="ru-RU" dirty="0">
                <a:latin typeface="Arial" panose="020B0604020202020204" pitchFamily="34" charset="0"/>
              </a:rPr>
              <a:t>5. Перечислите функции управления имуществом предприятия </a:t>
            </a:r>
            <a:endParaRPr lang="ru-RU" altLang="ru-RU" dirty="0">
              <a:latin typeface="Arial" panose="020B0604020202020204" pitchFamily="34" charset="0"/>
            </a:endParaRPr>
          </a:p>
          <a:p>
            <a:pPr marL="457200" indent="-457200" eaLnBrk="1" hangingPunct="1"/>
            <a:r>
              <a:rPr lang="ru-RU" altLang="ru-RU" dirty="0">
                <a:latin typeface="Arial" panose="020B0604020202020204" pitchFamily="34" charset="0"/>
              </a:rPr>
              <a:t>6. Раскройте взаимосвязи управления имуществом с финансово-экономическим, инвестиционным и операционным управлением.</a:t>
            </a:r>
            <a:endParaRPr lang="ru-RU" altLang="ru-RU" dirty="0">
              <a:latin typeface="Arial" panose="020B0604020202020204" pitchFamily="34" charset="0"/>
            </a:endParaRPr>
          </a:p>
        </p:txBody>
      </p:sp>
      <p:sp>
        <p:nvSpPr>
          <p:cNvPr id="172037" name="Text Box 4"/>
          <p:cNvSpPr txBox="1"/>
          <p:nvPr/>
        </p:nvSpPr>
        <p:spPr>
          <a:xfrm>
            <a:off x="468313" y="260350"/>
            <a:ext cx="8496300" cy="836613"/>
          </a:xfrm>
          <a:prstGeom prst="rect">
            <a:avLst/>
          </a:prstGeom>
          <a:noFill/>
          <a:ln w="9525">
            <a:noFill/>
          </a:ln>
        </p:spPr>
        <p:txBody>
          <a:bodyPr lIns="0" tIns="0" rIns="0" bIns="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Задания для самопроверок</a:t>
            </a:r>
            <a:r>
              <a:rPr lang="ru-RU" altLang="ru-RU" sz="2000" dirty="0"/>
              <a:t> </a:t>
            </a:r>
            <a:r>
              <a:rPr lang="ru-RU" altLang="ru-RU" sz="2000" b="1" dirty="0"/>
              <a:t> </a:t>
            </a:r>
            <a:endParaRPr lang="ru-RU" altLang="ru-RU" sz="2000" b="1"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Номер слайда 5"/>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732F7268-C7AB-4F4B-B32B-3870EFCEB7AD}"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68002" name="Rectangle 2"/>
          <p:cNvSpPr>
            <a:spLocks noGrp="1" noRot="1" noChangeArrowheads="1"/>
          </p:cNvSpPr>
          <p:nvPr>
            <p:ph idx="1"/>
          </p:nvPr>
        </p:nvSpPr>
        <p:spPr>
          <a:xfrm>
            <a:off x="468313" y="1916113"/>
            <a:ext cx="8229600" cy="4302125"/>
          </a:xfrm>
        </p:spPr>
        <p:txBody>
          <a:bodyPr vert="horz" wrap="square" lIns="91440" tIns="45720" rIns="91440" bIns="45720" numCol="1" anchor="t" anchorCtr="0" compatLnSpc="1"/>
          <a:lstStyle/>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Тема 6</a:t>
            </a:r>
            <a:endParaRPr kumimoji="0" lang="en-US"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Цель и задачи управления имуществом</a:t>
            </a:r>
            <a:endPar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rPr>
              <a:t>Мирошникова Т.К., институт права и управления, кафедра менеджмента</a:t>
            </a:r>
            <a:endPar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a:pPr>
            <a:endParaRPr kumimoji="0" lang="ru-RU" altLang="ru-RU" sz="36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endParaRPr>
          </a:p>
        </p:txBody>
      </p:sp>
      <p:sp>
        <p:nvSpPr>
          <p:cNvPr id="768003" name="Text Box 3"/>
          <p:cNvSpPr txBox="1">
            <a:spLocks noChangeArrowheads="1"/>
          </p:cNvSpPr>
          <p:nvPr/>
        </p:nvSpPr>
        <p:spPr bwMode="auto">
          <a:xfrm>
            <a:off x="4859338" y="620713"/>
            <a:ext cx="39592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algn="r" defTabSz="914400">
              <a:buClrTx/>
              <a:buSzTx/>
              <a:buFontTx/>
              <a:buNone/>
              <a:defRPr/>
            </a:pPr>
            <a:r>
              <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rPr>
              <a:t>Управление имуществом</a:t>
            </a:r>
            <a:endPar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8F650B50-4380-4AEB-9569-8DF6AC7B7319}"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74083" name="Text Box 2"/>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174084" name="Text Box 3"/>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174085" name="Rectangle 4"/>
          <p:cNvSpPr/>
          <p:nvPr/>
        </p:nvSpPr>
        <p:spPr>
          <a:xfrm>
            <a:off x="323850" y="1557338"/>
            <a:ext cx="8569325" cy="37433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174086" name="Text Box 5"/>
          <p:cNvSpPr txBox="1"/>
          <p:nvPr/>
        </p:nvSpPr>
        <p:spPr>
          <a:xfrm>
            <a:off x="250825" y="1557338"/>
            <a:ext cx="8516938" cy="3870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6. 1. Цель управления имуществом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6. 2. Задачи управления имуществом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400" b="1" dirty="0">
                <a:latin typeface="Garamond" pitchFamily="18" charset="0"/>
              </a:rPr>
              <a:t> </a:t>
            </a:r>
            <a:endParaRPr lang="ru-RU" altLang="ru-RU" sz="2400" b="1" dirty="0">
              <a:latin typeface="Garamond" pitchFamily="18" charset="0"/>
            </a:endParaRPr>
          </a:p>
          <a:p>
            <a:pPr marL="0" lvl="0" indent="0" eaLnBrk="1" hangingPunct="1">
              <a:spcBef>
                <a:spcPct val="0"/>
              </a:spcBef>
              <a:buClrTx/>
              <a:buFontTx/>
              <a:buNone/>
            </a:pPr>
            <a:endParaRPr lang="ru-RU" altLang="ru-RU" sz="2400" b="1" dirty="0">
              <a:latin typeface="Garamond" pitchFamily="18" charset="0"/>
            </a:endParaRPr>
          </a:p>
        </p:txBody>
      </p:sp>
      <p:sp>
        <p:nvSpPr>
          <p:cNvPr id="174087" name="Text Box 6"/>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Содержание темы</a:t>
            </a:r>
            <a:endParaRPr lang="ru-RU" altLang="ru-RU" b="1" dirty="0"/>
          </a:p>
        </p:txBody>
      </p:sp>
      <p:pic>
        <p:nvPicPr>
          <p:cNvPr id="174088" name="Picture 7"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BAAB95B2-3B1E-42A2-8546-90093DF5540A}"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75107" name="Text Box 2"/>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175108" name="Text Box 3"/>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175109" name="Rectangle 4"/>
          <p:cNvSpPr/>
          <p:nvPr/>
        </p:nvSpPr>
        <p:spPr>
          <a:xfrm>
            <a:off x="323850" y="1557338"/>
            <a:ext cx="8569325" cy="37433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175110" name="Text Box 5"/>
          <p:cNvSpPr txBox="1"/>
          <p:nvPr/>
        </p:nvSpPr>
        <p:spPr>
          <a:xfrm>
            <a:off x="250825" y="1557338"/>
            <a:ext cx="8516938" cy="374967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2000" dirty="0"/>
              <a:t>Эффективное функционирование имущественных комплексов. Совершенствование имущественных комплексов. Обеспечение работоспособного состояния имущественного комплекса. Отдача от функционирования имущественного комплекса. Развитие технической базы производства. Стратегическое управление имущественными комплексами. Задачи управления имуществом. Рациональная сбалансированная структура. Высокая рентабельность при использовании. Достаточная устойчивость использования объектов имущества. Защищенность от возможных рисков. Капиталоемкость производственной мощности. Минимизация издержек на содержание и использование. Гибкость, адаптируемость в использовании </a:t>
            </a:r>
            <a:endParaRPr lang="ru-RU" altLang="ru-RU" sz="2000" dirty="0"/>
          </a:p>
        </p:txBody>
      </p:sp>
      <p:sp>
        <p:nvSpPr>
          <p:cNvPr id="175111" name="Text Box 6"/>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Ключевые понятия</a:t>
            </a:r>
            <a:endParaRPr lang="ru-RU" altLang="ru-RU" b="1" dirty="0"/>
          </a:p>
        </p:txBody>
      </p:sp>
      <p:pic>
        <p:nvPicPr>
          <p:cNvPr id="175112" name="Picture 7"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Номер слайда 5"/>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9AA25DD8-16C0-4B0F-8614-12A15C70C75A}"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84386" name="Rectangle 2"/>
          <p:cNvSpPr>
            <a:spLocks noGrp="1" noRot="1" noChangeArrowheads="1"/>
          </p:cNvSpPr>
          <p:nvPr>
            <p:ph idx="1"/>
          </p:nvPr>
        </p:nvSpPr>
        <p:spPr>
          <a:xfrm>
            <a:off x="468313" y="1916113"/>
            <a:ext cx="8229600" cy="4302125"/>
          </a:xfrm>
        </p:spPr>
        <p:txBody>
          <a:bodyPr vert="horz" wrap="square" lIns="91440" tIns="45720" rIns="91440" bIns="45720" numCol="1" anchor="t" anchorCtr="0" compatLnSpc="1"/>
          <a:lstStyle/>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Тема 7</a:t>
            </a:r>
            <a:endParaRPr kumimoji="0" lang="en-US"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Управление использованием оборотных и внеоборотных активов</a:t>
            </a:r>
            <a:endPar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rPr>
              <a:t>Мирошникова Т.К., институт права и управления, кафедра менеджмента</a:t>
            </a:r>
            <a:endPar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a:pPr>
            <a:endParaRPr kumimoji="0" lang="ru-RU" altLang="ru-RU" sz="36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endParaRPr>
          </a:p>
        </p:txBody>
      </p:sp>
      <p:sp>
        <p:nvSpPr>
          <p:cNvPr id="784387" name="Text Box 3"/>
          <p:cNvSpPr txBox="1">
            <a:spLocks noChangeArrowheads="1"/>
          </p:cNvSpPr>
          <p:nvPr/>
        </p:nvSpPr>
        <p:spPr bwMode="auto">
          <a:xfrm>
            <a:off x="4859338" y="620713"/>
            <a:ext cx="39592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algn="r" defTabSz="914400">
              <a:buClrTx/>
              <a:buSzTx/>
              <a:buFontTx/>
              <a:buNone/>
              <a:defRPr/>
            </a:pPr>
            <a:r>
              <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rPr>
              <a:t>Управление имуществом</a:t>
            </a:r>
            <a:endPar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CC680BBB-EA18-4293-B220-4F9886014D46}"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90467" name="Text Box 2"/>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190468" name="Text Box 3"/>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190469" name="Rectangle 4"/>
          <p:cNvSpPr/>
          <p:nvPr/>
        </p:nvSpPr>
        <p:spPr>
          <a:xfrm>
            <a:off x="323850" y="1557338"/>
            <a:ext cx="8569325" cy="37433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190470" name="Text Box 5"/>
          <p:cNvSpPr txBox="1"/>
          <p:nvPr/>
        </p:nvSpPr>
        <p:spPr>
          <a:xfrm>
            <a:off x="250825" y="1557338"/>
            <a:ext cx="8516938" cy="44799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7. 1. Управление использованием внеоборотных активов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7.2. Сущность амортизационной политики</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7. 3. Управление использованием оборотных активов</a:t>
            </a:r>
            <a:r>
              <a:rPr lang="ru-RU" altLang="ru-RU" sz="2000" dirty="0"/>
              <a:t>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400" b="1" dirty="0">
                <a:latin typeface="Garamond" pitchFamily="18" charset="0"/>
              </a:rPr>
              <a:t> </a:t>
            </a:r>
            <a:endParaRPr lang="ru-RU" altLang="ru-RU" sz="2400" b="1" dirty="0">
              <a:latin typeface="Garamond" pitchFamily="18" charset="0"/>
            </a:endParaRPr>
          </a:p>
          <a:p>
            <a:pPr marL="0" lvl="0" indent="0" eaLnBrk="1" hangingPunct="1">
              <a:spcBef>
                <a:spcPct val="0"/>
              </a:spcBef>
              <a:buClrTx/>
              <a:buFontTx/>
              <a:buNone/>
            </a:pPr>
            <a:endParaRPr lang="ru-RU" altLang="ru-RU" sz="2400" b="1" dirty="0">
              <a:latin typeface="Garamond" pitchFamily="18" charset="0"/>
            </a:endParaRPr>
          </a:p>
        </p:txBody>
      </p:sp>
      <p:sp>
        <p:nvSpPr>
          <p:cNvPr id="190471" name="Text Box 6"/>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Содержание темы</a:t>
            </a:r>
            <a:endParaRPr lang="ru-RU" altLang="ru-RU" b="1" dirty="0"/>
          </a:p>
        </p:txBody>
      </p:sp>
      <p:pic>
        <p:nvPicPr>
          <p:cNvPr id="190472" name="Picture 7"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6264968B-08DA-4BC7-8CC2-8C9082FC7487}"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91491" name="Text Box 2"/>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191492" name="Text Box 3"/>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191493" name="Rectangle 4"/>
          <p:cNvSpPr/>
          <p:nvPr/>
        </p:nvSpPr>
        <p:spPr>
          <a:xfrm>
            <a:off x="323850" y="1557338"/>
            <a:ext cx="8569325" cy="37433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191494" name="Text Box 5"/>
          <p:cNvSpPr txBox="1"/>
          <p:nvPr/>
        </p:nvSpPr>
        <p:spPr>
          <a:xfrm>
            <a:off x="250825" y="1557338"/>
            <a:ext cx="8516938" cy="283527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2000" dirty="0"/>
              <a:t>Управление запасами. Политика управления запасами. Оптимизация общего размера и структуры запасов товарно-материальных ценностей. Минимизация затрат по обслуживанию запасов. Оптимизация запасов товарно-материальных ценностей. Модели управления запасами. Финансовое обеспечение своевременного обновления основных средств предприятия. Эффективность использования основных средств. Амортизационная политика предприятия как часть общей политики управления оборотными внеоборотными средствами. Методы начисления амортизации.</a:t>
            </a:r>
            <a:endParaRPr lang="ru-RU" altLang="ru-RU" sz="2000" dirty="0"/>
          </a:p>
        </p:txBody>
      </p:sp>
      <p:sp>
        <p:nvSpPr>
          <p:cNvPr id="191495" name="Text Box 6"/>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Ключевые понятия</a:t>
            </a:r>
            <a:endParaRPr lang="ru-RU" altLang="ru-RU" b="1" dirty="0"/>
          </a:p>
        </p:txBody>
      </p:sp>
      <p:pic>
        <p:nvPicPr>
          <p:cNvPr id="191496" name="Picture 7"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C54F7306-8969-45D1-9E4A-AAD177F33ED4}"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pic>
        <p:nvPicPr>
          <p:cNvPr id="222211" name="Picture 2" descr="Untitled-1"/>
          <p:cNvPicPr>
            <a:picLocks noChangeAspect="1"/>
          </p:cNvPicPr>
          <p:nvPr/>
        </p:nvPicPr>
        <p:blipFill>
          <a:blip r:embed="rId1"/>
          <a:stretch>
            <a:fillRect/>
          </a:stretch>
        </p:blipFill>
        <p:spPr>
          <a:xfrm>
            <a:off x="7235825" y="6165850"/>
            <a:ext cx="879475" cy="414338"/>
          </a:xfrm>
          <a:prstGeom prst="rect">
            <a:avLst/>
          </a:prstGeom>
          <a:noFill/>
          <a:ln w="9525">
            <a:noFill/>
          </a:ln>
        </p:spPr>
      </p:pic>
      <p:sp>
        <p:nvSpPr>
          <p:cNvPr id="222212" name="Rectangle 3"/>
          <p:cNvSpPr/>
          <p:nvPr/>
        </p:nvSpPr>
        <p:spPr>
          <a:xfrm>
            <a:off x="323850" y="1676400"/>
            <a:ext cx="8280400" cy="3140075"/>
          </a:xfrm>
          <a:prstGeom prst="rect">
            <a:avLst/>
          </a:prstGeom>
          <a:noFill/>
          <a:ln w="12700">
            <a:noFill/>
          </a:ln>
        </p:spPr>
        <p:txBody>
          <a:bodyPr anchor="ctr" anchorCtr="0">
            <a:spAutoFit/>
          </a:bodyPr>
          <a:p>
            <a:pPr marL="457200" indent="-457200" algn="ctr" eaLnBrk="1" hangingPunct="1">
              <a:buNone/>
            </a:pPr>
            <a:r>
              <a:rPr lang="ru-RU" altLang="ru-RU" dirty="0">
                <a:latin typeface="Arial" panose="020B0604020202020204" pitchFamily="34" charset="0"/>
              </a:rPr>
              <a:t>Контрольные вопросы:</a:t>
            </a:r>
            <a:endParaRPr lang="ru-RU" altLang="ru-RU" dirty="0">
              <a:latin typeface="Arial" panose="020B0604020202020204" pitchFamily="34" charset="0"/>
            </a:endParaRPr>
          </a:p>
          <a:p>
            <a:pPr marL="457200" indent="-457200" algn="ctr" eaLnBrk="1" hangingPunct="1">
              <a:buNone/>
            </a:pPr>
            <a:endParaRPr lang="ru-RU" altLang="ru-RU" dirty="0">
              <a:latin typeface="Arial" panose="020B0604020202020204" pitchFamily="34" charset="0"/>
            </a:endParaRPr>
          </a:p>
          <a:p>
            <a:pPr marL="457200" indent="-457200" eaLnBrk="1" hangingPunct="1">
              <a:buAutoNum type="arabicPeriod"/>
            </a:pPr>
            <a:r>
              <a:rPr lang="ru-RU" altLang="ru-RU" dirty="0">
                <a:latin typeface="Arial" panose="020B0604020202020204" pitchFamily="34" charset="0"/>
              </a:rPr>
              <a:t>Политика управления использованием внеоборотных средств предприятия.</a:t>
            </a:r>
            <a:endParaRPr lang="ru-RU" altLang="ru-RU" dirty="0">
              <a:latin typeface="Arial" panose="020B0604020202020204" pitchFamily="34" charset="0"/>
            </a:endParaRPr>
          </a:p>
          <a:p>
            <a:pPr marL="457200" indent="-457200" eaLnBrk="1" hangingPunct="1">
              <a:buAutoNum type="arabicPeriod"/>
            </a:pPr>
            <a:r>
              <a:rPr lang="ru-RU" altLang="ru-RU" dirty="0">
                <a:latin typeface="Arial" panose="020B0604020202020204" pitchFamily="34" charset="0"/>
              </a:rPr>
              <a:t>Сущность амортизационной политики предприятия.</a:t>
            </a:r>
            <a:endParaRPr lang="ru-RU" altLang="ru-RU" dirty="0">
              <a:latin typeface="Arial" panose="020B0604020202020204" pitchFamily="34" charset="0"/>
            </a:endParaRPr>
          </a:p>
          <a:p>
            <a:pPr marL="457200" indent="-457200" eaLnBrk="1" hangingPunct="1">
              <a:buAutoNum type="arabicPeriod"/>
            </a:pPr>
            <a:r>
              <a:rPr lang="ru-RU" altLang="ru-RU" dirty="0">
                <a:latin typeface="Arial" panose="020B0604020202020204" pitchFamily="34" charset="0"/>
              </a:rPr>
              <a:t>Условия применения ускоренной амортизации и особый порядок начисления амортизации </a:t>
            </a:r>
            <a:endParaRPr lang="ru-RU" altLang="ru-RU" dirty="0">
              <a:latin typeface="Arial" panose="020B0604020202020204" pitchFamily="34" charset="0"/>
            </a:endParaRPr>
          </a:p>
          <a:p>
            <a:pPr marL="457200" indent="-457200" eaLnBrk="1" hangingPunct="1">
              <a:buAutoNum type="arabicPeriod"/>
            </a:pPr>
            <a:r>
              <a:rPr lang="ru-RU" altLang="ru-RU" dirty="0">
                <a:latin typeface="Arial" panose="020B0604020202020204" pitchFamily="34" charset="0"/>
              </a:rPr>
              <a:t>Политика управления запасами.</a:t>
            </a:r>
            <a:endParaRPr lang="ru-RU" altLang="ru-RU" dirty="0">
              <a:latin typeface="Arial" panose="020B0604020202020204" pitchFamily="34" charset="0"/>
            </a:endParaRPr>
          </a:p>
          <a:p>
            <a:pPr marL="457200" indent="-457200" eaLnBrk="1" hangingPunct="1">
              <a:buAutoNum type="arabicPeriod"/>
            </a:pPr>
            <a:r>
              <a:rPr lang="ru-RU" altLang="ru-RU" dirty="0">
                <a:latin typeface="Arial" panose="020B0604020202020204" pitchFamily="34" charset="0"/>
              </a:rPr>
              <a:t>Политика управления дебиторской задолженностью.</a:t>
            </a:r>
            <a:endParaRPr lang="ru-RU" altLang="ru-RU" dirty="0">
              <a:latin typeface="Arial" panose="020B0604020202020204" pitchFamily="34" charset="0"/>
            </a:endParaRPr>
          </a:p>
          <a:p>
            <a:pPr marL="457200" indent="-457200" eaLnBrk="1" hangingPunct="1">
              <a:buAutoNum type="arabicPeriod"/>
            </a:pPr>
            <a:r>
              <a:rPr lang="ru-RU" altLang="ru-RU" dirty="0">
                <a:latin typeface="Arial" panose="020B0604020202020204" pitchFamily="34" charset="0"/>
              </a:rPr>
              <a:t>Политика управления денежными средствами.</a:t>
            </a:r>
            <a:endParaRPr lang="ru-RU" altLang="ru-RU" dirty="0">
              <a:latin typeface="Arial" panose="020B0604020202020204" pitchFamily="34" charset="0"/>
            </a:endParaRPr>
          </a:p>
        </p:txBody>
      </p:sp>
      <p:sp>
        <p:nvSpPr>
          <p:cNvPr id="222213" name="Text Box 4"/>
          <p:cNvSpPr txBox="1"/>
          <p:nvPr/>
        </p:nvSpPr>
        <p:spPr>
          <a:xfrm>
            <a:off x="468313" y="260350"/>
            <a:ext cx="8496300" cy="836613"/>
          </a:xfrm>
          <a:prstGeom prst="rect">
            <a:avLst/>
          </a:prstGeom>
          <a:noFill/>
          <a:ln w="9525">
            <a:noFill/>
          </a:ln>
        </p:spPr>
        <p:txBody>
          <a:bodyPr lIns="0" tIns="0" rIns="0" bIns="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Задания для самопроверок</a:t>
            </a:r>
            <a:r>
              <a:rPr lang="ru-RU" altLang="ru-RU" sz="2000" dirty="0"/>
              <a:t> </a:t>
            </a:r>
            <a:r>
              <a:rPr lang="ru-RU" altLang="ru-RU" sz="2000" b="1" dirty="0"/>
              <a:t> </a:t>
            </a:r>
            <a:endParaRPr lang="ru-RU" altLang="ru-RU" sz="2000" b="1" dirty="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Номер слайда 5"/>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5CA96915-3283-4D7A-992F-D922097E9460}"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18178" name="Rectangle 2"/>
          <p:cNvSpPr>
            <a:spLocks noGrp="1" noRot="1" noChangeArrowheads="1"/>
          </p:cNvSpPr>
          <p:nvPr>
            <p:ph idx="1"/>
          </p:nvPr>
        </p:nvSpPr>
        <p:spPr>
          <a:xfrm>
            <a:off x="468313" y="1916113"/>
            <a:ext cx="8229600" cy="4302125"/>
          </a:xfrm>
        </p:spPr>
        <p:txBody>
          <a:bodyPr vert="horz" wrap="square" lIns="91440" tIns="45720" rIns="91440" bIns="45720" numCol="1" anchor="t" anchorCtr="0" compatLnSpc="1"/>
          <a:lstStyle/>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Тема 8</a:t>
            </a:r>
            <a:endParaRPr kumimoji="0" lang="en-US"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Виды стоимости имущества и задачи ее оценки</a:t>
            </a:r>
            <a:endPar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rPr>
              <a:t>Мирошникова Т.К., институт права и управления, кафедра менеджмента</a:t>
            </a:r>
            <a:endPar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a:pPr>
            <a:endParaRPr kumimoji="0" lang="ru-RU" altLang="ru-RU" sz="36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endParaRPr>
          </a:p>
        </p:txBody>
      </p:sp>
      <p:sp>
        <p:nvSpPr>
          <p:cNvPr id="818179" name="Text Box 3"/>
          <p:cNvSpPr txBox="1">
            <a:spLocks noChangeArrowheads="1"/>
          </p:cNvSpPr>
          <p:nvPr/>
        </p:nvSpPr>
        <p:spPr bwMode="auto">
          <a:xfrm>
            <a:off x="4859338" y="620713"/>
            <a:ext cx="39592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algn="r" defTabSz="914400">
              <a:buClrTx/>
              <a:buSzTx/>
              <a:buFontTx/>
              <a:buNone/>
              <a:defRPr/>
            </a:pPr>
            <a:r>
              <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rPr>
              <a:t>Управление имуществом</a:t>
            </a:r>
            <a:endPar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69582418-A102-4274-9027-5DF258FCD63B}"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224259" name="Text Box 2"/>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224260" name="Text Box 3"/>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224261" name="Rectangle 4"/>
          <p:cNvSpPr/>
          <p:nvPr/>
        </p:nvSpPr>
        <p:spPr>
          <a:xfrm>
            <a:off x="323850" y="1557338"/>
            <a:ext cx="8569325" cy="37433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224262" name="Text Box 5"/>
          <p:cNvSpPr txBox="1"/>
          <p:nvPr/>
        </p:nvSpPr>
        <p:spPr>
          <a:xfrm>
            <a:off x="250825" y="1557338"/>
            <a:ext cx="8516938" cy="3870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8. 1. Понятие и виды стоимости имущества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8.2. Задачи проведения оценки стоимости имущества</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400" b="1" dirty="0">
                <a:latin typeface="Garamond" pitchFamily="18" charset="0"/>
              </a:rPr>
              <a:t> </a:t>
            </a:r>
            <a:endParaRPr lang="ru-RU" altLang="ru-RU" sz="2400" b="1" dirty="0">
              <a:latin typeface="Garamond" pitchFamily="18" charset="0"/>
            </a:endParaRPr>
          </a:p>
          <a:p>
            <a:pPr marL="0" lvl="0" indent="0" eaLnBrk="1" hangingPunct="1">
              <a:spcBef>
                <a:spcPct val="0"/>
              </a:spcBef>
              <a:buClrTx/>
              <a:buFontTx/>
              <a:buNone/>
            </a:pPr>
            <a:endParaRPr lang="ru-RU" altLang="ru-RU" sz="2400" b="1" dirty="0">
              <a:latin typeface="Garamond" pitchFamily="18" charset="0"/>
            </a:endParaRPr>
          </a:p>
        </p:txBody>
      </p:sp>
      <p:sp>
        <p:nvSpPr>
          <p:cNvPr id="224263" name="Text Box 6"/>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Содержание темы</a:t>
            </a:r>
            <a:endParaRPr lang="ru-RU" altLang="ru-RU" b="1" dirty="0"/>
          </a:p>
        </p:txBody>
      </p:sp>
      <p:pic>
        <p:nvPicPr>
          <p:cNvPr id="224264" name="Picture 7"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F97FFE06-2F97-496F-9B4F-14591F879606}"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225283" name="Text Box 2"/>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225284" name="Text Box 3"/>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225285" name="Rectangle 4"/>
          <p:cNvSpPr/>
          <p:nvPr/>
        </p:nvSpPr>
        <p:spPr>
          <a:xfrm>
            <a:off x="323850" y="1557338"/>
            <a:ext cx="8569325" cy="37433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225286" name="Text Box 5"/>
          <p:cNvSpPr txBox="1"/>
          <p:nvPr/>
        </p:nvSpPr>
        <p:spPr>
          <a:xfrm>
            <a:off x="250825" y="1557338"/>
            <a:ext cx="8516938" cy="314007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2000" dirty="0"/>
              <a:t>Бухгалтерская балансовая стоимость. Операционная и инвестиционная стоимость имущественных объектов предприятия. Первоначальная стоимость. Стоимость объекта на конкретной стадии оборота. Ликвидационная стоимость. Стоимость капитальных амортизируемых активов. Стоимость текущих материальных активов. Стоимость финансовых активов. Стоимость имущества в ценах приобретения. Восстановительная стоимость (валовая или остаточная). Номинальная стоимость имущества. Реальная стоимость имущества. Концепция стоимости замещения. Концепция рыночной стоимости. </a:t>
            </a:r>
            <a:endParaRPr lang="ru-RU" altLang="ru-RU" sz="2000" dirty="0"/>
          </a:p>
        </p:txBody>
      </p:sp>
      <p:sp>
        <p:nvSpPr>
          <p:cNvPr id="225287" name="Text Box 6"/>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Ключевые понятия</a:t>
            </a:r>
            <a:endParaRPr lang="ru-RU" altLang="ru-RU" b="1" dirty="0"/>
          </a:p>
        </p:txBody>
      </p:sp>
      <p:pic>
        <p:nvPicPr>
          <p:cNvPr id="225288" name="Picture 7"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Номер слайда 5"/>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C263BD30-3C43-4965-A49A-0EC13B675536}"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44802" name="Rectangle 2"/>
          <p:cNvSpPr>
            <a:spLocks noGrp="1" noRot="1" noChangeArrowheads="1"/>
          </p:cNvSpPr>
          <p:nvPr>
            <p:ph idx="1"/>
          </p:nvPr>
        </p:nvSpPr>
        <p:spPr>
          <a:xfrm>
            <a:off x="468313" y="1916113"/>
            <a:ext cx="8229600" cy="4302125"/>
          </a:xfrm>
        </p:spPr>
        <p:txBody>
          <a:bodyPr vert="horz" wrap="square" lIns="91440" tIns="45720" rIns="91440" bIns="45720" numCol="1" anchor="t" anchorCtr="0" compatLnSpc="1"/>
          <a:lstStyle/>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Тема 9</a:t>
            </a:r>
            <a:endParaRPr kumimoji="0" lang="en-US"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Влияние стоимости имущества на показатели деятельности предприятия</a:t>
            </a:r>
            <a:endPar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rPr>
              <a:t>Мирошникова Т.К., институт права и управления, кафедра менеджмента</a:t>
            </a:r>
            <a:endPar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a:pPr>
            <a:endParaRPr kumimoji="0" lang="ru-RU" altLang="ru-RU" sz="36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endParaRPr>
          </a:p>
        </p:txBody>
      </p:sp>
      <p:sp>
        <p:nvSpPr>
          <p:cNvPr id="844803" name="Text Box 3"/>
          <p:cNvSpPr txBox="1">
            <a:spLocks noChangeArrowheads="1"/>
          </p:cNvSpPr>
          <p:nvPr/>
        </p:nvSpPr>
        <p:spPr bwMode="auto">
          <a:xfrm>
            <a:off x="4859338" y="620713"/>
            <a:ext cx="39592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algn="r" defTabSz="914400">
              <a:buClrTx/>
              <a:buSzTx/>
              <a:buFontTx/>
              <a:buNone/>
              <a:defRPr/>
            </a:pPr>
            <a:r>
              <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rPr>
              <a:t>Управление имуществом</a:t>
            </a:r>
            <a:endPar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4E13CBCA-23F6-4EB5-B257-E177973D2AF2}"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252931" name="Text Box 2"/>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252932" name="Text Box 3"/>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252933" name="Rectangle 4"/>
          <p:cNvSpPr/>
          <p:nvPr/>
        </p:nvSpPr>
        <p:spPr>
          <a:xfrm>
            <a:off x="323850" y="1557338"/>
            <a:ext cx="8569325" cy="37433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252934" name="Text Box 5"/>
          <p:cNvSpPr txBox="1"/>
          <p:nvPr/>
        </p:nvSpPr>
        <p:spPr>
          <a:xfrm>
            <a:off x="250825" y="1557338"/>
            <a:ext cx="8516938" cy="50895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9. 1. Влияние изменения стоимости имущества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9.2. Последствия от изменения структуры капитала вследствие переоценки</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9.3. Последствия от изменения себестоимости продукции</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400" b="1" dirty="0">
                <a:latin typeface="Garamond" pitchFamily="18" charset="0"/>
              </a:rPr>
              <a:t> </a:t>
            </a:r>
            <a:endParaRPr lang="ru-RU" altLang="ru-RU" sz="2400" b="1" dirty="0">
              <a:latin typeface="Garamond" pitchFamily="18" charset="0"/>
            </a:endParaRPr>
          </a:p>
          <a:p>
            <a:pPr marL="0" lvl="0" indent="0" eaLnBrk="1" hangingPunct="1">
              <a:spcBef>
                <a:spcPct val="0"/>
              </a:spcBef>
              <a:buClrTx/>
              <a:buFontTx/>
              <a:buNone/>
            </a:pPr>
            <a:endParaRPr lang="ru-RU" altLang="ru-RU" sz="2400" b="1" dirty="0">
              <a:latin typeface="Garamond" pitchFamily="18" charset="0"/>
            </a:endParaRPr>
          </a:p>
        </p:txBody>
      </p:sp>
      <p:sp>
        <p:nvSpPr>
          <p:cNvPr id="252935" name="Text Box 6"/>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Содержание темы</a:t>
            </a:r>
            <a:endParaRPr lang="ru-RU" altLang="ru-RU" b="1" dirty="0"/>
          </a:p>
        </p:txBody>
      </p:sp>
      <p:pic>
        <p:nvPicPr>
          <p:cNvPr id="252936" name="Picture 7"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F66587B5-4D01-4484-9D73-77AFCB8C4A63}"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253955" name="Text Box 2"/>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253956" name="Text Box 3"/>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253957" name="Rectangle 4"/>
          <p:cNvSpPr/>
          <p:nvPr/>
        </p:nvSpPr>
        <p:spPr>
          <a:xfrm>
            <a:off x="323850" y="1557338"/>
            <a:ext cx="8569325" cy="37433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253958" name="Text Box 5"/>
          <p:cNvSpPr txBox="1"/>
          <p:nvPr/>
        </p:nvSpPr>
        <p:spPr>
          <a:xfrm>
            <a:off x="250825" y="1557338"/>
            <a:ext cx="8516938" cy="283527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r>
              <a:rPr lang="ru-RU" altLang="ru-RU" sz="2000" dirty="0"/>
              <a:t>Стоимость имущества. </a:t>
            </a:r>
            <a:endParaRPr lang="ru-RU" altLang="ru-RU" sz="2000" dirty="0"/>
          </a:p>
          <a:p>
            <a:pPr marL="0" lvl="0" indent="0" eaLnBrk="1" hangingPunct="1">
              <a:spcBef>
                <a:spcPct val="0"/>
              </a:spcBef>
              <a:buClrTx/>
              <a:buFontTx/>
              <a:buNone/>
            </a:pPr>
            <a:r>
              <a:rPr lang="ru-RU" altLang="ru-RU" sz="2000" dirty="0"/>
              <a:t>Структура капитала. Изменение себестоимости и рентабельности продукции. </a:t>
            </a:r>
            <a:endParaRPr lang="ru-RU" altLang="ru-RU" sz="2000" dirty="0"/>
          </a:p>
          <a:p>
            <a:pPr marL="0" lvl="0" indent="0" eaLnBrk="1" hangingPunct="1">
              <a:spcBef>
                <a:spcPct val="0"/>
              </a:spcBef>
              <a:buClrTx/>
              <a:buFontTx/>
              <a:buNone/>
            </a:pPr>
            <a:r>
              <a:rPr lang="ru-RU" altLang="ru-RU" sz="2000" dirty="0"/>
              <a:t>Изменение налоговой нагрузки. </a:t>
            </a:r>
            <a:endParaRPr lang="ru-RU" altLang="ru-RU" sz="2000" dirty="0"/>
          </a:p>
          <a:p>
            <a:pPr marL="0" lvl="0" indent="0" eaLnBrk="1" hangingPunct="1">
              <a:spcBef>
                <a:spcPct val="0"/>
              </a:spcBef>
              <a:buClrTx/>
              <a:buFontTx/>
              <a:buNone/>
            </a:pPr>
            <a:r>
              <a:rPr lang="ru-RU" altLang="ru-RU" sz="2000" dirty="0"/>
              <a:t>Инвестиционная привлекательность. </a:t>
            </a:r>
            <a:endParaRPr lang="ru-RU" altLang="ru-RU" sz="2000" dirty="0"/>
          </a:p>
          <a:p>
            <a:pPr marL="0" lvl="0" indent="0" eaLnBrk="1" hangingPunct="1">
              <a:spcBef>
                <a:spcPct val="0"/>
              </a:spcBef>
              <a:buClrTx/>
              <a:buFontTx/>
              <a:buNone/>
            </a:pPr>
            <a:r>
              <a:rPr lang="ru-RU" altLang="ru-RU" sz="2000" dirty="0"/>
              <a:t>Показатели платежеспособности. </a:t>
            </a:r>
            <a:endParaRPr lang="ru-RU" altLang="ru-RU" sz="2000" dirty="0"/>
          </a:p>
          <a:p>
            <a:pPr marL="0" lvl="0" indent="0" eaLnBrk="1" hangingPunct="1">
              <a:spcBef>
                <a:spcPct val="0"/>
              </a:spcBef>
              <a:buClrTx/>
              <a:buFontTx/>
              <a:buNone/>
            </a:pPr>
            <a:r>
              <a:rPr lang="ru-RU" altLang="ru-RU" sz="2000" dirty="0"/>
              <a:t>Показатели деловой активности.</a:t>
            </a:r>
            <a:endParaRPr lang="ru-RU" altLang="ru-RU" sz="2000" dirty="0"/>
          </a:p>
          <a:p>
            <a:pPr marL="0" lvl="0" indent="0" eaLnBrk="1" hangingPunct="1">
              <a:spcBef>
                <a:spcPct val="0"/>
              </a:spcBef>
              <a:buClrTx/>
              <a:buFontTx/>
              <a:buNone/>
            </a:pPr>
            <a:r>
              <a:rPr lang="ru-RU" altLang="ru-RU" sz="2000" dirty="0"/>
              <a:t> Исчисление налогооблагаемой прибыли. </a:t>
            </a:r>
            <a:endParaRPr lang="ru-RU" altLang="ru-RU" sz="2000" dirty="0"/>
          </a:p>
          <a:p>
            <a:pPr marL="0" lvl="0" indent="0" eaLnBrk="1" hangingPunct="1">
              <a:spcBef>
                <a:spcPct val="0"/>
              </a:spcBef>
              <a:buClrTx/>
              <a:buFontTx/>
              <a:buNone/>
            </a:pPr>
            <a:r>
              <a:rPr lang="ru-RU" altLang="ru-RU" sz="2000" dirty="0"/>
              <a:t>Платежи по налогу на имущество. </a:t>
            </a:r>
            <a:endParaRPr lang="ru-RU" altLang="ru-RU" sz="2000" dirty="0"/>
          </a:p>
        </p:txBody>
      </p:sp>
      <p:sp>
        <p:nvSpPr>
          <p:cNvPr id="253959" name="Text Box 6"/>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Ключевые понятия</a:t>
            </a:r>
            <a:endParaRPr lang="ru-RU" altLang="ru-RU" b="1" dirty="0"/>
          </a:p>
        </p:txBody>
      </p:sp>
      <p:pic>
        <p:nvPicPr>
          <p:cNvPr id="253960" name="Picture 7"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1000AD13-9A7B-453C-AE40-4B5A0528D50D}"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pic>
        <p:nvPicPr>
          <p:cNvPr id="262147" name="Picture 2" descr="Untitled-1"/>
          <p:cNvPicPr>
            <a:picLocks noChangeAspect="1"/>
          </p:cNvPicPr>
          <p:nvPr/>
        </p:nvPicPr>
        <p:blipFill>
          <a:blip r:embed="rId1"/>
          <a:stretch>
            <a:fillRect/>
          </a:stretch>
        </p:blipFill>
        <p:spPr>
          <a:xfrm>
            <a:off x="7235825" y="6165850"/>
            <a:ext cx="879475" cy="414338"/>
          </a:xfrm>
          <a:prstGeom prst="rect">
            <a:avLst/>
          </a:prstGeom>
          <a:noFill/>
          <a:ln w="9525">
            <a:noFill/>
          </a:ln>
        </p:spPr>
      </p:pic>
      <p:sp>
        <p:nvSpPr>
          <p:cNvPr id="262148" name="Rectangle 3"/>
          <p:cNvSpPr/>
          <p:nvPr/>
        </p:nvSpPr>
        <p:spPr>
          <a:xfrm>
            <a:off x="323850" y="1524000"/>
            <a:ext cx="8280400" cy="3444875"/>
          </a:xfrm>
          <a:prstGeom prst="rect">
            <a:avLst/>
          </a:prstGeom>
          <a:noFill/>
          <a:ln w="12700">
            <a:noFill/>
          </a:ln>
        </p:spPr>
        <p:txBody>
          <a:bodyPr anchor="ctr" anchorCtr="0">
            <a:spAutoFit/>
          </a:bodyPr>
          <a:p>
            <a:pPr marL="457200" indent="-457200" algn="ctr" eaLnBrk="1" hangingPunct="1">
              <a:buNone/>
            </a:pPr>
            <a:r>
              <a:rPr lang="ru-RU" altLang="ru-RU" dirty="0">
                <a:latin typeface="Arial" panose="020B0604020202020204" pitchFamily="34" charset="0"/>
              </a:rPr>
              <a:t>Контрольные вопросы:</a:t>
            </a:r>
            <a:endParaRPr lang="ru-RU" altLang="ru-RU" dirty="0">
              <a:latin typeface="Arial" panose="020B0604020202020204" pitchFamily="34" charset="0"/>
            </a:endParaRPr>
          </a:p>
          <a:p>
            <a:pPr marL="457200" indent="-457200" algn="ctr" eaLnBrk="1" hangingPunct="1">
              <a:buNone/>
            </a:pPr>
            <a:endParaRPr lang="ru-RU" altLang="ru-RU" dirty="0">
              <a:latin typeface="Arial" panose="020B0604020202020204" pitchFamily="34" charset="0"/>
            </a:endParaRPr>
          </a:p>
          <a:p>
            <a:pPr marL="457200" indent="-457200" eaLnBrk="1" hangingPunct="1">
              <a:buAutoNum type="arabicPeriod"/>
            </a:pPr>
            <a:r>
              <a:rPr lang="ru-RU" altLang="ru-RU" dirty="0">
                <a:latin typeface="Arial" panose="020B0604020202020204" pitchFamily="34" charset="0"/>
              </a:rPr>
              <a:t>Как влияет изменение восстановительной стоимости имущества на структуру капитала.</a:t>
            </a:r>
            <a:endParaRPr lang="ru-RU" altLang="ru-RU" dirty="0">
              <a:latin typeface="Arial" panose="020B0604020202020204" pitchFamily="34" charset="0"/>
            </a:endParaRPr>
          </a:p>
          <a:p>
            <a:pPr marL="457200" indent="-457200" eaLnBrk="1" hangingPunct="1">
              <a:buAutoNum type="arabicPeriod"/>
            </a:pPr>
            <a:endParaRPr lang="ru-RU" altLang="ru-RU" dirty="0">
              <a:latin typeface="Arial" panose="020B0604020202020204" pitchFamily="34" charset="0"/>
            </a:endParaRPr>
          </a:p>
          <a:p>
            <a:pPr marL="457200" indent="-457200" eaLnBrk="1" hangingPunct="1">
              <a:buAutoNum type="arabicPeriod"/>
            </a:pPr>
            <a:endParaRPr lang="ru-RU" altLang="ru-RU" dirty="0">
              <a:latin typeface="Arial" panose="020B0604020202020204" pitchFamily="34" charset="0"/>
            </a:endParaRPr>
          </a:p>
          <a:p>
            <a:pPr marL="457200" indent="-457200" eaLnBrk="1" hangingPunct="1">
              <a:buAutoNum type="arabicPeriod"/>
            </a:pPr>
            <a:r>
              <a:rPr lang="ru-RU" altLang="ru-RU" dirty="0">
                <a:latin typeface="Arial" panose="020B0604020202020204" pitchFamily="34" charset="0"/>
              </a:rPr>
              <a:t>Как влияет изменение восстановительной стоимости имущества на инвестиционную привлекательность предприятия.</a:t>
            </a:r>
            <a:endParaRPr lang="ru-RU" altLang="ru-RU" dirty="0">
              <a:latin typeface="Arial" panose="020B0604020202020204" pitchFamily="34" charset="0"/>
            </a:endParaRPr>
          </a:p>
          <a:p>
            <a:pPr marL="457200" indent="-457200" eaLnBrk="1" hangingPunct="1">
              <a:buAutoNum type="arabicPeriod"/>
            </a:pPr>
            <a:endParaRPr lang="ru-RU" altLang="ru-RU" dirty="0">
              <a:latin typeface="Arial" panose="020B0604020202020204" pitchFamily="34" charset="0"/>
            </a:endParaRPr>
          </a:p>
          <a:p>
            <a:pPr marL="457200" indent="-457200" eaLnBrk="1" hangingPunct="1">
              <a:buAutoNum type="arabicPeriod"/>
            </a:pPr>
            <a:r>
              <a:rPr lang="ru-RU" altLang="ru-RU" dirty="0">
                <a:latin typeface="Arial" panose="020B0604020202020204" pitchFamily="34" charset="0"/>
              </a:rPr>
              <a:t>Как влияет изменение восстановительной стоимости имущества на изменение налоговой нагрузки</a:t>
            </a:r>
            <a:endParaRPr lang="ru-RU" altLang="ru-RU" dirty="0">
              <a:latin typeface="Arial" panose="020B0604020202020204" pitchFamily="34" charset="0"/>
            </a:endParaRPr>
          </a:p>
        </p:txBody>
      </p:sp>
      <p:sp>
        <p:nvSpPr>
          <p:cNvPr id="262149" name="Text Box 4"/>
          <p:cNvSpPr txBox="1"/>
          <p:nvPr/>
        </p:nvSpPr>
        <p:spPr>
          <a:xfrm>
            <a:off x="468313" y="260350"/>
            <a:ext cx="8496300" cy="836613"/>
          </a:xfrm>
          <a:prstGeom prst="rect">
            <a:avLst/>
          </a:prstGeom>
          <a:noFill/>
          <a:ln w="9525">
            <a:noFill/>
          </a:ln>
        </p:spPr>
        <p:txBody>
          <a:bodyPr lIns="0" tIns="0" rIns="0" bIns="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Задания для самопроверок</a:t>
            </a:r>
            <a:r>
              <a:rPr lang="ru-RU" altLang="ru-RU" sz="2000" dirty="0"/>
              <a:t> </a:t>
            </a:r>
            <a:r>
              <a:rPr lang="ru-RU" altLang="ru-RU" sz="2000" b="1" dirty="0"/>
              <a:t> </a:t>
            </a:r>
            <a:endParaRPr lang="ru-RU" altLang="ru-RU" sz="2000" b="1" dirty="0"/>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Номер слайда 5"/>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1DFE6CD6-12A6-4FD6-9D92-74C87B0E92BB}"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54018" name="Rectangle 2"/>
          <p:cNvSpPr>
            <a:spLocks noGrp="1" noRot="1" noChangeArrowheads="1"/>
          </p:cNvSpPr>
          <p:nvPr>
            <p:ph idx="1"/>
          </p:nvPr>
        </p:nvSpPr>
        <p:spPr>
          <a:xfrm>
            <a:off x="468313" y="1916113"/>
            <a:ext cx="8229600" cy="4302125"/>
          </a:xfrm>
        </p:spPr>
        <p:txBody>
          <a:bodyPr vert="horz" wrap="square" lIns="91440" tIns="45720" rIns="91440" bIns="45720" numCol="1" anchor="t" anchorCtr="0" compatLnSpc="1"/>
          <a:lstStyle/>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Тема 10</a:t>
            </a:r>
            <a:endParaRPr kumimoji="0" lang="en-US" altLang="ru-RU" sz="40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Стоимость целостного имущественного комплекса</a:t>
            </a:r>
            <a:endParaRPr kumimoji="0" lang="ru-RU" altLang="ru-RU" sz="3600" b="1" i="0" u="none" strike="noStrike" kern="120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defRPr/>
            </a:pPr>
            <a:r>
              <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rPr>
              <a:t>Мирошникова Т.К., институт права и управления, кафедра менеджмента</a:t>
            </a:r>
            <a:endParaRPr kumimoji="0" lang="ru-RU" altLang="ru-RU" sz="24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defRPr/>
            </a:pPr>
            <a:endParaRPr kumimoji="0" lang="ru-RU" altLang="ru-RU" sz="3600" b="1" i="0" u="none" strike="noStrike" kern="1200" cap="none" spc="0" normalizeH="0" baseline="0" noProof="0" smtClean="0">
              <a:ln>
                <a:noFill/>
              </a:ln>
              <a:solidFill>
                <a:srgbClr val="FFFF00"/>
              </a:solidFill>
              <a:effectLst>
                <a:outerShdw blurRad="38100" dist="38100" dir="2700000" algn="tl">
                  <a:srgbClr val="000000"/>
                </a:outerShdw>
              </a:effectLst>
              <a:uLnTx/>
              <a:uFillTx/>
              <a:latin typeface="+mn-lt"/>
              <a:ea typeface="+mn-ea"/>
              <a:cs typeface="+mn-cs"/>
            </a:endParaRPr>
          </a:p>
        </p:txBody>
      </p:sp>
      <p:sp>
        <p:nvSpPr>
          <p:cNvPr id="854019" name="Text Box 3"/>
          <p:cNvSpPr txBox="1">
            <a:spLocks noChangeArrowheads="1"/>
          </p:cNvSpPr>
          <p:nvPr/>
        </p:nvSpPr>
        <p:spPr bwMode="auto">
          <a:xfrm>
            <a:off x="4859338" y="620713"/>
            <a:ext cx="39592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algn="r" defTabSz="914400">
              <a:buClrTx/>
              <a:buSzTx/>
              <a:buFontTx/>
              <a:buNone/>
              <a:defRPr/>
            </a:pPr>
            <a:r>
              <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rPr>
              <a:t>Управление имуществом</a:t>
            </a:r>
            <a:endParaRPr kumimoji="0" lang="ru-RU" altLang="ru-RU" sz="2800" kern="1200" cap="none" spc="0" normalizeH="0" baseline="0" noProof="0">
              <a:solidFill>
                <a:schemeClr val="tx2"/>
              </a:solidFill>
              <a:effectLst>
                <a:outerShdw blurRad="38100" dist="38100" dir="2700000" algn="tl">
                  <a:srgbClr val="000000"/>
                </a:outerShdw>
              </a:effectLst>
              <a:latin typeface="Times New Roman" panose="02020603050405020304" pitchFamily="18" charset="0"/>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F6A48252-FD33-4436-8F2A-5945F1AECF80}"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264195" name="Text Box 2"/>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264196" name="Text Box 3"/>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264197" name="Rectangle 4"/>
          <p:cNvSpPr/>
          <p:nvPr/>
        </p:nvSpPr>
        <p:spPr>
          <a:xfrm>
            <a:off x="323850" y="1557338"/>
            <a:ext cx="8569325" cy="37433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264198" name="Text Box 5"/>
          <p:cNvSpPr txBox="1"/>
          <p:nvPr/>
        </p:nvSpPr>
        <p:spPr>
          <a:xfrm>
            <a:off x="250825" y="1557338"/>
            <a:ext cx="8516938" cy="47847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10. 1. Значение оценки целостного имущественного комплекса </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b="1" dirty="0"/>
              <a:t>Вопрос 10.2. основные методы оценки целостного имущественного комплекса</a:t>
            </a: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400" b="1" dirty="0">
                <a:latin typeface="Garamond" pitchFamily="18" charset="0"/>
              </a:rPr>
              <a:t> </a:t>
            </a:r>
            <a:endParaRPr lang="ru-RU" altLang="ru-RU" sz="2400" b="1" dirty="0">
              <a:latin typeface="Garamond" pitchFamily="18" charset="0"/>
            </a:endParaRPr>
          </a:p>
          <a:p>
            <a:pPr marL="0" lvl="0" indent="0" eaLnBrk="1" hangingPunct="1">
              <a:spcBef>
                <a:spcPct val="0"/>
              </a:spcBef>
              <a:buClrTx/>
              <a:buFontTx/>
              <a:buNone/>
            </a:pPr>
            <a:endParaRPr lang="ru-RU" altLang="ru-RU" sz="2400" b="1" dirty="0">
              <a:latin typeface="Garamond" pitchFamily="18" charset="0"/>
            </a:endParaRPr>
          </a:p>
        </p:txBody>
      </p:sp>
      <p:sp>
        <p:nvSpPr>
          <p:cNvPr id="264199" name="Text Box 6"/>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Содержание темы</a:t>
            </a:r>
            <a:endParaRPr lang="ru-RU" altLang="ru-RU" b="1" dirty="0"/>
          </a:p>
        </p:txBody>
      </p:sp>
      <p:pic>
        <p:nvPicPr>
          <p:cNvPr id="264200" name="Picture 7"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F7E1B830-65C0-408F-9825-60AD16E40659}"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265219" name="Text Box 2"/>
          <p:cNvSpPr txBox="1"/>
          <p:nvPr/>
        </p:nvSpPr>
        <p:spPr>
          <a:xfrm>
            <a:off x="2627313" y="836613"/>
            <a:ext cx="6811962" cy="822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265220" name="Text Box 3"/>
          <p:cNvSpPr txBox="1"/>
          <p:nvPr/>
        </p:nvSpPr>
        <p:spPr>
          <a:xfrm>
            <a:off x="2771775" y="5084763"/>
            <a:ext cx="184150" cy="457200"/>
          </a:xfrm>
          <a:prstGeom prst="rect">
            <a:avLst/>
          </a:prstGeom>
          <a:noFill/>
          <a:ln w="12700">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400" dirty="0">
              <a:latin typeface="Times New Roman" panose="02020603050405020304" pitchFamily="18" charset="0"/>
            </a:endParaRPr>
          </a:p>
        </p:txBody>
      </p:sp>
      <p:sp>
        <p:nvSpPr>
          <p:cNvPr id="265221" name="Rectangle 4"/>
          <p:cNvSpPr/>
          <p:nvPr/>
        </p:nvSpPr>
        <p:spPr>
          <a:xfrm>
            <a:off x="323850" y="1557338"/>
            <a:ext cx="8569325" cy="3743325"/>
          </a:xfrm>
          <a:prstGeom prst="rect">
            <a:avLst/>
          </a:prstGeom>
          <a:solidFill>
            <a:schemeClr val="accent1"/>
          </a:solidFill>
          <a:ln w="38100" cap="sq" cmpd="sng">
            <a:solidFill>
              <a:schemeClr val="tx1"/>
            </a:solidFill>
            <a:prstDash val="solid"/>
            <a:miter/>
            <a:headEnd type="none" w="sm" len="sm"/>
            <a:tailEnd type="none" w="sm" len="sm"/>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1800" dirty="0">
              <a:latin typeface="Garamond" pitchFamily="18" charset="0"/>
            </a:endParaRPr>
          </a:p>
        </p:txBody>
      </p:sp>
      <p:sp>
        <p:nvSpPr>
          <p:cNvPr id="265222" name="Text Box 5"/>
          <p:cNvSpPr txBox="1"/>
          <p:nvPr/>
        </p:nvSpPr>
        <p:spPr>
          <a:xfrm>
            <a:off x="250825" y="1557338"/>
            <a:ext cx="8516938" cy="5394325"/>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000" dirty="0"/>
              <a:t>Целостный имущественный комплекс. Хозяйственный объект с законченным циклом производства и реализации продукции, размещенный на предоставленном ему земельном участке. Методы оценки стоимости совокупных имущественных ценностей предприятия. Сущность метода балансовой оценки. Метод оценки рыночной стоимости. Определение стоимости функционирующего имущественного комплекса на основе доходного подхода. Дисконтирование. Аннуитеты. Учет факторов риска ликвидности и инфляции в оценке активов предприятия. Метод оценки предстоящего чистого денежного потока. Метод прямой капитализации дохода. </a:t>
            </a:r>
            <a:endParaRPr lang="ru-RU" altLang="ru-RU" sz="2000" dirty="0"/>
          </a:p>
          <a:p>
            <a:pPr marL="0" lvl="0" indent="0" eaLnBrk="1" hangingPunct="1">
              <a:spcBef>
                <a:spcPct val="0"/>
              </a:spcBef>
              <a:buClrTx/>
              <a:buFontTx/>
              <a:buNone/>
            </a:pPr>
            <a:endParaRPr lang="ru-RU" altLang="ru-RU" sz="2000" dirty="0"/>
          </a:p>
          <a:p>
            <a:pPr marL="0" lvl="0" indent="0" eaLnBrk="1" hangingPunct="1">
              <a:spcBef>
                <a:spcPct val="0"/>
              </a:spcBef>
              <a:buClrTx/>
              <a:buFontTx/>
              <a:buNone/>
            </a:pPr>
            <a:endParaRPr lang="ru-RU" altLang="ru-RU" sz="2000" dirty="0"/>
          </a:p>
          <a:p>
            <a:pPr marL="0" lvl="0" indent="0" eaLnBrk="1" hangingPunct="1">
              <a:spcBef>
                <a:spcPct val="0"/>
              </a:spcBef>
              <a:buClrTx/>
              <a:buFontTx/>
              <a:buNone/>
            </a:pPr>
            <a:endParaRPr lang="ru-RU" altLang="ru-RU" sz="2000" b="1" dirty="0"/>
          </a:p>
          <a:p>
            <a:pPr marL="0" lvl="0" indent="0" eaLnBrk="1" hangingPunct="1">
              <a:spcBef>
                <a:spcPct val="0"/>
              </a:spcBef>
              <a:buClrTx/>
              <a:buFontTx/>
              <a:buNone/>
            </a:pPr>
            <a:r>
              <a:rPr lang="ru-RU" altLang="ru-RU" sz="2400" b="1" dirty="0">
                <a:latin typeface="Garamond" pitchFamily="18" charset="0"/>
              </a:rPr>
              <a:t> </a:t>
            </a:r>
            <a:endParaRPr lang="ru-RU" altLang="ru-RU" sz="2400" b="1" dirty="0">
              <a:latin typeface="Garamond" pitchFamily="18" charset="0"/>
            </a:endParaRPr>
          </a:p>
          <a:p>
            <a:pPr marL="0" lvl="0" indent="0" eaLnBrk="1" hangingPunct="1">
              <a:spcBef>
                <a:spcPct val="0"/>
              </a:spcBef>
              <a:buClrTx/>
              <a:buFontTx/>
              <a:buNone/>
            </a:pPr>
            <a:endParaRPr lang="ru-RU" altLang="ru-RU" sz="2400" b="1" dirty="0">
              <a:latin typeface="Garamond" pitchFamily="18" charset="0"/>
            </a:endParaRPr>
          </a:p>
        </p:txBody>
      </p:sp>
      <p:sp>
        <p:nvSpPr>
          <p:cNvPr id="265223" name="Text Box 6"/>
          <p:cNvSpPr txBox="1"/>
          <p:nvPr/>
        </p:nvSpPr>
        <p:spPr>
          <a:xfrm>
            <a:off x="1116013" y="692150"/>
            <a:ext cx="7345362" cy="579438"/>
          </a:xfrm>
          <a:prstGeom prst="rect">
            <a:avLst/>
          </a:prstGeom>
          <a:noFill/>
          <a:ln w="12700">
            <a:noFill/>
          </a:ln>
        </p:spPr>
        <p:txBody>
          <a:bodyPr>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Ключевые слова</a:t>
            </a:r>
            <a:endParaRPr lang="ru-RU" altLang="ru-RU" b="1" dirty="0"/>
          </a:p>
        </p:txBody>
      </p:sp>
      <p:pic>
        <p:nvPicPr>
          <p:cNvPr id="265224" name="Picture 7" descr="Untitled-1"/>
          <p:cNvPicPr>
            <a:picLocks noChangeAspect="1"/>
          </p:cNvPicPr>
          <p:nvPr/>
        </p:nvPicPr>
        <p:blipFill>
          <a:blip r:embed="rId1"/>
          <a:stretch>
            <a:fillRect/>
          </a:stretch>
        </p:blipFill>
        <p:spPr>
          <a:xfrm>
            <a:off x="7524750" y="6165850"/>
            <a:ext cx="879475" cy="414338"/>
          </a:xfrm>
          <a:prstGeom prst="rect">
            <a:avLst/>
          </a:prstGeom>
          <a:noFill/>
          <a:ln w="9525">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Номер слайда 3"/>
          <p:cNvSpPr txBox="1">
            <a:spLocks noGrp="1"/>
          </p:cNvSpPr>
          <p:nvPr>
            <p:ph type="sldNum" sz="quarter" idx="12"/>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1B7171F4-1E8F-43D7-81ED-65A6725FBC04}" type="slidenum">
              <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rPr>
            </a:fld>
            <a:endParaRPr kumimoji="0" lang="ru-RU" altLang="ru-RU" sz="1400" b="0" i="0" u="none" strike="noStrike" kern="1200" cap="none" spc="0" normalizeH="0" baseline="0" noProof="0">
              <a:ln>
                <a:noFill/>
              </a:ln>
              <a:solidFill>
                <a:schemeClr val="tx1"/>
              </a:solidFill>
              <a:effectLst>
                <a:outerShdw blurRad="38100" dist="38100" dir="2700000" algn="tl">
                  <a:srgbClr val="000000"/>
                </a:outerShdw>
              </a:effectLst>
              <a:uLnTx/>
              <a:uFillTx/>
              <a:latin typeface="Arial" panose="020B0604020202020204" pitchFamily="34" charset="0"/>
              <a:ea typeface="+mn-ea"/>
              <a:cs typeface="+mn-cs"/>
            </a:endParaRPr>
          </a:p>
        </p:txBody>
      </p:sp>
      <p:pic>
        <p:nvPicPr>
          <p:cNvPr id="296963" name="Picture 2" descr="Untitled-1"/>
          <p:cNvPicPr>
            <a:picLocks noChangeAspect="1"/>
          </p:cNvPicPr>
          <p:nvPr/>
        </p:nvPicPr>
        <p:blipFill>
          <a:blip r:embed="rId1"/>
          <a:stretch>
            <a:fillRect/>
          </a:stretch>
        </p:blipFill>
        <p:spPr>
          <a:xfrm>
            <a:off x="7235825" y="6165850"/>
            <a:ext cx="879475" cy="414338"/>
          </a:xfrm>
          <a:prstGeom prst="rect">
            <a:avLst/>
          </a:prstGeom>
          <a:noFill/>
          <a:ln w="9525">
            <a:noFill/>
          </a:ln>
        </p:spPr>
      </p:pic>
      <p:sp>
        <p:nvSpPr>
          <p:cNvPr id="296964" name="Rectangle 3"/>
          <p:cNvSpPr/>
          <p:nvPr/>
        </p:nvSpPr>
        <p:spPr>
          <a:xfrm>
            <a:off x="323850" y="1981200"/>
            <a:ext cx="8280400" cy="2530475"/>
          </a:xfrm>
          <a:prstGeom prst="rect">
            <a:avLst/>
          </a:prstGeom>
          <a:noFill/>
          <a:ln w="12700">
            <a:noFill/>
          </a:ln>
        </p:spPr>
        <p:txBody>
          <a:bodyPr anchor="ctr" anchorCtr="0">
            <a:spAutoFit/>
          </a:bodyPr>
          <a:p>
            <a:pPr marL="457200" indent="-457200" algn="ctr" eaLnBrk="1" hangingPunct="1">
              <a:buNone/>
            </a:pPr>
            <a:r>
              <a:rPr lang="ru-RU" altLang="ru-RU" dirty="0">
                <a:latin typeface="Arial" panose="020B0604020202020204" pitchFamily="34" charset="0"/>
              </a:rPr>
              <a:t>Контрольные вопросы:</a:t>
            </a:r>
            <a:endParaRPr lang="ru-RU" altLang="ru-RU" dirty="0">
              <a:latin typeface="Arial" panose="020B0604020202020204" pitchFamily="34" charset="0"/>
            </a:endParaRPr>
          </a:p>
          <a:p>
            <a:pPr marL="457200" indent="-457200" algn="ctr" eaLnBrk="1" hangingPunct="1">
              <a:buNone/>
            </a:pPr>
            <a:endParaRPr lang="ru-RU" altLang="ru-RU" dirty="0">
              <a:latin typeface="Arial" panose="020B0604020202020204" pitchFamily="34" charset="0"/>
            </a:endParaRPr>
          </a:p>
          <a:p>
            <a:pPr marL="457200" indent="-457200" eaLnBrk="1" hangingPunct="1">
              <a:buAutoNum type="arabicPeriod"/>
            </a:pPr>
            <a:r>
              <a:rPr lang="ru-RU" altLang="ru-RU" dirty="0">
                <a:latin typeface="Arial" panose="020B0604020202020204" pitchFamily="34" charset="0"/>
              </a:rPr>
              <a:t>Целостный имущественный комплекс как хозяйственный объект.</a:t>
            </a:r>
            <a:endParaRPr lang="ru-RU" altLang="ru-RU" dirty="0">
              <a:latin typeface="Arial" panose="020B0604020202020204" pitchFamily="34" charset="0"/>
            </a:endParaRPr>
          </a:p>
          <a:p>
            <a:pPr marL="457200" indent="-457200" eaLnBrk="1" hangingPunct="1">
              <a:buAutoNum type="arabicPeriod"/>
            </a:pPr>
            <a:endParaRPr lang="ru-RU" altLang="ru-RU" dirty="0">
              <a:latin typeface="Arial" panose="020B0604020202020204" pitchFamily="34" charset="0"/>
            </a:endParaRPr>
          </a:p>
          <a:p>
            <a:pPr marL="457200" indent="-457200" eaLnBrk="1" hangingPunct="1">
              <a:buAutoNum type="arabicPeriod"/>
            </a:pPr>
            <a:r>
              <a:rPr lang="ru-RU" altLang="ru-RU" dirty="0">
                <a:latin typeface="Arial" panose="020B0604020202020204" pitchFamily="34" charset="0"/>
              </a:rPr>
              <a:t>Методы оценки стоимости совокупных имущественных ценностей </a:t>
            </a:r>
            <a:endParaRPr lang="ru-RU" altLang="ru-RU" dirty="0">
              <a:latin typeface="Arial" panose="020B0604020202020204" pitchFamily="34" charset="0"/>
            </a:endParaRPr>
          </a:p>
          <a:p>
            <a:pPr marL="457200" indent="-457200" eaLnBrk="1" hangingPunct="1">
              <a:buNone/>
            </a:pPr>
            <a:r>
              <a:rPr lang="ru-RU" altLang="ru-RU" dirty="0">
                <a:latin typeface="Arial" panose="020B0604020202020204" pitchFamily="34" charset="0"/>
              </a:rPr>
              <a:t>предприятия.</a:t>
            </a:r>
            <a:endParaRPr lang="ru-RU" altLang="ru-RU" dirty="0">
              <a:latin typeface="Arial" panose="020B0604020202020204" pitchFamily="34" charset="0"/>
            </a:endParaRPr>
          </a:p>
          <a:p>
            <a:pPr marL="457200" indent="-457200" eaLnBrk="1" hangingPunct="1">
              <a:buNone/>
            </a:pPr>
            <a:endParaRPr lang="ru-RU" altLang="ru-RU" dirty="0">
              <a:latin typeface="Arial" panose="020B0604020202020204" pitchFamily="34" charset="0"/>
            </a:endParaRPr>
          </a:p>
          <a:p>
            <a:pPr marL="457200" indent="-457200" eaLnBrk="1" hangingPunct="1">
              <a:buAutoNum type="arabicPeriod"/>
            </a:pPr>
            <a:r>
              <a:rPr lang="ru-RU" altLang="ru-RU" dirty="0">
                <a:latin typeface="Arial" panose="020B0604020202020204" pitchFamily="34" charset="0"/>
              </a:rPr>
              <a:t>Метод оценки предстоящего чистого денежного потока. </a:t>
            </a:r>
            <a:endParaRPr lang="ru-RU" altLang="ru-RU" dirty="0">
              <a:latin typeface="Arial" panose="020B0604020202020204" pitchFamily="34" charset="0"/>
            </a:endParaRPr>
          </a:p>
        </p:txBody>
      </p:sp>
      <p:sp>
        <p:nvSpPr>
          <p:cNvPr id="296965" name="Text Box 4"/>
          <p:cNvSpPr txBox="1"/>
          <p:nvPr/>
        </p:nvSpPr>
        <p:spPr>
          <a:xfrm>
            <a:off x="468313" y="260350"/>
            <a:ext cx="8496300" cy="836613"/>
          </a:xfrm>
          <a:prstGeom prst="rect">
            <a:avLst/>
          </a:prstGeom>
          <a:noFill/>
          <a:ln w="9525">
            <a:noFill/>
          </a:ln>
        </p:spPr>
        <p:txBody>
          <a:bodyPr lIns="0" tIns="0" rIns="0" bIns="0"/>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latin typeface="+mn-lt"/>
                <a:ea typeface="+mn-ea"/>
                <a:cs typeface="+mn-cs"/>
              </a:defRPr>
            </a:lvl5pPr>
          </a:lstStyle>
          <a:p>
            <a:pPr marL="0" lvl="0" indent="0" algn="ctr" eaLnBrk="1" hangingPunct="1">
              <a:spcBef>
                <a:spcPct val="0"/>
              </a:spcBef>
              <a:buClrTx/>
              <a:buFontTx/>
              <a:buNone/>
            </a:pPr>
            <a:r>
              <a:rPr lang="ru-RU" altLang="ru-RU" b="1" dirty="0"/>
              <a:t>Задания для самопроверок</a:t>
            </a:r>
            <a:r>
              <a:rPr lang="ru-RU" altLang="ru-RU" sz="2000" dirty="0"/>
              <a:t> </a:t>
            </a:r>
            <a:r>
              <a:rPr lang="ru-RU" altLang="ru-RU" sz="2000" b="1" dirty="0"/>
              <a:t> </a:t>
            </a:r>
            <a:endParaRPr lang="ru-RU" altLang="ru-RU" sz="2000" b="1" dirty="0"/>
          </a:p>
        </p:txBody>
      </p:sp>
    </p:spTree>
  </p:cSld>
  <p:clrMapOvr>
    <a:masterClrMapping/>
  </p:clrMapOvr>
  <p:transition/>
</p:sld>
</file>

<file path=ppt/theme/theme1.xml><?xml version="1.0" encoding="utf-8"?>
<a:theme xmlns:a="http://schemas.openxmlformats.org/drawingml/2006/main" name="Облака">
  <a:themeElements>
    <a:clrScheme name="Облака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Облака">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altLang="ru-RU" sz="20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altLang="ru-RU" sz="20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Облака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Облака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Облака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Облака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Облака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Облака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Облака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Облака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Облака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Ocean</Template>
  <TotalTime>0</TotalTime>
  <Words>11947</Words>
  <Application>WPS Presentation</Application>
  <PresentationFormat>Экран (4:3)</PresentationFormat>
  <Paragraphs>507</Paragraphs>
  <Slides>40</Slides>
  <Notes>1</Notes>
  <HiddenSlides>4</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40</vt:i4>
      </vt:variant>
    </vt:vector>
  </HeadingPairs>
  <TitlesOfParts>
    <vt:vector size="49" baseType="lpstr">
      <vt:lpstr>Arial</vt:lpstr>
      <vt:lpstr>SimSun</vt:lpstr>
      <vt:lpstr>Wingdings</vt:lpstr>
      <vt:lpstr>Garamond</vt:lpstr>
      <vt:lpstr>Liberation Mono</vt:lpstr>
      <vt:lpstr>Times New Roman</vt:lpstr>
      <vt:lpstr>Microsoft YaHei</vt:lpstr>
      <vt:lpstr>Arial Unicode MS</vt:lpstr>
      <vt:lpstr>Облака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9. Роль руководителя в процессе выработки и реализации УР</dc:title>
  <dc:creator>guest</dc:creator>
  <cp:lastModifiedBy>User</cp:lastModifiedBy>
  <cp:revision>542</cp:revision>
  <dcterms:created xsi:type="dcterms:W3CDTF">2003-01-05T12:05:07Z</dcterms:created>
  <dcterms:modified xsi:type="dcterms:W3CDTF">2021-08-15T14:07:28Z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1049-11.2.0.10200</vt:lpwstr>
  </property>
</Properties>
</file>