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4" r:id="rId8"/>
    <p:sldId id="261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97"/>
  </p:normalViewPr>
  <p:slideViewPr>
    <p:cSldViewPr snapToGrid="0" snapToObjects="1">
      <p:cViewPr varScale="1">
        <p:scale>
          <a:sx n="48" d="100"/>
          <a:sy n="48" d="100"/>
        </p:scale>
        <p:origin x="11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hongo.aikidoka.ru/502-verb.html" TargetMode="External"/><Relationship Id="rId2" Type="http://schemas.openxmlformats.org/officeDocument/2006/relationships/hyperlink" Target="http://www.nihongo.aikidoka.ru/503-verb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ihongo.aikidoka.ru/506-verb.html" TargetMode="External"/><Relationship Id="rId4" Type="http://schemas.openxmlformats.org/officeDocument/2006/relationships/hyperlink" Target="http://www.nihongo.aikidoka.ru/504-verb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794480"/>
            <a:ext cx="8915399" cy="266824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Потенциальный залог глаголов в японском языке</a:t>
            </a:r>
            <a:b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3072985"/>
            <a:ext cx="8915399" cy="1798818"/>
          </a:xfrm>
        </p:spPr>
        <p:txBody>
          <a:bodyPr>
            <a:normAutofit/>
          </a:bodyPr>
          <a:lstStyle/>
          <a:p>
            <a:pPr algn="ctr"/>
            <a:r>
              <a:rPr lang="ja-JP" altLang="en-US" sz="4800" b="1" dirty="0" smtClean="0"/>
              <a:t>可能系</a:t>
            </a:r>
            <a:endParaRPr lang="en-US" altLang="ja-JP" sz="4800" b="1" dirty="0" smtClean="0"/>
          </a:p>
          <a:p>
            <a:pPr algn="ctr"/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6254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369582"/>
          </a:xfrm>
        </p:spPr>
        <p:txBody>
          <a:bodyPr>
            <a:normAutofit/>
          </a:bodyPr>
          <a:lstStyle/>
          <a:p>
            <a:r>
              <a:rPr lang="ru-RU" dirty="0"/>
              <a:t>Потенциальной формой глагола </a:t>
            </a:r>
            <a:r>
              <a:rPr lang="ru-RU" dirty="0" smtClean="0"/>
              <a:t>выражается: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2400" dirty="0"/>
              <a:t>возможность, связанная со </a:t>
            </a:r>
            <a:r>
              <a:rPr lang="ru-RU" sz="2400" dirty="0" smtClean="0"/>
              <a:t>способностями, наличием </a:t>
            </a:r>
            <a:r>
              <a:rPr lang="ru-RU" sz="2400" dirty="0"/>
              <a:t>сил, умения и т.п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ja-JP" altLang="en-US" sz="2400" dirty="0" smtClean="0"/>
              <a:t>　　</a:t>
            </a:r>
            <a:r>
              <a:rPr lang="ja-JP" altLang="en-US" sz="2000" dirty="0" smtClean="0"/>
              <a:t>かんじ　が　よめます</a:t>
            </a:r>
            <a:endParaRPr lang="en-US" altLang="ja-JP" sz="2000" dirty="0" smtClean="0"/>
          </a:p>
          <a:p>
            <a:pPr marL="0" indent="0">
              <a:buNone/>
            </a:pPr>
            <a:r>
              <a:rPr lang="ru-RU" sz="2000" dirty="0" smtClean="0"/>
              <a:t>       умею читать иероглифы</a:t>
            </a:r>
          </a:p>
          <a:p>
            <a:r>
              <a:rPr lang="ru-RU" sz="2400" dirty="0" smtClean="0"/>
              <a:t>возможность совершения действия в определенной ситуации</a:t>
            </a:r>
            <a:endParaRPr lang="en-US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　</a:t>
            </a:r>
            <a:r>
              <a:rPr lang="ja-JP" altLang="en-US" sz="2000" dirty="0" smtClean="0"/>
              <a:t>この　スーパーで　やさい　が　かえます</a:t>
            </a:r>
            <a:endParaRPr lang="ru-RU" altLang="ja-JP" sz="2000" dirty="0" smtClean="0"/>
          </a:p>
          <a:p>
            <a:pPr marL="0" indent="0">
              <a:buNone/>
            </a:pPr>
            <a:r>
              <a:rPr lang="ru-RU" altLang="ja-JP" sz="2000" dirty="0" smtClean="0"/>
              <a:t>       в этом супермаркете можно купить овощи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13008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547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Правила образования потенциального залога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04144"/>
            <a:ext cx="8915400" cy="5066676"/>
          </a:xfrm>
        </p:spPr>
        <p:txBody>
          <a:bodyPr>
            <a:noAutofit/>
          </a:bodyPr>
          <a:lstStyle/>
          <a:p>
            <a:r>
              <a:rPr lang="ru-RU" dirty="0"/>
              <a:t>От глаголов </a:t>
            </a:r>
            <a:r>
              <a:rPr lang="ru-RU" dirty="0">
                <a:hlinkClick r:id="rId2"/>
              </a:rPr>
              <a:t>1-го спряжения</a:t>
            </a:r>
            <a:r>
              <a:rPr lang="ru-RU" dirty="0"/>
              <a:t> форма потенциального залога образуется путем присоединения суффикса </a:t>
            </a:r>
            <a:r>
              <a:rPr lang="ru-RU" dirty="0" err="1"/>
              <a:t>る</a:t>
            </a:r>
            <a:r>
              <a:rPr lang="ru-RU" dirty="0"/>
              <a:t> к 4-й </a:t>
            </a:r>
            <a:r>
              <a:rPr lang="ru-RU" dirty="0">
                <a:hlinkClick r:id="rId3"/>
              </a:rPr>
              <a:t>основе глагола</a:t>
            </a:r>
            <a:r>
              <a:rPr lang="ru-RU" dirty="0"/>
              <a:t> 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読む</a:t>
            </a:r>
            <a:r>
              <a:rPr lang="ru-RU" dirty="0"/>
              <a:t> - </a:t>
            </a:r>
            <a:r>
              <a:rPr lang="ru-RU" dirty="0" err="1"/>
              <a:t>める</a:t>
            </a:r>
            <a:r>
              <a:rPr lang="ru-RU" dirty="0"/>
              <a:t>　− могу читать, могу прочитать.</a:t>
            </a:r>
            <a:br>
              <a:rPr lang="ru-RU" dirty="0"/>
            </a:br>
            <a:r>
              <a:rPr lang="ru-RU" dirty="0" err="1"/>
              <a:t>書く</a:t>
            </a:r>
            <a:r>
              <a:rPr lang="ru-RU" dirty="0"/>
              <a:t> - </a:t>
            </a:r>
            <a:r>
              <a:rPr lang="ru-RU" dirty="0" err="1"/>
              <a:t>ける</a:t>
            </a:r>
            <a:r>
              <a:rPr lang="ru-RU" dirty="0"/>
              <a:t> - могу писать/написать, можно писать/написать</a:t>
            </a:r>
          </a:p>
          <a:p>
            <a:r>
              <a:rPr lang="ru-RU" dirty="0"/>
              <a:t>От глаголов </a:t>
            </a:r>
            <a:r>
              <a:rPr lang="ru-RU" dirty="0">
                <a:hlinkClick r:id="rId4"/>
              </a:rPr>
              <a:t>2-го спряжения</a:t>
            </a:r>
            <a:r>
              <a:rPr lang="ru-RU" dirty="0"/>
              <a:t> форма потенциального залога образуется путем присоединения суффикса </a:t>
            </a:r>
            <a:r>
              <a:rPr lang="ru-RU" dirty="0" err="1"/>
              <a:t>られる</a:t>
            </a:r>
            <a:r>
              <a:rPr lang="ru-RU" dirty="0"/>
              <a:t> к первой основе (так же как и форма страдательного залога).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食べる</a:t>
            </a:r>
            <a:r>
              <a:rPr lang="ru-RU" dirty="0"/>
              <a:t> - </a:t>
            </a:r>
            <a:r>
              <a:rPr lang="ru-RU" dirty="0" err="1"/>
              <a:t>食べられる</a:t>
            </a:r>
            <a:r>
              <a:rPr lang="ru-RU" dirty="0"/>
              <a:t> - могу съесть, можно съесть.</a:t>
            </a:r>
            <a:br>
              <a:rPr lang="ru-RU" dirty="0"/>
            </a:br>
            <a:r>
              <a:rPr lang="ru-RU" dirty="0" err="1"/>
              <a:t>見る</a:t>
            </a:r>
            <a:r>
              <a:rPr lang="ru-RU" dirty="0"/>
              <a:t> - </a:t>
            </a:r>
            <a:r>
              <a:rPr lang="ru-RU" dirty="0" err="1"/>
              <a:t>見られる</a:t>
            </a:r>
            <a:r>
              <a:rPr lang="ru-RU" dirty="0"/>
              <a:t> - можно видеть/увидеть, могу видеть.</a:t>
            </a:r>
          </a:p>
          <a:p>
            <a:r>
              <a:rPr lang="ru-RU" dirty="0"/>
              <a:t>Неправильные глаголы (которые относятся к глаголам  </a:t>
            </a:r>
            <a:r>
              <a:rPr lang="ru-RU" dirty="0">
                <a:hlinkClick r:id="rId5"/>
              </a:rPr>
              <a:t>3-е спряжение</a:t>
            </a:r>
            <a:r>
              <a:rPr lang="ru-RU" dirty="0"/>
              <a:t>) преобразуются следующим образом: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する</a:t>
            </a:r>
            <a:r>
              <a:rPr lang="ru-RU" dirty="0"/>
              <a:t> - </a:t>
            </a:r>
            <a:r>
              <a:rPr lang="ru-RU" dirty="0" err="1"/>
              <a:t>できる</a:t>
            </a:r>
            <a:r>
              <a:rPr lang="ru-RU" dirty="0"/>
              <a:t> - мочь сделать.</a:t>
            </a:r>
            <a:br>
              <a:rPr lang="ru-RU" dirty="0"/>
            </a:br>
            <a:r>
              <a:rPr lang="ru-RU" dirty="0" err="1"/>
              <a:t>来る</a:t>
            </a:r>
            <a:r>
              <a:rPr lang="ru-RU" dirty="0"/>
              <a:t> - </a:t>
            </a:r>
            <a:r>
              <a:rPr lang="ru-RU" dirty="0" err="1"/>
              <a:t>来られる</a:t>
            </a:r>
            <a:r>
              <a:rPr lang="ru-RU" dirty="0"/>
              <a:t> - могу </a:t>
            </a:r>
            <a:r>
              <a:rPr lang="ru-RU" dirty="0" err="1"/>
              <a:t>придти</a:t>
            </a:r>
            <a:r>
              <a:rPr lang="ru-RU" dirty="0"/>
              <a:t>/приходить.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98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Образование потенциального залога</a:t>
            </a:r>
            <a:br>
              <a:rPr lang="ru-RU" smtClean="0"/>
            </a:b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  <a:latin typeface="Helvetica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>
              <a:solidFill>
                <a:prstClr val="black"/>
              </a:solidFill>
              <a:latin typeface="Helvetica" charset="0"/>
            </a:endParaRPr>
          </a:p>
          <a:p>
            <a:endParaRPr lang="ru-RU" dirty="0">
              <a:solidFill>
                <a:prstClr val="black"/>
              </a:solidFill>
              <a:latin typeface="Helvetica" charset="0"/>
            </a:endParaRPr>
          </a:p>
          <a:p>
            <a:endParaRPr lang="ru-RU" dirty="0"/>
          </a:p>
        </p:txBody>
      </p:sp>
      <p:pic>
        <p:nvPicPr>
          <p:cNvPr id="1026" name="Picture 2" descr="C:\Users\Dipslet\Desktop\Гитара\Сним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270" y="2444765"/>
            <a:ext cx="6735763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27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Это надо </a:t>
            </a:r>
            <a:r>
              <a:rPr lang="ru-RU" dirty="0" smtClean="0"/>
              <a:t>запомнить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08879"/>
            <a:ext cx="8915400" cy="4202343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Глаголы образованные при помощи </a:t>
            </a:r>
            <a:r>
              <a:rPr lang="ru-RU" sz="2000" dirty="0" err="1"/>
              <a:t>する</a:t>
            </a:r>
            <a:r>
              <a:rPr lang="ru-RU" sz="2000" dirty="0"/>
              <a:t> образуют форму потенциального залога путем замены суффикса </a:t>
            </a:r>
            <a:r>
              <a:rPr lang="ru-RU" sz="2000" dirty="0" err="1"/>
              <a:t>する</a:t>
            </a:r>
            <a:r>
              <a:rPr lang="ru-RU" sz="2000" dirty="0"/>
              <a:t> на </a:t>
            </a:r>
            <a:r>
              <a:rPr lang="ru-RU" sz="2000" dirty="0" err="1"/>
              <a:t>できる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 err="1"/>
              <a:t>勉強する</a:t>
            </a:r>
            <a:r>
              <a:rPr lang="ru-RU" sz="2000" dirty="0"/>
              <a:t> - </a:t>
            </a:r>
            <a:r>
              <a:rPr lang="ru-RU" sz="2000" dirty="0" err="1"/>
              <a:t>勉強できる</a:t>
            </a:r>
            <a:r>
              <a:rPr lang="ru-RU" sz="2000" dirty="0"/>
              <a:t> - могу заниматься/учиться, можно заниматься/учиться.</a:t>
            </a:r>
          </a:p>
          <a:p>
            <a:r>
              <a:rPr lang="ru-RU" sz="2000" dirty="0" smtClean="0"/>
              <a:t>Глаголы </a:t>
            </a:r>
            <a:r>
              <a:rPr lang="ru-RU" sz="2000" dirty="0"/>
              <a:t>потенциального залога изменяются как глаголы 2-го спряжения. Они </a:t>
            </a:r>
            <a:r>
              <a:rPr lang="ru-RU" sz="2000" dirty="0" err="1"/>
              <a:t>ммогут</a:t>
            </a:r>
            <a:r>
              <a:rPr lang="ru-RU" sz="2000" dirty="0"/>
              <a:t> иметь словарную форму, </a:t>
            </a:r>
            <a:r>
              <a:rPr lang="ru-RU" sz="2000" dirty="0" err="1"/>
              <a:t>ない</a:t>
            </a:r>
            <a:r>
              <a:rPr lang="ru-RU" sz="2000" dirty="0"/>
              <a:t>　форму, </a:t>
            </a:r>
            <a:r>
              <a:rPr lang="ru-RU" sz="2000" dirty="0" err="1"/>
              <a:t>て</a:t>
            </a:r>
            <a:r>
              <a:rPr lang="ru-RU" sz="2000" dirty="0"/>
              <a:t>-форму и т.д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Также следует помнить, что от некоторых глаголов формы потенциального залога не образуются. </a:t>
            </a:r>
            <a:br>
              <a:rPr lang="ru-RU" sz="2000" dirty="0"/>
            </a:br>
            <a:r>
              <a:rPr lang="ru-RU" sz="2000" dirty="0"/>
              <a:t>Например: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分かる</a:t>
            </a:r>
            <a:r>
              <a:rPr lang="ru-RU" sz="2000" dirty="0"/>
              <a:t> - понимать,</a:t>
            </a:r>
            <a:br>
              <a:rPr lang="ru-RU" sz="2000" dirty="0"/>
            </a:br>
            <a:r>
              <a:rPr lang="ru-RU" sz="2000" dirty="0" err="1"/>
              <a:t>ある</a:t>
            </a:r>
            <a:r>
              <a:rPr lang="ru-RU" sz="2000" dirty="0"/>
              <a:t> - иметь,</a:t>
            </a:r>
            <a:br>
              <a:rPr lang="ru-RU" sz="2000" dirty="0"/>
            </a:br>
            <a:r>
              <a:rPr lang="ru-RU" sz="2000" dirty="0" err="1"/>
              <a:t>降る</a:t>
            </a:r>
            <a:r>
              <a:rPr lang="ru-RU" sz="2000" dirty="0"/>
              <a:t> - идти (о снеге, дожде)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078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034"/>
          </a:xfrm>
        </p:spPr>
        <p:txBody>
          <a:bodyPr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見えます </a:t>
            </a:r>
            <a:r>
              <a:rPr lang="en-US" altLang="ja-JP" dirty="0" err="1">
                <a:solidFill>
                  <a:schemeClr val="tx1"/>
                </a:solidFill>
              </a:rPr>
              <a:t>и</a:t>
            </a:r>
            <a:r>
              <a:rPr lang="en-US" altLang="ja-JP" dirty="0">
                <a:solidFill>
                  <a:schemeClr val="tx1"/>
                </a:solidFill>
              </a:rPr>
              <a:t> </a:t>
            </a:r>
            <a:r>
              <a:rPr lang="ja-JP" altLang="en-US" dirty="0" smtClean="0">
                <a:solidFill>
                  <a:schemeClr val="tx1"/>
                </a:solidFill>
              </a:rPr>
              <a:t>聞こえます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04144"/>
            <a:ext cx="8915400" cy="4721902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Формой потенциального залога для глагола </a:t>
            </a:r>
            <a:r>
              <a:rPr lang="ja-JP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見ます</a:t>
            </a:r>
            <a:r>
              <a:rPr lang="ru-RU" altLang="ja-JP" sz="24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будет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ja-JP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見られます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для глагола </a:t>
            </a:r>
            <a:r>
              <a:rPr lang="ja-JP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聞きます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будет　</a:t>
            </a:r>
            <a:r>
              <a:rPr lang="ja-JP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聞けます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Эти формы означают, что чье-либо желание посмотреть или послушать что-либо может быть реализовано.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Глагол </a:t>
            </a:r>
            <a: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  <a:t>見えます </a:t>
            </a: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означает, что определенный объект попадается в поле зрения, а </a:t>
            </a:r>
            <a: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  <a:t>聞こえます </a:t>
            </a:r>
            <a:r>
              <a:rPr lang="en-US" altLang="ja-JP" sz="2300" dirty="0">
                <a:solidFill>
                  <a:schemeClr val="tx1"/>
                </a:solidFill>
                <a:latin typeface="Calibri" panose="020F0502020204030204" pitchFamily="34" charset="0"/>
              </a:rPr>
              <a:t>– </a:t>
            </a: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что звук достигает ушей независимо от чьей-либо воли. 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В предложениях с </a:t>
            </a:r>
            <a: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  <a:t>みえます </a:t>
            </a: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и </a:t>
            </a:r>
            <a: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  <a:t>きこえます </a:t>
            </a: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видимые или слышимые объекты становятся подлежащими и обозначаются частицей </a:t>
            </a:r>
            <a: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  <a:t>が</a:t>
            </a:r>
            <a:r>
              <a:rPr lang="en-US" altLang="ja-JP" sz="23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ru-RU" altLang="ja-JP" sz="23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" indent="0">
              <a:buNone/>
            </a:pPr>
            <a: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  <a:t>新宿で　今　黒沢の映画が　見られます。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Сейчас в районе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</a:rPr>
              <a:t>Синдзюку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 вы можете посмотреть фильмы Куросавы.</a:t>
            </a:r>
            <a:b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  <a:t>新幹線から　富士山が　見えます。</a:t>
            </a:r>
            <a:b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Из экспресса «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</a:rPr>
              <a:t>Синкансен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» видна гора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</a:rPr>
              <a:t>Фудзи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b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  <a:t>電話で　天気予報が　聞けます。</a:t>
            </a:r>
            <a:b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Вы можете прослушать прогноз погоды по телефону.</a:t>
            </a:r>
            <a:b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ja-JP" altLang="en-US" sz="2300" dirty="0">
                <a:solidFill>
                  <a:schemeClr val="tx1"/>
                </a:solidFill>
                <a:latin typeface="Calibri" panose="020F0502020204030204" pitchFamily="34" charset="0"/>
              </a:rPr>
              <a:t>ラジオの音が　聞こえます</a:t>
            </a:r>
            <a:r>
              <a:rPr lang="ja-JP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。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</a:rPr>
              <a:t>　</a:t>
            </a:r>
            <a:r>
              <a:rPr lang="ru-RU" sz="2300" dirty="0">
                <a:solidFill>
                  <a:schemeClr val="tx1"/>
                </a:solidFill>
                <a:latin typeface="Calibri" panose="020F0502020204030204" pitchFamily="34" charset="0"/>
              </a:rPr>
              <a:t>Слышен звук радио.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037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14946"/>
          </a:xfrm>
        </p:spPr>
        <p:txBody>
          <a:bodyPr/>
          <a:lstStyle/>
          <a:p>
            <a:pPr algn="ctr"/>
            <a:r>
              <a:rPr lang="ja-JP" altLang="en-US" dirty="0"/>
              <a:t>できます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63908"/>
            <a:ext cx="8915400" cy="4247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Глагол </a:t>
            </a:r>
            <a:r>
              <a:rPr lang="ru-RU" sz="2000" dirty="0" err="1"/>
              <a:t>できます</a:t>
            </a:r>
            <a:r>
              <a:rPr lang="ru-RU" sz="2000" dirty="0"/>
              <a:t> может выступать в значениях "становиться реальностью", "появляться", "быть завершенным", "быть сделанным" и т.п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 err="1"/>
              <a:t>駅の前に</a:t>
            </a:r>
            <a:r>
              <a:rPr lang="ru-RU" sz="2000" dirty="0"/>
              <a:t>　</a:t>
            </a:r>
            <a:r>
              <a:rPr lang="ru-RU" sz="2000" dirty="0" err="1"/>
              <a:t>大きいスーパーが</a:t>
            </a:r>
            <a:r>
              <a:rPr lang="ru-RU" sz="2000" dirty="0"/>
              <a:t>　</a:t>
            </a:r>
            <a:r>
              <a:rPr lang="ru-RU" sz="2000" dirty="0" err="1"/>
              <a:t>できました</a:t>
            </a:r>
            <a:r>
              <a:rPr lang="ru-RU" sz="2000" dirty="0"/>
              <a:t>。</a:t>
            </a:r>
            <a:br>
              <a:rPr lang="ru-RU" sz="2000" dirty="0"/>
            </a:br>
            <a:r>
              <a:rPr lang="ru-RU" sz="2000" dirty="0"/>
              <a:t>Около станции построили большой супермаркет.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時計の</a:t>
            </a:r>
            <a:r>
              <a:rPr lang="ru-RU" sz="2000" dirty="0"/>
              <a:t>　</a:t>
            </a:r>
            <a:r>
              <a:rPr lang="ru-RU" sz="2000" dirty="0" err="1"/>
              <a:t>修理は</a:t>
            </a:r>
            <a:r>
              <a:rPr lang="ru-RU" sz="2000" dirty="0"/>
              <a:t>　</a:t>
            </a:r>
            <a:r>
              <a:rPr lang="ru-RU" sz="2000" dirty="0" err="1"/>
              <a:t>いつ</a:t>
            </a:r>
            <a:r>
              <a:rPr lang="ru-RU" sz="2000" dirty="0"/>
              <a:t>　</a:t>
            </a:r>
            <a:r>
              <a:rPr lang="ru-RU" sz="2000" dirty="0" err="1"/>
              <a:t>できますか</a:t>
            </a:r>
            <a:r>
              <a:rPr lang="ru-RU" sz="2000" dirty="0"/>
              <a:t>。</a:t>
            </a:r>
            <a:br>
              <a:rPr lang="ru-RU" sz="2000" dirty="0"/>
            </a:br>
            <a:r>
              <a:rPr lang="ru-RU" sz="2000" dirty="0"/>
              <a:t>Когда часы будут отремонтированы?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279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Предложения с глаголами в форме потенциального залога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/>
              <a:t>Глаголы в форме потенциального залога означают не действия, а состояния. </a:t>
            </a:r>
            <a:br>
              <a:rPr lang="ru-RU" sz="2000" dirty="0"/>
            </a:br>
            <a:r>
              <a:rPr lang="ru-RU" sz="2000" dirty="0"/>
              <a:t>Дополнения, относящиеся к переходным глаголам, обозначаются частицей </a:t>
            </a:r>
            <a:r>
              <a:rPr lang="ru-RU" sz="2000" dirty="0" err="1"/>
              <a:t>を</a:t>
            </a:r>
            <a:r>
              <a:rPr lang="ru-RU" sz="2000" dirty="0"/>
              <a:t>. </a:t>
            </a:r>
            <a:br>
              <a:rPr lang="ru-RU" sz="2000" dirty="0"/>
            </a:br>
            <a:r>
              <a:rPr lang="ru-RU" sz="2000" dirty="0"/>
              <a:t>Когда эти же глаголы принимают форму потенциального залога, дополнения к ним обычно обозначаются частицей </a:t>
            </a:r>
            <a:r>
              <a:rPr lang="ru-RU" sz="2000" dirty="0" err="1"/>
              <a:t>が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わたしは</a:t>
            </a:r>
            <a:r>
              <a:rPr lang="ru-RU" sz="2000" dirty="0"/>
              <a:t>　</a:t>
            </a:r>
            <a:r>
              <a:rPr lang="ru-RU" sz="2000" dirty="0" err="1"/>
              <a:t>日本語を</a:t>
            </a:r>
            <a:r>
              <a:rPr lang="ru-RU" sz="2000" dirty="0"/>
              <a:t>　</a:t>
            </a:r>
            <a:r>
              <a:rPr lang="ru-RU" sz="2000" dirty="0" err="1"/>
              <a:t>話します</a:t>
            </a:r>
            <a:r>
              <a:rPr lang="ru-RU" sz="2000" dirty="0"/>
              <a:t>。　Я говорю по-японски. 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err="1" smtClean="0"/>
              <a:t>わたしは</a:t>
            </a:r>
            <a:r>
              <a:rPr lang="ru-RU" sz="2000" dirty="0"/>
              <a:t>　</a:t>
            </a:r>
            <a:r>
              <a:rPr lang="ru-RU" sz="2000" dirty="0" err="1"/>
              <a:t>日本語が</a:t>
            </a:r>
            <a:r>
              <a:rPr lang="ru-RU" sz="2000" dirty="0"/>
              <a:t>　</a:t>
            </a:r>
            <a:r>
              <a:rPr lang="ru-RU" sz="2000" dirty="0" err="1"/>
              <a:t>話せます</a:t>
            </a:r>
            <a:r>
              <a:rPr lang="ru-RU" sz="2000" dirty="0"/>
              <a:t>。　Я могу говорить по-японски.</a:t>
            </a:r>
          </a:p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📌За </a:t>
            </a:r>
            <a:r>
              <a:rPr lang="ru-RU" sz="2000" dirty="0"/>
              <a:t>исключением </a:t>
            </a:r>
            <a:r>
              <a:rPr lang="ru-RU" sz="2000" dirty="0" err="1"/>
              <a:t>を</a:t>
            </a:r>
            <a:r>
              <a:rPr lang="ru-RU" sz="2000" dirty="0"/>
              <a:t>, никакие другие частицы не заменяются.</a:t>
            </a:r>
            <a:br>
              <a:rPr lang="ru-RU" sz="2000" dirty="0"/>
            </a:br>
            <a:endParaRPr lang="ru-RU" sz="2000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63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1182ca6e9bfc7dccee1b6819b244597381ecc2"/>
</p:tagLst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Легкий дым</Template>
  <TotalTime>61</TotalTime>
  <Words>108</Words>
  <Application>Microsoft Office PowerPoint</Application>
  <PresentationFormat>Широкоэкранный</PresentationFormat>
  <Paragraphs>40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メイリオ</vt:lpstr>
      <vt:lpstr>Arial</vt:lpstr>
      <vt:lpstr>Calibri</vt:lpstr>
      <vt:lpstr>Century Gothic</vt:lpstr>
      <vt:lpstr>Helvetica</vt:lpstr>
      <vt:lpstr>Wingdings 3</vt:lpstr>
      <vt:lpstr>Легкий дым</vt:lpstr>
      <vt:lpstr>Потенциальный залог глаголов в японском языке </vt:lpstr>
      <vt:lpstr>Потенциальной формой глагола выражается:</vt:lpstr>
      <vt:lpstr>Правила образования потенциального залога</vt:lpstr>
      <vt:lpstr>Образование потенциального залога </vt:lpstr>
      <vt:lpstr>Это надо запомнить</vt:lpstr>
      <vt:lpstr>見えます и 聞こえます</vt:lpstr>
      <vt:lpstr>できます</vt:lpstr>
      <vt:lpstr>Предложения с глаголами в форме потенциального залога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Потенциальный залог глаголов в японском языке</dc:title>
  <dc:creator>пользователь Microsoft Office</dc:creator>
  <cp:lastModifiedBy>Радаева Юлия</cp:lastModifiedBy>
  <cp:revision>10</cp:revision>
  <dcterms:created xsi:type="dcterms:W3CDTF">2018-05-24T13:11:13Z</dcterms:created>
  <dcterms:modified xsi:type="dcterms:W3CDTF">2018-05-25T00:51:45Z</dcterms:modified>
</cp:coreProperties>
</file>