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7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5" r:id="rId12"/>
    <p:sldId id="266" r:id="rId13"/>
    <p:sldId id="276" r:id="rId14"/>
    <p:sldId id="267" r:id="rId15"/>
    <p:sldId id="275" r:id="rId16"/>
    <p:sldId id="268" r:id="rId17"/>
    <p:sldId id="273" r:id="rId18"/>
    <p:sldId id="269" r:id="rId19"/>
    <p:sldId id="274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4" autoAdjust="0"/>
    <p:restoredTop sz="94660"/>
  </p:normalViewPr>
  <p:slideViewPr>
    <p:cSldViewPr>
      <p:cViewPr varScale="1">
        <p:scale>
          <a:sx n="103" d="100"/>
          <a:sy n="103" d="100"/>
        </p:scale>
        <p:origin x="-2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3.wmf"/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езымянный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58125" y="6421438"/>
            <a:ext cx="9620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88238" y="6308725"/>
            <a:ext cx="30162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2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3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3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3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349500"/>
            <a:ext cx="8229600" cy="1150938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5400" b="1" smtClean="0">
                <a:solidFill>
                  <a:schemeClr val="tx1"/>
                </a:solidFill>
              </a:rPr>
              <a:t>Комплексные числа</a:t>
            </a:r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549275"/>
            <a:ext cx="8229600" cy="55768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ru-RU" smtClean="0"/>
              <a:t>Комплексным числом  называется </a:t>
            </a:r>
          </a:p>
          <a:p>
            <a:pPr eaLnBrk="1" hangingPunct="1">
              <a:buFontTx/>
              <a:buNone/>
            </a:pPr>
            <a:r>
              <a:rPr lang="ru-RU" smtClean="0"/>
              <a:t>         </a:t>
            </a:r>
          </a:p>
          <a:p>
            <a:pPr eaLnBrk="1" hangingPunct="1">
              <a:buFontTx/>
              <a:buNone/>
            </a:pPr>
            <a:r>
              <a:rPr lang="ru-RU" smtClean="0"/>
              <a:t> число вида </a:t>
            </a:r>
          </a:p>
          <a:p>
            <a:pPr eaLnBrk="1" hangingPunct="1">
              <a:buFontTx/>
              <a:buNone/>
            </a:pPr>
            <a:r>
              <a:rPr lang="ru-RU" smtClean="0"/>
              <a:t>     </a:t>
            </a:r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r>
              <a:rPr lang="ru-RU" smtClean="0"/>
              <a:t> где  </a:t>
            </a:r>
            <a:r>
              <a:rPr lang="ru-RU" i="1" smtClean="0"/>
              <a:t>x</a:t>
            </a:r>
            <a:r>
              <a:rPr lang="ru-RU" smtClean="0"/>
              <a:t> и </a:t>
            </a:r>
            <a:r>
              <a:rPr lang="ru-RU" i="1" smtClean="0"/>
              <a:t>y </a:t>
            </a:r>
            <a:r>
              <a:rPr lang="ru-RU" smtClean="0"/>
              <a:t>– вещественные числа.</a:t>
            </a:r>
          </a:p>
          <a:p>
            <a:pPr eaLnBrk="1" hangingPunct="1">
              <a:buFontTx/>
              <a:buNone/>
            </a:pPr>
            <a:r>
              <a:rPr lang="ru-RU" smtClean="0"/>
              <a:t>                   </a:t>
            </a:r>
          </a:p>
          <a:p>
            <a:pPr eaLnBrk="1" hangingPunct="1"/>
            <a:endParaRPr lang="ru-RU" smtClean="0"/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3019425" y="2420938"/>
          <a:ext cx="2673350" cy="685800"/>
        </p:xfrm>
        <a:graphic>
          <a:graphicData uri="http://schemas.openxmlformats.org/presentationml/2006/ole">
            <p:oleObj spid="_x0000_s3076" name="Формула" r:id="rId3" imgW="850531" imgH="215806" progId="Equation.3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3"/>
          <p:cNvGraphicFramePr>
            <a:graphicFrameLocks noChangeAspect="1"/>
          </p:cNvGraphicFramePr>
          <p:nvPr>
            <p:ph idx="1"/>
          </p:nvPr>
        </p:nvGraphicFramePr>
        <p:xfrm>
          <a:off x="2411413" y="685800"/>
          <a:ext cx="3455987" cy="1049338"/>
        </p:xfrm>
        <a:graphic>
          <a:graphicData uri="http://schemas.openxmlformats.org/presentationml/2006/ole">
            <p:oleObj spid="_x0000_s4098" name="Формула" r:id="rId3" imgW="710891" imgH="215806" progId="Equation.3">
              <p:embed/>
            </p:oleObj>
          </a:graphicData>
        </a:graphic>
      </p:graphicFrame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323850" y="1989138"/>
            <a:ext cx="83883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/>
              <a:t>называется алгебраической формой            </a:t>
            </a:r>
          </a:p>
          <a:p>
            <a:r>
              <a:rPr lang="ru-RU" sz="3600"/>
              <a:t>записи   комплексного числа.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333375"/>
            <a:ext cx="8893175" cy="5792788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ru-RU" smtClean="0"/>
              <a:t>Число </a:t>
            </a:r>
            <a:r>
              <a:rPr lang="ru-RU" i="1" smtClean="0"/>
              <a:t>x</a:t>
            </a:r>
            <a:r>
              <a:rPr lang="ru-RU" smtClean="0"/>
              <a:t> называется действительной частью, </a:t>
            </a:r>
          </a:p>
          <a:p>
            <a:pPr eaLnBrk="1" hangingPunct="1">
              <a:buFontTx/>
              <a:buNone/>
            </a:pPr>
            <a:r>
              <a:rPr lang="ru-RU" i="1" smtClean="0"/>
              <a:t>y</a:t>
            </a:r>
            <a:r>
              <a:rPr lang="ru-RU" smtClean="0"/>
              <a:t>–мнимой частью комплексного числа </a:t>
            </a:r>
            <a:r>
              <a:rPr lang="ru-RU" i="1" smtClean="0"/>
              <a:t>z</a:t>
            </a:r>
            <a:r>
              <a:rPr lang="ru-RU" smtClean="0"/>
              <a:t>. </a:t>
            </a:r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r>
              <a:rPr lang="ru-RU" smtClean="0"/>
              <a:t>Это записывают следующим образом: </a:t>
            </a: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    </a:t>
            </a:r>
            <a:r>
              <a:rPr lang="ru-RU" smtClean="0"/>
              <a:t>                </a:t>
            </a: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835025" y="3048000"/>
          <a:ext cx="2290763" cy="754063"/>
        </p:xfrm>
        <a:graphic>
          <a:graphicData uri="http://schemas.openxmlformats.org/presentationml/2006/ole">
            <p:oleObj spid="_x0000_s5124" name="Формула" r:id="rId3" imgW="660113" imgH="215806" progId="Equation.3">
              <p:embed/>
            </p:oleObj>
          </a:graphicData>
        </a:graphic>
      </p:graphicFrame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3757613" y="3013075"/>
          <a:ext cx="2351087" cy="823913"/>
        </p:xfrm>
        <a:graphic>
          <a:graphicData uri="http://schemas.openxmlformats.org/presentationml/2006/ole">
            <p:oleObj spid="_x0000_s5126" name="Формула" r:id="rId4" imgW="64770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404813"/>
            <a:ext cx="8229600" cy="572135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 Если             , то число      называют </a:t>
            </a:r>
          </a:p>
          <a:p>
            <a:pPr eaLnBrk="1" hangingPunct="1">
              <a:buFontTx/>
              <a:buNone/>
            </a:pPr>
            <a:r>
              <a:rPr lang="ru-RU" smtClean="0"/>
              <a:t>чисто мнимым.</a:t>
            </a:r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/>
            <a:r>
              <a:rPr lang="ru-RU" smtClean="0"/>
              <a:t>Если          , то получается </a:t>
            </a:r>
          </a:p>
          <a:p>
            <a:pPr eaLnBrk="1" hangingPunct="1">
              <a:buFontTx/>
              <a:buNone/>
            </a:pPr>
            <a:r>
              <a:rPr lang="ru-RU" smtClean="0"/>
              <a:t>вещественное число.</a:t>
            </a:r>
            <a:r>
              <a:rPr lang="en-US" smtClean="0"/>
              <a:t> </a:t>
            </a:r>
            <a:endParaRPr lang="ru-RU" smtClean="0"/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/>
            <a:r>
              <a:rPr lang="ru-RU" smtClean="0"/>
              <a:t>Два комплексных числа  </a:t>
            </a:r>
            <a:r>
              <a:rPr lang="en-US" smtClean="0"/>
              <a:t>    </a:t>
            </a:r>
          </a:p>
          <a:p>
            <a:pPr eaLnBrk="1" hangingPunct="1">
              <a:buFontTx/>
              <a:buNone/>
            </a:pPr>
            <a:r>
              <a:rPr lang="ru-RU" smtClean="0"/>
              <a:t>и</a:t>
            </a:r>
            <a:r>
              <a:rPr lang="en-US" smtClean="0"/>
              <a:t>        </a:t>
            </a:r>
            <a:r>
              <a:rPr lang="ru-RU" smtClean="0"/>
              <a:t>                  называются </a:t>
            </a:r>
          </a:p>
          <a:p>
            <a:pPr eaLnBrk="1" hangingPunct="1">
              <a:buFontTx/>
              <a:buNone/>
            </a:pPr>
            <a:r>
              <a:rPr lang="ru-RU" smtClean="0"/>
              <a:t>сопряженными. </a:t>
            </a: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9" name="Object 6"/>
          <p:cNvGraphicFramePr>
            <a:graphicFrameLocks noChangeAspect="1"/>
          </p:cNvGraphicFramePr>
          <p:nvPr/>
        </p:nvGraphicFramePr>
        <p:xfrm>
          <a:off x="1262063" y="4419600"/>
          <a:ext cx="1581150" cy="781050"/>
        </p:xfrm>
        <a:graphic>
          <a:graphicData uri="http://schemas.openxmlformats.org/presentationml/2006/ole">
            <p:oleObj spid="_x0000_s6149" name="Формула" r:id="rId3" imgW="520560" imgH="215640" progId="Equation.3">
              <p:embed/>
            </p:oleObj>
          </a:graphicData>
        </a:graphic>
      </p:graphicFrame>
      <p:graphicFrame>
        <p:nvGraphicFramePr>
          <p:cNvPr id="6150" name="Object 7"/>
          <p:cNvGraphicFramePr>
            <a:graphicFrameLocks noChangeAspect="1"/>
          </p:cNvGraphicFramePr>
          <p:nvPr/>
        </p:nvGraphicFramePr>
        <p:xfrm>
          <a:off x="5491163" y="3860800"/>
          <a:ext cx="1906587" cy="715963"/>
        </p:xfrm>
        <a:graphic>
          <a:graphicData uri="http://schemas.openxmlformats.org/presentationml/2006/ole">
            <p:oleObj spid="_x0000_s6150" name="Формула" r:id="rId4" imgW="710891" imgH="215806" progId="Equation.3">
              <p:embed/>
            </p:oleObj>
          </a:graphicData>
        </a:graphic>
      </p:graphicFrame>
      <p:sp>
        <p:nvSpPr>
          <p:cNvPr id="615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52" name="Object 8"/>
          <p:cNvGraphicFramePr>
            <a:graphicFrameLocks noChangeAspect="1"/>
          </p:cNvGraphicFramePr>
          <p:nvPr/>
        </p:nvGraphicFramePr>
        <p:xfrm>
          <a:off x="2195513" y="452438"/>
          <a:ext cx="1081087" cy="503237"/>
        </p:xfrm>
        <a:graphic>
          <a:graphicData uri="http://schemas.openxmlformats.org/presentationml/2006/ole">
            <p:oleObj spid="_x0000_s6152" name="Формула" r:id="rId5" imgW="406224" imgH="190417" progId="Equation.3">
              <p:embed/>
            </p:oleObj>
          </a:graphicData>
        </a:graphic>
      </p:graphicFrame>
      <p:sp>
        <p:nvSpPr>
          <p:cNvPr id="615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55" name="Object 12"/>
          <p:cNvGraphicFramePr>
            <a:graphicFrameLocks noChangeAspect="1"/>
          </p:cNvGraphicFramePr>
          <p:nvPr/>
        </p:nvGraphicFramePr>
        <p:xfrm>
          <a:off x="5391150" y="404813"/>
          <a:ext cx="436563" cy="503237"/>
        </p:xfrm>
        <a:graphic>
          <a:graphicData uri="http://schemas.openxmlformats.org/presentationml/2006/ole">
            <p:oleObj spid="_x0000_s6155" name="Формула" r:id="rId6" imgW="126835" imgH="139518" progId="Equation.3">
              <p:embed/>
            </p:oleObj>
          </a:graphicData>
        </a:graphic>
      </p:graphicFrame>
      <p:sp>
        <p:nvSpPr>
          <p:cNvPr id="615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57" name="Object 14"/>
          <p:cNvGraphicFramePr>
            <a:graphicFrameLocks noChangeAspect="1"/>
          </p:cNvGraphicFramePr>
          <p:nvPr/>
        </p:nvGraphicFramePr>
        <p:xfrm>
          <a:off x="1898650" y="2208213"/>
          <a:ext cx="1008063" cy="549275"/>
        </p:xfrm>
        <a:graphic>
          <a:graphicData uri="http://schemas.openxmlformats.org/presentationml/2006/ole">
            <p:oleObj spid="_x0000_s6157" name="Формула" r:id="rId7" imgW="419100" imgH="228600" progId="Equation.3">
              <p:embed/>
            </p:oleObj>
          </a:graphicData>
        </a:graphic>
      </p:graphicFrame>
      <p:sp>
        <p:nvSpPr>
          <p:cNvPr id="6158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59" name="Object 16"/>
          <p:cNvGraphicFramePr>
            <a:graphicFrameLocks noChangeAspect="1"/>
          </p:cNvGraphicFramePr>
          <p:nvPr/>
        </p:nvGraphicFramePr>
        <p:xfrm>
          <a:off x="6084888" y="2205038"/>
          <a:ext cx="1655762" cy="512762"/>
        </p:xfrm>
        <a:graphic>
          <a:graphicData uri="http://schemas.openxmlformats.org/presentationml/2006/ole">
            <p:oleObj spid="_x0000_s6159" name="Формула" r:id="rId8" imgW="799753" imgH="190417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600200"/>
            <a:ext cx="8362950" cy="4525963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ru-RU" smtClean="0"/>
              <a:t>   Два комплексных числа                          и                         </a:t>
            </a:r>
          </a:p>
          <a:p>
            <a:pPr eaLnBrk="1" hangingPunct="1">
              <a:buFontTx/>
              <a:buNone/>
            </a:pPr>
            <a:r>
              <a:rPr lang="ru-RU" smtClean="0"/>
              <a:t>                  </a:t>
            </a:r>
          </a:p>
          <a:p>
            <a:pPr eaLnBrk="1" hangingPunct="1">
              <a:buFontTx/>
              <a:buNone/>
            </a:pPr>
            <a:r>
              <a:rPr lang="ru-RU" smtClean="0"/>
              <a:t> равны друг другу, если           и           ; </a:t>
            </a:r>
          </a:p>
          <a:p>
            <a:pPr eaLnBrk="1" hangingPunct="1">
              <a:buFontTx/>
              <a:buNone/>
            </a:pPr>
            <a:r>
              <a:rPr lang="ru-RU" smtClean="0"/>
              <a:t>комплексное число </a:t>
            </a:r>
            <a:r>
              <a:rPr lang="ru-RU" i="1" smtClean="0"/>
              <a:t>z</a:t>
            </a:r>
            <a:r>
              <a:rPr lang="ru-RU" smtClean="0"/>
              <a:t> считается</a:t>
            </a:r>
          </a:p>
          <a:p>
            <a:pPr eaLnBrk="1" hangingPunct="1">
              <a:buFontTx/>
              <a:buNone/>
            </a:pPr>
            <a:r>
              <a:rPr lang="ru-RU" smtClean="0"/>
              <a:t>равным нулю, если </a:t>
            </a:r>
            <a:r>
              <a:rPr lang="en-US" smtClean="0"/>
              <a:t>x=y=0</a:t>
            </a:r>
            <a:r>
              <a:rPr lang="ru-RU" smtClean="0"/>
              <a:t>.</a:t>
            </a:r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2" name="Object 5"/>
          <p:cNvGraphicFramePr>
            <a:graphicFrameLocks noChangeAspect="1"/>
          </p:cNvGraphicFramePr>
          <p:nvPr/>
        </p:nvGraphicFramePr>
        <p:xfrm>
          <a:off x="5364163" y="1484313"/>
          <a:ext cx="2447925" cy="882650"/>
        </p:xfrm>
        <a:graphic>
          <a:graphicData uri="http://schemas.openxmlformats.org/presentationml/2006/ole">
            <p:oleObj spid="_x0000_s7172" name="Формула" r:id="rId3" imgW="825500" imgH="241300" progId="Equation.3">
              <p:embed/>
            </p:oleObj>
          </a:graphicData>
        </a:graphic>
      </p:graphicFrame>
      <p:sp>
        <p:nvSpPr>
          <p:cNvPr id="717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4" name="Object 7"/>
          <p:cNvGraphicFramePr>
            <a:graphicFrameLocks noChangeAspect="1"/>
          </p:cNvGraphicFramePr>
          <p:nvPr/>
        </p:nvGraphicFramePr>
        <p:xfrm>
          <a:off x="611188" y="2133600"/>
          <a:ext cx="2236787" cy="854075"/>
        </p:xfrm>
        <a:graphic>
          <a:graphicData uri="http://schemas.openxmlformats.org/presentationml/2006/ole">
            <p:oleObj spid="_x0000_s7174" name="Формула" r:id="rId4" imgW="876300" imgH="241300" progId="Equation.3">
              <p:embed/>
            </p:oleObj>
          </a:graphicData>
        </a:graphic>
      </p:graphicFrame>
      <p:sp>
        <p:nvSpPr>
          <p:cNvPr id="717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6" name="Object 9"/>
          <p:cNvGraphicFramePr>
            <a:graphicFrameLocks noChangeAspect="1"/>
          </p:cNvGraphicFramePr>
          <p:nvPr/>
        </p:nvGraphicFramePr>
        <p:xfrm>
          <a:off x="5003800" y="2781300"/>
          <a:ext cx="1008063" cy="649288"/>
        </p:xfrm>
        <a:graphic>
          <a:graphicData uri="http://schemas.openxmlformats.org/presentationml/2006/ole">
            <p:oleObj spid="_x0000_s7176" name="Формула" r:id="rId5" imgW="380835" imgH="190417" progId="Equation.3">
              <p:embed/>
            </p:oleObj>
          </a:graphicData>
        </a:graphic>
      </p:graphicFrame>
      <p:sp>
        <p:nvSpPr>
          <p:cNvPr id="717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8" name="Object 11"/>
          <p:cNvGraphicFramePr>
            <a:graphicFrameLocks noChangeAspect="1"/>
          </p:cNvGraphicFramePr>
          <p:nvPr/>
        </p:nvGraphicFramePr>
        <p:xfrm>
          <a:off x="6443663" y="2781300"/>
          <a:ext cx="1008062" cy="649288"/>
        </p:xfrm>
        <a:graphic>
          <a:graphicData uri="http://schemas.openxmlformats.org/presentationml/2006/ole">
            <p:oleObj spid="_x0000_s7178" name="Формула" r:id="rId6" imgW="406224" imgH="190417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6263" y="1484313"/>
            <a:ext cx="8172450" cy="3963987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ru-RU" smtClean="0"/>
              <a:t>Всякое   комплексное   число  можно </a:t>
            </a:r>
          </a:p>
          <a:p>
            <a:pPr eaLnBrk="1" hangingPunct="1">
              <a:buFontTx/>
              <a:buNone/>
            </a:pPr>
            <a:r>
              <a:rPr lang="ru-RU" smtClean="0"/>
              <a:t>изобразить точкой  на плоскости, т.к. </a:t>
            </a:r>
          </a:p>
          <a:p>
            <a:pPr eaLnBrk="1" hangingPunct="1">
              <a:buFontTx/>
              <a:buNone/>
            </a:pPr>
            <a:r>
              <a:rPr lang="ru-RU" smtClean="0"/>
              <a:t>      каждому    </a:t>
            </a:r>
            <a:r>
              <a:rPr lang="ru-RU" i="1" smtClean="0"/>
              <a:t>z</a:t>
            </a:r>
            <a:r>
              <a:rPr lang="ru-RU" smtClean="0"/>
              <a:t>    соответствует</a:t>
            </a:r>
          </a:p>
          <a:p>
            <a:pPr eaLnBrk="1" hangingPunct="1">
              <a:buFontTx/>
              <a:buNone/>
            </a:pPr>
            <a:r>
              <a:rPr lang="ru-RU" smtClean="0"/>
              <a:t>упорядоченная   пара  вещественных       </a:t>
            </a:r>
          </a:p>
          <a:p>
            <a:pPr eaLnBrk="1" hangingPunct="1">
              <a:buFontTx/>
              <a:buNone/>
            </a:pPr>
            <a:r>
              <a:rPr lang="ru-RU" smtClean="0"/>
              <a:t>                  чисел   (</a:t>
            </a:r>
            <a:r>
              <a:rPr lang="en-US" smtClean="0"/>
              <a:t>x</a:t>
            </a:r>
            <a:r>
              <a:rPr lang="ru-RU" smtClean="0"/>
              <a:t>;</a:t>
            </a:r>
            <a:r>
              <a:rPr lang="en-US" smtClean="0"/>
              <a:t>y</a:t>
            </a:r>
            <a:r>
              <a:rPr lang="ru-RU" smtClean="0"/>
              <a:t>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  </a:t>
            </a:r>
            <a:r>
              <a:rPr lang="ru-RU" sz="3600" smtClean="0">
                <a:solidFill>
                  <a:schemeClr val="tx1"/>
                </a:solidFill>
              </a:rPr>
              <a:t>Модуль комплексного числа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3600" y="1916113"/>
            <a:ext cx="7386638" cy="3630612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ru-RU" smtClean="0"/>
              <a:t> </a:t>
            </a:r>
          </a:p>
          <a:p>
            <a:pPr eaLnBrk="1" hangingPunct="1">
              <a:buFontTx/>
              <a:buNone/>
            </a:pPr>
            <a:r>
              <a:rPr lang="ru-RU" smtClean="0"/>
              <a:t>  Число             называется модулем</a:t>
            </a:r>
          </a:p>
          <a:p>
            <a:pPr eaLnBrk="1" hangingPunct="1">
              <a:buFontTx/>
              <a:buNone/>
            </a:pPr>
            <a:r>
              <a:rPr lang="ru-RU" smtClean="0"/>
              <a:t> комплексного числа                    и </a:t>
            </a:r>
          </a:p>
          <a:p>
            <a:pPr eaLnBrk="1" hangingPunct="1">
              <a:buFontTx/>
              <a:buNone/>
            </a:pPr>
            <a:r>
              <a:rPr lang="ru-RU" smtClean="0"/>
              <a:t> обозначается         .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2411413" y="2349500"/>
          <a:ext cx="1368425" cy="787400"/>
        </p:xfrm>
        <a:graphic>
          <a:graphicData uri="http://schemas.openxmlformats.org/presentationml/2006/ole">
            <p:oleObj spid="_x0000_s9221" name="Формула" r:id="rId3" imgW="520474" imgH="266584" progId="Equation.3">
              <p:embed/>
            </p:oleObj>
          </a:graphicData>
        </a:graphic>
      </p:graphicFrame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3816350" y="3536950"/>
          <a:ext cx="647700" cy="719138"/>
        </p:xfrm>
        <a:graphic>
          <a:graphicData uri="http://schemas.openxmlformats.org/presentationml/2006/ole">
            <p:oleObj spid="_x0000_s9223" name="Формула" r:id="rId4" imgW="152268" imgH="215713" progId="Equation.3">
              <p:embed/>
            </p:oleObj>
          </a:graphicData>
        </a:graphic>
      </p:graphicFrame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4932363" y="3068638"/>
          <a:ext cx="2138362" cy="744537"/>
        </p:xfrm>
        <a:graphic>
          <a:graphicData uri="http://schemas.openxmlformats.org/presentationml/2006/ole">
            <p:oleObj spid="_x0000_s9226" name="Формула" r:id="rId5" imgW="710891" imgH="215806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>
                <a:solidFill>
                  <a:schemeClr val="tx1"/>
                </a:solidFill>
              </a:rPr>
              <a:t>Тригонометрическая форма</a:t>
            </a:r>
            <a:br>
              <a:rPr lang="ru-RU" sz="4000" smtClean="0">
                <a:solidFill>
                  <a:schemeClr val="tx1"/>
                </a:solidFill>
              </a:rPr>
            </a:br>
            <a:r>
              <a:rPr lang="ru-RU" sz="4000" smtClean="0">
                <a:solidFill>
                  <a:schemeClr val="tx1"/>
                </a:solidFill>
              </a:rPr>
              <a:t> комплексного числа.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ru-RU" smtClean="0"/>
              <a:t> </a:t>
            </a: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   </a:t>
            </a:r>
            <a:endParaRPr lang="ru-RU" smtClean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262063" y="3170238"/>
            <a:ext cx="2679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673100" y="1968500"/>
          <a:ext cx="7581900" cy="1457325"/>
        </p:xfrm>
        <a:graphic>
          <a:graphicData uri="http://schemas.openxmlformats.org/presentationml/2006/ole">
            <p:oleObj spid="_x0000_s10245" name="Формула" r:id="rId3" imgW="1231560" imgH="215640" progId="Equation.3">
              <p:embed/>
            </p:oleObj>
          </a:graphicData>
        </a:graphic>
      </p:graphicFrame>
      <p:graphicFrame>
        <p:nvGraphicFramePr>
          <p:cNvPr id="10246" name="Group 6"/>
          <p:cNvGraphicFramePr>
            <a:graphicFrameLocks noGrp="1"/>
          </p:cNvGraphicFramePr>
          <p:nvPr/>
        </p:nvGraphicFramePr>
        <p:xfrm>
          <a:off x="3784600" y="3170238"/>
          <a:ext cx="4098925" cy="518160"/>
        </p:xfrm>
        <a:graphic>
          <a:graphicData uri="http://schemas.openxmlformats.org/drawingml/2006/table">
            <a:tbl>
              <a:tblPr/>
              <a:tblGrid>
                <a:gridCol w="2679700"/>
                <a:gridCol w="141922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49" name="Rectangle 13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50" name="Object 14"/>
          <p:cNvGraphicFramePr>
            <a:graphicFrameLocks noChangeAspect="1"/>
          </p:cNvGraphicFramePr>
          <p:nvPr/>
        </p:nvGraphicFramePr>
        <p:xfrm>
          <a:off x="179388" y="3716338"/>
          <a:ext cx="3276600" cy="1639887"/>
        </p:xfrm>
        <a:graphic>
          <a:graphicData uri="http://schemas.openxmlformats.org/presentationml/2006/ole">
            <p:oleObj spid="_x0000_s10250" name="Формула" r:id="rId4" imgW="710891" imgH="266584" progId="Equation.3">
              <p:embed/>
            </p:oleObj>
          </a:graphicData>
        </a:graphic>
      </p:graphicFrame>
      <p:sp>
        <p:nvSpPr>
          <p:cNvPr id="10251" name="Rectangle 1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52" name="Object 16"/>
          <p:cNvGraphicFramePr>
            <a:graphicFrameLocks noChangeAspect="1"/>
          </p:cNvGraphicFramePr>
          <p:nvPr/>
        </p:nvGraphicFramePr>
        <p:xfrm>
          <a:off x="4319588" y="3465513"/>
          <a:ext cx="4645025" cy="2228850"/>
        </p:xfrm>
        <a:graphic>
          <a:graphicData uri="http://schemas.openxmlformats.org/presentationml/2006/ole">
            <p:oleObj spid="_x0000_s10252" name="Формула" r:id="rId5" imgW="748975" imgH="393529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Показательная форма комплексного числа</a:t>
            </a:r>
          </a:p>
        </p:txBody>
      </p:sp>
      <p:graphicFrame>
        <p:nvGraphicFramePr>
          <p:cNvPr id="11267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2771775" y="2852738"/>
          <a:ext cx="3600450" cy="1349375"/>
        </p:xfrm>
        <a:graphic>
          <a:graphicData uri="http://schemas.openxmlformats.org/presentationml/2006/ole">
            <p:oleObj spid="_x0000_s11267" name="Формула" r:id="rId3" imgW="710891" imgH="266584" progId="Equation.3">
              <p:embed/>
            </p:oleObj>
          </a:graphicData>
        </a:graphic>
      </p:graphicFrame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269" name="Object 4"/>
          <p:cNvGraphicFramePr>
            <a:graphicFrameLocks noChangeAspect="1"/>
          </p:cNvGraphicFramePr>
          <p:nvPr/>
        </p:nvGraphicFramePr>
        <p:xfrm>
          <a:off x="3059113" y="1758950"/>
          <a:ext cx="3168650" cy="1012825"/>
        </p:xfrm>
        <a:graphic>
          <a:graphicData uri="http://schemas.openxmlformats.org/presentationml/2006/ole">
            <p:oleObj spid="_x0000_s11269" name="Формула" r:id="rId4" imgW="685502" imgH="215806" progId="Equation.3">
              <p:embed/>
            </p:oleObj>
          </a:graphicData>
        </a:graphic>
      </p:graphicFrame>
      <p:graphicFrame>
        <p:nvGraphicFramePr>
          <p:cNvPr id="11270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2700338" y="4262438"/>
          <a:ext cx="3527425" cy="1692275"/>
        </p:xfrm>
        <a:graphic>
          <a:graphicData uri="http://schemas.openxmlformats.org/presentationml/2006/ole">
            <p:oleObj spid="_x0000_s11270" name="Формула" r:id="rId5" imgW="748975" imgH="393529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smtClean="0"/>
              <a:t>   </a:t>
            </a:r>
            <a:r>
              <a:rPr lang="ru-RU" sz="4000" smtClean="0">
                <a:solidFill>
                  <a:schemeClr val="tx1"/>
                </a:solidFill>
              </a:rPr>
              <a:t>Действия над комплексными      числами</a:t>
            </a:r>
            <a:r>
              <a:rPr lang="ru-RU" sz="4000" smtClean="0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buFontTx/>
              <a:buNone/>
            </a:pPr>
            <a:endParaRPr lang="ru-RU" sz="2800" smtClean="0"/>
          </a:p>
        </p:txBody>
      </p:sp>
      <p:graphicFrame>
        <p:nvGraphicFramePr>
          <p:cNvPr id="12292" name="Object 11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331913" y="2062163"/>
          <a:ext cx="6769100" cy="1079500"/>
        </p:xfrm>
        <a:graphic>
          <a:graphicData uri="http://schemas.openxmlformats.org/presentationml/2006/ole">
            <p:oleObj spid="_x0000_s12292" name="Формула" r:id="rId3" imgW="2171700" imgH="241300" progId="Equation.3">
              <p:embed/>
            </p:oleObj>
          </a:graphicData>
        </a:graphic>
      </p:graphicFrame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6" name="Rectangle 9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297" name="Object 1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116013" y="3429000"/>
          <a:ext cx="7056437" cy="1033463"/>
        </p:xfrm>
        <a:graphic>
          <a:graphicData uri="http://schemas.openxmlformats.org/presentationml/2006/ole">
            <p:oleObj spid="_x0000_s12297" name="Формула" r:id="rId4" imgW="2082800" imgH="241300" progId="Equation.3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>
                <a:solidFill>
                  <a:schemeClr val="tx1"/>
                </a:solidFill>
              </a:rPr>
              <a:t>Действия над комплексными            числами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68313" y="1628775"/>
            <a:ext cx="8351837" cy="4525963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buFontTx/>
              <a:buNone/>
            </a:pPr>
            <a:r>
              <a:rPr lang="ru-RU" sz="2800" smtClean="0"/>
              <a:t> 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319" name="Object 10"/>
          <p:cNvGraphicFramePr>
            <a:graphicFrameLocks noGrp="1" noChangeAspect="1"/>
          </p:cNvGraphicFramePr>
          <p:nvPr>
            <p:ph sz="half" idx="2"/>
          </p:nvPr>
        </p:nvGraphicFramePr>
        <p:xfrm>
          <a:off x="611188" y="1700213"/>
          <a:ext cx="7920037" cy="3028950"/>
        </p:xfrm>
        <a:graphic>
          <a:graphicData uri="http://schemas.openxmlformats.org/presentationml/2006/ole">
            <p:oleObj spid="_x0000_s13319" name="Формула" r:id="rId3" imgW="2222500" imgH="78740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39" name="Object 4"/>
          <p:cNvGraphicFramePr>
            <a:graphicFrameLocks noChangeAspect="1"/>
          </p:cNvGraphicFramePr>
          <p:nvPr/>
        </p:nvGraphicFramePr>
        <p:xfrm>
          <a:off x="755650" y="1412875"/>
          <a:ext cx="7993063" cy="2506663"/>
        </p:xfrm>
        <a:graphic>
          <a:graphicData uri="http://schemas.openxmlformats.org/presentationml/2006/ole">
            <p:oleObj spid="_x0000_s14339" name="Формула" r:id="rId3" imgW="1739900" imgH="546100" progId="Equation.3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>
                <a:solidFill>
                  <a:schemeClr val="tx1"/>
                </a:solidFill>
              </a:rPr>
              <a:t>Действия над комплексными            числами</a:t>
            </a:r>
          </a:p>
        </p:txBody>
      </p:sp>
      <p:sp>
        <p:nvSpPr>
          <p:cNvPr id="15363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5364" name="Object 56"/>
          <p:cNvGraphicFramePr>
            <a:graphicFrameLocks noChangeAspect="1"/>
          </p:cNvGraphicFramePr>
          <p:nvPr/>
        </p:nvGraphicFramePr>
        <p:xfrm>
          <a:off x="231775" y="2276475"/>
          <a:ext cx="8105775" cy="1604963"/>
        </p:xfrm>
        <a:graphic>
          <a:graphicData uri="http://schemas.openxmlformats.org/presentationml/2006/ole">
            <p:oleObj spid="_x0000_s15364" name="Формула" r:id="rId3" imgW="2501900" imgH="495300" progId="Equation.3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387" name="Object 6"/>
          <p:cNvGraphicFramePr>
            <a:graphicFrameLocks noChangeAspect="1"/>
          </p:cNvGraphicFramePr>
          <p:nvPr/>
        </p:nvGraphicFramePr>
        <p:xfrm>
          <a:off x="755650" y="1039813"/>
          <a:ext cx="7632700" cy="3638550"/>
        </p:xfrm>
        <a:graphic>
          <a:graphicData uri="http://schemas.openxmlformats.org/presentationml/2006/ole">
            <p:oleObj spid="_x0000_s16387" name="Формула" r:id="rId3" imgW="2146300" imgH="1028700" progId="Equation.3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>
                <a:solidFill>
                  <a:schemeClr val="tx1"/>
                </a:solidFill>
              </a:rPr>
              <a:t>Действия над комплексными            числами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ru-RU" smtClean="0"/>
              <a:t>  </a:t>
            </a:r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r>
              <a:rPr lang="ru-RU" smtClean="0"/>
              <a:t>  </a:t>
            </a:r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13" name="Object 6"/>
          <p:cNvGraphicFramePr>
            <a:graphicFrameLocks noChangeAspect="1"/>
          </p:cNvGraphicFramePr>
          <p:nvPr/>
        </p:nvGraphicFramePr>
        <p:xfrm>
          <a:off x="1787525" y="2416175"/>
          <a:ext cx="5711825" cy="768350"/>
        </p:xfrm>
        <a:graphic>
          <a:graphicData uri="http://schemas.openxmlformats.org/presentationml/2006/ole">
            <p:oleObj spid="_x0000_s17413" name="Формула" r:id="rId3" imgW="1993680" imgH="215640" progId="Equation.3">
              <p:embed/>
            </p:oleObj>
          </a:graphicData>
        </a:graphic>
      </p:graphicFrame>
      <p:sp>
        <p:nvSpPr>
          <p:cNvPr id="1741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15" name="Object 8"/>
          <p:cNvGraphicFramePr>
            <a:graphicFrameLocks noChangeAspect="1"/>
          </p:cNvGraphicFramePr>
          <p:nvPr/>
        </p:nvGraphicFramePr>
        <p:xfrm>
          <a:off x="1258888" y="4005263"/>
          <a:ext cx="6265862" cy="1697037"/>
        </p:xfrm>
        <a:graphic>
          <a:graphicData uri="http://schemas.openxmlformats.org/presentationml/2006/ole">
            <p:oleObj spid="_x0000_s17415" name="Формула" r:id="rId4" imgW="1727200" imgH="508000" progId="Equation.3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35" name="Object 4"/>
          <p:cNvGraphicFramePr>
            <a:graphicFrameLocks noChangeAspect="1"/>
          </p:cNvGraphicFramePr>
          <p:nvPr/>
        </p:nvGraphicFramePr>
        <p:xfrm>
          <a:off x="250825" y="333375"/>
          <a:ext cx="8281988" cy="1366838"/>
        </p:xfrm>
        <a:graphic>
          <a:graphicData uri="http://schemas.openxmlformats.org/presentationml/2006/ole">
            <p:oleObj spid="_x0000_s18435" name="Формула" r:id="rId3" imgW="3403600" imgH="520700" progId="Equation.3">
              <p:embed/>
            </p:oleObj>
          </a:graphicData>
        </a:graphic>
      </p:graphicFrame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0" y="2928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37" name="Object 6"/>
          <p:cNvGraphicFramePr>
            <a:graphicFrameLocks noChangeAspect="1"/>
          </p:cNvGraphicFramePr>
          <p:nvPr/>
        </p:nvGraphicFramePr>
        <p:xfrm>
          <a:off x="539750" y="2420938"/>
          <a:ext cx="7416800" cy="3051175"/>
        </p:xfrm>
        <a:graphic>
          <a:graphicData uri="http://schemas.openxmlformats.org/presentationml/2006/ole">
            <p:oleObj spid="_x0000_s18437" name="Формула" r:id="rId4" imgW="2425700" imgH="1003300" progId="Equation.3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Формулы Муавра</a:t>
            </a:r>
          </a:p>
        </p:txBody>
      </p:sp>
      <p:sp>
        <p:nvSpPr>
          <p:cNvPr id="194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46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61" name="Object 8"/>
          <p:cNvGraphicFramePr>
            <a:graphicFrameLocks noChangeAspect="1"/>
          </p:cNvGraphicFramePr>
          <p:nvPr/>
        </p:nvGraphicFramePr>
        <p:xfrm>
          <a:off x="900113" y="2852738"/>
          <a:ext cx="7056437" cy="868362"/>
        </p:xfrm>
        <a:graphic>
          <a:graphicData uri="http://schemas.openxmlformats.org/presentationml/2006/ole">
            <p:oleObj spid="_x0000_s19461" name="Формула" r:id="rId3" imgW="1930400" imgH="241300" progId="Equation.3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/>
          <p:cNvPicPr>
            <a:picLocks noGrp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052513"/>
            <a:ext cx="6913563" cy="1728787"/>
          </a:xfrm>
          <a:noFill/>
          <a:ln>
            <a:miter lim="800000"/>
            <a:headEnd/>
            <a:tailEnd/>
          </a:ln>
        </p:spPr>
      </p:pic>
      <p:graphicFrame>
        <p:nvGraphicFramePr>
          <p:cNvPr id="20483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2843213" y="3429000"/>
          <a:ext cx="3816350" cy="660400"/>
        </p:xfrm>
        <a:graphic>
          <a:graphicData uri="http://schemas.openxmlformats.org/presentationml/2006/ole">
            <p:oleObj spid="_x0000_s20483" name="Формула" r:id="rId4" imgW="1244060" imgH="215806" progId="Equation.3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01 Презентации_рекомендации Копия">
  <a:themeElements>
    <a:clrScheme name="01 Презентации_рекомендации Копия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01 Презентации_рекомендации Копи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 Презентации_рекомендации Копия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 Презентации_рекомендации Копия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F2BEC"/>
        </a:hlink>
        <a:folHlink>
          <a:srgbClr val="0F2B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01 Презентации_рекомендации Копия</Template>
  <TotalTime>80</TotalTime>
  <Words>163</Words>
  <Application>Microsoft Office PowerPoint</Application>
  <PresentationFormat>Экран (4:3)</PresentationFormat>
  <Paragraphs>53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01 Презентации_рекомендации Копия</vt:lpstr>
      <vt:lpstr>Формула</vt:lpstr>
      <vt:lpstr>Microsoft Equation 3.0</vt:lpstr>
      <vt:lpstr>Комплексные числа</vt:lpstr>
      <vt:lpstr>Слайд 2</vt:lpstr>
      <vt:lpstr>Слайд 3</vt:lpstr>
      <vt:lpstr>Слайд 4</vt:lpstr>
      <vt:lpstr>Слайд 5</vt:lpstr>
      <vt:lpstr>Слайд 6</vt:lpstr>
      <vt:lpstr>Слайд 7</vt:lpstr>
      <vt:lpstr>  Модуль комплексного числа</vt:lpstr>
      <vt:lpstr>Тригонометрическая форма  комплексного числа.</vt:lpstr>
      <vt:lpstr>Показательная форма комплексного числа</vt:lpstr>
      <vt:lpstr>   Действия над комплексными      числами </vt:lpstr>
      <vt:lpstr>Действия над комплексными            числами</vt:lpstr>
      <vt:lpstr>Слайд 13</vt:lpstr>
      <vt:lpstr>Действия над комплексными            числами</vt:lpstr>
      <vt:lpstr>Слайд 15</vt:lpstr>
      <vt:lpstr>Действия над комплексными            числами</vt:lpstr>
      <vt:lpstr>Слайд 17</vt:lpstr>
      <vt:lpstr>Формулы Муавра</vt:lpstr>
      <vt:lpstr>Слайд 19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Лекция16.Комплексные числа.</dc:title>
  <dc:creator>User</dc:creator>
  <cp:lastModifiedBy>loga</cp:lastModifiedBy>
  <cp:revision>6</cp:revision>
  <dcterms:created xsi:type="dcterms:W3CDTF">2011-07-14T08:35:08Z</dcterms:created>
  <dcterms:modified xsi:type="dcterms:W3CDTF">2015-12-23T06:36:06Z</dcterms:modified>
</cp:coreProperties>
</file>