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7" r:id="rId2"/>
    <p:sldId id="258" r:id="rId3"/>
    <p:sldId id="337" r:id="rId4"/>
    <p:sldId id="278" r:id="rId5"/>
    <p:sldId id="279" r:id="rId6"/>
    <p:sldId id="321" r:id="rId7"/>
    <p:sldId id="322" r:id="rId8"/>
    <p:sldId id="336" r:id="rId9"/>
    <p:sldId id="323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334" r:id="rId21"/>
    <p:sldId id="280" r:id="rId22"/>
    <p:sldId id="281" r:id="rId23"/>
    <p:sldId id="282" r:id="rId24"/>
    <p:sldId id="283" r:id="rId25"/>
    <p:sldId id="284" r:id="rId26"/>
    <p:sldId id="286" r:id="rId27"/>
    <p:sldId id="296" r:id="rId28"/>
    <p:sldId id="297" r:id="rId29"/>
    <p:sldId id="320" r:id="rId30"/>
    <p:sldId id="293" r:id="rId31"/>
    <p:sldId id="315" r:id="rId32"/>
    <p:sldId id="316" r:id="rId33"/>
    <p:sldId id="317" r:id="rId34"/>
    <p:sldId id="318" r:id="rId35"/>
    <p:sldId id="319" r:id="rId36"/>
    <p:sldId id="294" r:id="rId37"/>
    <p:sldId id="288" r:id="rId38"/>
    <p:sldId id="298" r:id="rId39"/>
    <p:sldId id="299" r:id="rId40"/>
    <p:sldId id="300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35" r:id="rId5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8cbkHCg4nXr+pwXtzD/LAw==" hashData="aPCQNqxuL610l3hzxcazA+QlHVE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A0320-D719-4199-854C-BF88D4AD77A5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FD6354-AF4C-44B6-A234-96D15889AE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166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D64112A4-D32C-4979-88C2-EF6EA4F64BC0}" type="slidenum">
              <a:rPr lang="en-US" altLang="ru-RU" smtClean="0">
                <a:latin typeface="Arial" pitchFamily="34" charset="0"/>
              </a:rPr>
              <a:pPr>
                <a:defRPr/>
              </a:pPr>
              <a:t>1</a:t>
            </a:fld>
            <a:endParaRPr lang="en-US" altLang="ru-RU" smtClean="0">
              <a:latin typeface="Arial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1640E-6686-4D5A-9207-463248D14142}" type="datetime1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C52AD-3217-4BC3-9062-7AF66FDA28E2}" type="datetime1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3172-B570-4B37-A20B-2FFD0DCCFE5C}" type="datetime1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D88E2-6B59-4DC7-86B0-98C46D313AE1}" type="datetime1">
              <a:rPr lang="ru-RU" smtClean="0"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5ADAF-24AB-4E1B-9AC2-BCCD69F78C24}" type="datetime1">
              <a:rPr lang="ru-RU" smtClean="0"/>
              <a:t>22.12.2020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E4E40-FF56-46AA-81FF-0DB128F91C91}" type="datetime1">
              <a:rPr lang="ru-RU" smtClean="0"/>
              <a:t>22.12.2020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ECD4-A3E4-4CC8-A574-F883D6A745F3}" type="datetime1">
              <a:rPr lang="ru-RU" smtClean="0"/>
              <a:t>22.12.2020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5CCEE-892E-4D53-A901-BAE71F75BB6C}" type="datetime1">
              <a:rPr lang="ru-RU" smtClean="0"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9CACA-3FAF-4ED8-B72E-C1A56B80029B}" type="datetime1">
              <a:rPr lang="ru-RU" smtClean="0"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C3B7-7C46-4849-9553-F0E71F5743AD}" type="datetime1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D968D-EC87-412A-B5D9-2B128075E747}" type="datetime1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66F6F-A4CD-4101-A0BA-E2CFAE1BF752}" type="datetime1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33B15AC9F7DF6B404F23D071613031D2799758EAB35F70D62253C0DFC84C618D41991A657DEBDB304066C873A21F4E744CC2048DE72FA9541072B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85720" y="1916832"/>
            <a:ext cx="8605620" cy="2971800"/>
          </a:xfrm>
        </p:spPr>
        <p:txBody>
          <a:bodyPr/>
          <a:lstStyle/>
          <a:p>
            <a:pPr algn="l">
              <a:defRPr/>
            </a:pPr>
            <a:r>
              <a:rPr lang="ru-RU" alt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4:Учет нефинансовых активов</a:t>
            </a:r>
            <a:endParaRPr lang="ru-RU" alt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152400"/>
            <a:ext cx="8991600" cy="10525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>
              <a:defRPr/>
            </a:pPr>
            <a:r>
              <a:rPr lang="ru-RU" altLang="ru-RU" sz="26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экономики и управления </a:t>
            </a:r>
          </a:p>
          <a:p>
            <a:pPr algn="ctr">
              <a:defRPr/>
            </a:pPr>
            <a:r>
              <a:rPr lang="ru-RU" altLang="ru-RU" sz="2600" b="1" kern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Арнаут </a:t>
            </a:r>
            <a:r>
              <a:rPr lang="ru-RU" altLang="ru-RU" sz="26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Марина Николаевна</a:t>
            </a:r>
            <a:endParaRPr lang="ru-RU" altLang="ru-RU" sz="2600" b="1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72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 нефинансовых активов: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3400436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средства;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нематериальные активы;</a:t>
            </a:r>
          </a:p>
          <a:p>
            <a:pPr lvl="0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непроизведенные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активы;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материальные запасы;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имущество, составляющее государственную (муниципальную) казну.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18256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средства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176" y="1412776"/>
            <a:ext cx="8363272" cy="432048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ценности независимо от их стоимости со сроком полезного использования более 12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месяцев,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предназначенные для неоднократного или постоянного использования субъектом учета на праве оперативного управления (праве владения и (или) пользования имуществом, возникающем по договору аренды (имущественного найма) либо договору безвозмездного пользования) в целях выполнения им государственных (муниципальных) полномочий (функций), осуществления деятельности по выполнению работ, оказанию услуг либо для управленческих нужд субъекта учета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83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4178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основным средствам не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относятся: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744216"/>
            <a:ext cx="8229600" cy="3917032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предметы, служащие менее 12 месяцев, независимо от их стоимости, материальные объекты имущества, относящиеся к материальным запасам, находящиеся в пути или числящиеся в составе незавершенных капитальных вложений, готовой продукции (изделий), товаров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Капитальные вложения учреждения в многолетние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насаждения: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55365"/>
            <a:ext cx="8640960" cy="2077691"/>
          </a:xfrm>
        </p:spPr>
        <p:txBody>
          <a:bodyPr>
            <a:normAutofit/>
          </a:bodyPr>
          <a:lstStyle/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включаются в состав основных средств ежегодно в сумме вложений, относящихся к принятым в эксплуатацию площадям, независимо от окончания всего комплекса работ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активов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8625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нефинансовых активов принимаются к бухгалтерскому учету по их первоначальной стоимости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фактических затрат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приобретении в результате обменных операций, сооружении или изготовлении (создании) нефинансовых активов с учетом сумм налога на добавленную стоимость, предъявленных учреждению поставщиками и (или) подрядчиками (кроме их приобретения, сооружения и изготовления нефинансовых активов в рамках деятельности учреждения, облагаемой НДС, если иное не предусмотрено законодательством Российской Федерации о налогах и сборах), признается их первоначальной стоимостью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400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активов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235893"/>
            <a:ext cx="8712968" cy="4569371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Первоначальной (фактической) стоимостью объектов нефинансовых активов, полученных по договорам, предусматривающим исполнение обязательств (оплату)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неденежными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средствами, признается стоимость ценностей, переданных или подлежащих передаче учреждением в целях исполнения обязательств по договору.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ценностей, переданных или подлежащих передаче учреждением, определяется по их справедливой стоимости исходя из цены, по которой в сравнимых обстоятельствах обычно учреждение определяет стоимость аналогичных ценностей (по которой в сравнимых обстоятельствах приобретаются аналогичные нефинансовые активы).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190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18256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активов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340768"/>
            <a:ext cx="8712968" cy="4104456"/>
          </a:xfrm>
        </p:spPr>
        <p:txBody>
          <a:bodyPr>
            <a:no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невозможности установить справедливую стоимость ценностей, переданных или подлежащих передаче учреждением, стоимость нефинансовых активов, полученных учреждением по указанным договорам, определяется исходя из остаточной (балансовой) стоимости передаваемого взамен актива.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случае, если данные об остаточной стоимости передаваемого взамен актива по каким-либо причинам недоступны, либо на дату передачи остаточная стоимость передаваемого взамен актива нулевая, субъектом учета отражается приобретенный путем такой обменной операции объект нефинансовых активов в условной оценке: один объект, один рубль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544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активов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Первоначальной (фактической) стоимостью объектов нефинансовых активов, полученных учреждением по необменной операции (безвозмездно, в том числе по договору дарения), является их текущая оценочная стоимость на дату принятия к бухгалтерскому учету, признаваемая справедливой стоимостью указанного объекта, увеличенная на стоимость услуг, связанных с их доставкой, регистрацией и приведением их в состояние, пригодное для использования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424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активов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получения данных о ценах на аналогичные либо схожие материальные ценности по объекту нефинансового актива, отраженных на дату признания в условной оценке, комиссией субъекта учета осуществляется пересмотр балансовой (справедливой) стоимости такого объекта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033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активов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Первоначальная (балансовая) стоимость объектов учета аренды определяется в соответствии с федеральным стандартом бухгалтерского учета для организаций государственного сектора «Аренда»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(стоимость) актива формируется в объеме арендных обязательств пользователя (арендатора) и затрат, непосредственно связанных с ведением переговоров по заключению договора аренды (договора безвозмездного пользования), включающих расходы по уплате агентских вознаграждений, юридических услуг и иные расходы, связанные исключительно с ведением переговоров, подготовкой и (или) заключением договора (в том числе собственные расходы субъекта учета на указанные цели)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706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активов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Балансовой стоимостью объектов нефинансовых активов является их первоначальная стоимость с учетом ее изменений.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первоначальной (балансовой) стоимости объектов нефинансовых активов производится в случаях достройки, дооборудования, реконструкции, в том числе с элементами реставрации, технического перевооружения, модернизации, частичной ликвидации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разукомплектации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а также переоценки объектов нефинансовых активов либо их обесценении.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модернизацию, дооборудование, реконструкцию, в том числе с элементами реставрации, техническое перевооружение объекта нефинансового актива относятся на увеличение первоначальной (балансовой) стоимости такого объекта после окончания предусмотренных договором (сметой) объемов работ и при условии улучшения (повышения) первоначально принятых нормативных показателей функционирования объекта нефинансовых активов (срока полезного использования, мощности, качества применения и т.п.) по результатам проведенных работ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83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активов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работ по ремонту объекта основных средств, не изменяющих его стоимость, в случае когда в результате ремонта не созданы объекты нефинансовых активов, соответствующие критериям признания объектов основных средств, подлежит отражению в регистре бухгалтерского учета - Инвентарной карточке соответствующего объекта основного средства путем внесения записей о произведенных изменениях, без отражения на счетах бухгалтерского учета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084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Переоценка активов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проводят переоценку стоимости объектов имущества и капитальных вложений в нефинансовые активы, за исключением активов в ценностях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Госфонда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России, а также имущества, составляющего государственную (муниципальную) казну, по состоянию на начало текущего года путем пересчета их балансовой стоимости и начисленной суммы амортизации (по справедливой стоимости с учетом рыночных цен). 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законодательством Российской Федерации сроки и порядок переоценки устанавливаются Правительством Российской Федерации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689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Переоценка активов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проведенной переоценки объектов нефинансовых активов подлежат отражению в бухгалтерском учете обособленно.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переоценки объектов нефинансовых активов по состоянию на первое число текущего года не включаются в данные бухгалтерской (финансовой) отчетности предыдущего отчетного года и принимаются при формировании данных бухгалтерского баланса на начало отчетного года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905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Переоценка земельных участков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744216"/>
            <a:ext cx="8229600" cy="3412976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стоимости земельных участков, учитываемых в составе нефинансовых активов, в связи с изменением их кадастровой стоимости отражается в бухгалтерском учете финансового года, в котором произошли указанные изменения, с отражением указанных изменений в бухгалтерской (финансовой) отчетности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0127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в иностранной валюте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600200"/>
            <a:ext cx="8229600" cy="4525963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нефинансовых активов, стоимость которых при приобретении выражена в иностранной валюте, принимаются к бухгалтерскому учету в денежной оценке в валюте Российской Федерации, исчисленной путем пересчета суммы в иностранной валюте по курсу Центрального банка Российской Федерации, действующему на дату принятия объекта учета к бухгалтерскому учету (осуществления вложений в нефинансовый актив).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722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неучтенки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6856" y="1672208"/>
            <a:ext cx="8229600" cy="2836912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Неучтенные объекты нефинансовых активов, выявленные при проведении проверок и (или) инвентаризаций активов, принимаются к бухгалтерскому учету по их текущей оценочной стоимости, установленной для целей бухгалтерского учета на дату принятия к бухгалтерскому учету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4060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9776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к учету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2840" y="1340768"/>
            <a:ext cx="8373616" cy="3744416"/>
          </a:xfrm>
        </p:spPr>
        <p:txBody>
          <a:bodyPr>
            <a:no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к учету объектов основных средств,, в отношении которых установлен срок эксплуатации, а также выбытие основных средств, в отношении которых установлен срок эксплуатации осуществляется, если иное не установлено настоящей Инструкцией, на основании решения постоянно действующей комиссии по поступлению и выбытию активов, оформленного оправдательным документом.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2790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3752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за балансом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12776"/>
            <a:ext cx="8496944" cy="3888432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нефинансовых активов, не приносящие субъекту учета экономические выгоды, не имеющие полезного потенциала и в отношении которых в дальнейшем не предусматривается получение экономических выгод учитываются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забалансовых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счетах Рабочего плана счетов субъекта учета, утвержденного субъектом учета в рамках его учетной политики.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таких объектах нефинансовых активов подлежит раскрытию в бухгалтерской (финансовой) отчетности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4177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 и единица учета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Сроком полезного использования объекта основных средств является период, в течение которого предусматривается использование в процессе деятельности учреждения объекта нефинансовых активов в тех целях, ради которых он был приобретен, создан и (или) получен (в запланированных целях).</a:t>
            </a:r>
          </a:p>
          <a:p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Единицей учета основных средств является инвентарный объект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Инвентарный номер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67333"/>
            <a:ext cx="8229600" cy="4525963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Каждому инвентарному объекту недвижимого имущества, а также инвентарному объекту движимого имущества, кроме объектов стоимостью до 10000 рублей включительно и объектов библиотечного фонда независимо от их стоимости, присваивается уникальный инвентарный порядковый номер независимо от того, находится ли он в эксплуатации, запасе или на консервации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Инвентарный номер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600200"/>
            <a:ext cx="8229600" cy="4525963"/>
          </a:xfrm>
        </p:spPr>
        <p:txBody>
          <a:bodyPr>
            <a:normAutofit/>
          </a:bodyPr>
          <a:lstStyle/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Присвоенный объекту инвентарный номер должен быть обозначен материально- ответственным лицом в присутствии уполномоченного члена комиссии по поступлению и выбытию активов путем прикрепления к нему жетона, нанесения на объект учета краски или иным способом, обеспечивающим сохранность маркировки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Инвентарный номер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если объект основного средства является сложным (комплексом конструктивно-сочлененных предметов), т.е. включает в себя обособленные элементы (конструктивные предметы), составляющие вместе с ним единое целое, то на каждом таком элементе (конструктивном предмете) должен быть обозначен инвентарный номер, присвоенный основному средству (сложному объекту, комплексу конструктивно-сочлененных предметов).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Инвентарный номер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3805883"/>
          </a:xfrm>
        </p:spPr>
        <p:txBody>
          <a:bodyPr>
            <a:no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Инвентарный номер, присвоенный объекту основных средств, сохраняется за ним на весь период его нахождения в учреждении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Инвентарные номера выбывших с балансового учета инвентарных объектов основных средств вновь принятым к учету объектам не присваиваются.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856" y="53752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Случаи списания объекта ОС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35285"/>
            <a:ext cx="8640960" cy="4525963"/>
          </a:xfrm>
        </p:spPr>
        <p:txBody>
          <a:bodyPr>
            <a:no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прекращение признания объекта в составе активов субъекта учета, в частности при условии не соответствия его критериям активов;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объекта имущества другому государственному (муниципальному) учреждению, органу государственной власти (государственному органу), органу местного самоуправления (муниципальному органу), государственному (муниципальному) предприятию;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возврат объекта учета финансовой аренды при прекращении права пользования и (или) владения без выкупа объекта;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объекта имущества в состав государственной части Музейного фонда Российской Федерации, Архивного фонда Российской Федерации или национального библиотечного фонда;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иные случаи прекращения признания объекта основных средств в бухгалтерском учете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864" y="12576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Инвентарные карточки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824536"/>
          </a:xfrm>
        </p:spPr>
        <p:txBody>
          <a:bodyPr>
            <a:no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Инвентарная карточка учета основных средств открывается на каждый объект основных средств.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Инвентарная карточка группового учета основных средств открывается на комплекс объектов основных средств. Инвентарная карточка группового учета основных средств открывается для учета объектов библиотечных фондов, производственного и хозяйственного инвентаря, иных комплексов объектов основных средств.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Инвентарные карточки регистрируются в Описи инвентарных карточек по учету основных средств.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ответственные за хранение (использование) основных средств, ведут Инвентарные списки нефинансовых активов, за исключением библиотечных фондов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Документальное оформление учета выбытия и поступления ОС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39949"/>
            <a:ext cx="8229600" cy="413732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операций по выбытию и перемещению объектов основных средств ведется в Журнале операций по выбытию и перемещению нефинансовых активов.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операций по поступлению объектов основных средств ведется: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Журнале операций по выбытию и перемещению нефинансовых активов в части операций принятия к учету объектов основных средств по сформированной первоначальной стоимости или операций по увеличению первоначальной (балансовой) стоимости объектов основных средств на сумму фактических затрат по их достройке, реконструкции, модернизации, дооборудованию;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Журнале по прочим операциям - по иным операциям поступления объектов основных средств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286000"/>
            <a:ext cx="8229600" cy="114300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на счетах 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2422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8" y="188640"/>
            <a:ext cx="8964488" cy="796950"/>
          </a:xfrm>
        </p:spPr>
        <p:txBody>
          <a:bodyPr>
            <a:no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174 н. Раздел 1. Нефинансовые активы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929411"/>
          </a:xfrm>
        </p:spPr>
        <p:txBody>
          <a:bodyPr>
            <a:no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010100000 "Основные средства";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010200000 "Нематериальные активы;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010300000 "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Непроизведенные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активы";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010400000 "Амортизация";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010500000 "Материальные запасы";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010600000 "Вложения в нефинансовые активы";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010700000 "Нефинансовые активы в пути";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010900000 "Затраты на изготовление готовой продукции, выполнение работ, услуг";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011100000 "Права пользования активами";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011400000 "Обесценение нефинансовых активов".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010600000 "Вложения в нефинансовые активы"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711349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формирования в денежном выражении информации о наличии вложений в нефинансовые активы и хозяйственных операций, осуществляемых с ними, применяются следующие группы счетов: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010610000 "Вложения в недвижимое имущество";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010620000 "Вложения в особо ценное движимое имущество";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010630000 "Вложения в иное движимое имущество";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010640000 "Вложения в объекты финансовой аренды";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010690000 "Вложения в имущество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концедента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67333"/>
            <a:ext cx="8229600" cy="4525963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ведения бухгалтерского учета вложений в нефинансовые активы применяются счета аналитического учета счета 010600000 "Вложения в нефинансовые активы", с указанием в 1 - 17 разрядах номера счета, соответствующего кода (составной части кода) бюджетной классификации Российской Федерации, в 24 - 26 разрядах номера счета подстатьи КОСГУ , соответствующей экономической сущности осуществляемого факта хозяйственной жизни (отражаемого объекта бухгалтерского учета).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476672"/>
            <a:ext cx="62646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правило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67333"/>
            <a:ext cx="8229600" cy="3517851"/>
          </a:xfrm>
        </p:spPr>
        <p:txBody>
          <a:bodyPr>
            <a:normAutofit/>
          </a:bodyPr>
          <a:lstStyle/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учет по счету 010600000 "Вложения в нефинансовые активы" ведется в </a:t>
            </a:r>
            <a:r>
              <a:rPr lang="ru-R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Многографной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карточке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(ф. 0504054)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разрезе видов (кодов) затрат по каждому строящемуся (реконструируемому, модернизируемому), приобретаемому объекту нефинансовых активов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848" y="197768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8686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приобретении (изготовлении, строительстве) объектов нефинансовых активов: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счетов 010600000 "Вложения в нефинансовые активы" 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020800000 "Расчеты с подотчетными лицами", 030200000 "Расчеты по принятым обязательствам"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95325"/>
            <a:ext cx="8229600" cy="35178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расчетов между головным учреждением, обособленными подразделениями (филиалами)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010600000 "Вложения в нефинансовые активы" 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030404000 "Внутриведомственные расчеты" (030404310, 030404320, 030404330, 030404340).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10100 "Основные средства"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8864" y="1628800"/>
            <a:ext cx="8229600" cy="3888432"/>
          </a:xfrm>
        </p:spPr>
        <p:txBody>
          <a:bodyPr>
            <a:normAutofit/>
          </a:bodyPr>
          <a:lstStyle/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предназначен для учета операций с материальными объектами, относящимися к основным средствам в соответствии с положениями федерального стандарта бухгалтерского учета для организаций государственного сектора "Основные средства», а также для учета объектов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неоперационной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(финансовой)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аренд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объектов на счете 10100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"Жилые помещения";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"Нежилые помещения (здания и сооружения)";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"Инвестиционная недвижимость";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"Машины и оборудование";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"Транспортные средства";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"Инвентарь производственный и хозяйственный";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"Биологические ресурсы";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"Прочие основные средства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95325"/>
            <a:ext cx="8229600" cy="4525963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ведения бухгалтерского учета объектов основных средств бюджетного учреждения применяются счета аналитического учета счета 010100000 «Основные средства» с указанием в 1 - 17 разрядах номера счета, соответствующего кода (составной части кода) бюджетной классификации Российской Федерации, в 24 - 26 разрядах номера счета подстатьи КОСГУ, соответствующей экономической сущности осуществляемого факта хозяйственной жизни (отражаемого объекта бухгалтерского учета).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488866"/>
            <a:ext cx="62646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правило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7384" y="188640"/>
            <a:ext cx="8401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поступление ОС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60784"/>
            <a:ext cx="8229600" cy="293636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и сооружения: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010100000 «Основные средства» (010111310, 010112310, 010113310)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счета 010611310 «Увеличение вложений в основные средства - недвижимое имущество учреждения»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7384" y="44624"/>
            <a:ext cx="8401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поступление ОС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основных средств, за исключением объектов недвижимого имущества, объектов движимого имущества, стоимостью до 10000 рублей включительно, и объектов библиотечного фонда: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010100000 "Основные средства" (010122310, 010124310 - 010128310, 010132310 - 010138310)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010600000 "Вложения в нефинансовые активы" (010621310, 010631310)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увеличение стоимости ОС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27917"/>
            <a:ext cx="8229600" cy="36893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Достройка, реконструкция, модернизация, дооборудование: </a:t>
            </a:r>
          </a:p>
          <a:p>
            <a:pPr marL="0" indent="0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010100000 «Основные средства»</a:t>
            </a:r>
          </a:p>
          <a:p>
            <a:pPr marL="0" indent="0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010600000 «Вложения в нефинансовые активы»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41</a:t>
            </a:fld>
            <a:endParaRPr lang="ru-RU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13792"/>
            <a:ext cx="840108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увеличение стоимости ОС при аренде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187957"/>
            <a:ext cx="8229600" cy="26812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010100000 "Основные средства«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010600000 "Вложения в нефинансовые активы"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42</a:t>
            </a:fld>
            <a:endParaRPr lang="ru-RU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01080" cy="1143000"/>
          </a:xfrm>
        </p:spPr>
        <p:txBody>
          <a:bodyPr>
            <a:noAutofit/>
          </a:bodyPr>
          <a:lstStyle/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поступление ОС по внутреннему перемещению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218544"/>
            <a:ext cx="8229600" cy="2506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010100000 "Основные средства" 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030404000 "Внутриведомственные расчеты"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43</a:t>
            </a:fld>
            <a:endParaRPr lang="ru-RU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401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ОС безвозмездно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0719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010100000 «Основные средства»</a:t>
            </a:r>
          </a:p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счета 440110195 «Безвозмездные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неденежные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поступления капитального характера от сектора государственного управления и организаций государственного сектора», счета 421006660 «Уменьшение расчетов с учредителем»; счета 240110190 «Безвозмездные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неденежные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поступления в сектор государственного управления                                                                 от физических лиц)»; счета 010641000 «Вложения в основные средства - объекты финансовой аренды» (безвозмездное бессрочное пользование) и т.д.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ОС в результате инвентаризации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05306"/>
            <a:ext cx="8229600" cy="40719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010100000 «Основные средства»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счета 040110199 «Прочие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неденежные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безвозмездные поступления»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45</a:t>
            </a:fld>
            <a:endParaRPr lang="ru-RU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16632"/>
            <a:ext cx="8401080" cy="1143000"/>
          </a:xfrm>
        </p:spPr>
        <p:txBody>
          <a:bodyPr>
            <a:noAutofit/>
          </a:bodyPr>
          <a:lstStyle/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выдача в  эксплуатацию ОС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340768"/>
            <a:ext cx="8229600" cy="48965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 до 10000 рублей включительно, за исключением объектов недвижимого имущества и библиотечного фонда:</a:t>
            </a: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счета 040120271 «Расходы на амортизацию основных средств и нематериальных активов» (соответствующих счетов аналитического учета счета 010900000 "Затраты на изготовление готовой продукции, выполнение работ, услуг" (010960271, 010970271, 010980271)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010100000 "Основные средства" с одновременным отражением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забалансовом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счете 21 "Основные средства стоимостью до 10 000 рублей включительно в эксплуатации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46</a:t>
            </a:fld>
            <a:endParaRPr lang="ru-RU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376" y="260648"/>
            <a:ext cx="8401080" cy="1143000"/>
          </a:xfrm>
        </p:spPr>
        <p:txBody>
          <a:bodyPr>
            <a:noAutofit/>
          </a:bodyPr>
          <a:lstStyle/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</a:t>
            </a:r>
            <a:b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в эксплуатацию ОС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14488"/>
            <a:ext cx="8535892" cy="407196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Библиотечный фонд, независимо от стоимости, а также объекты основных средств стоимостью свыше 10 000 рублей, за исключением объектов недвижимого имущества: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010100000 "Основные средства" (010122310, 010124310 - 010128310, 010132310, 010134310 - 010138310) и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010100000 "Основные средства" (010122310 - 010128310, 010132310 - 010138310).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47</a:t>
            </a:fld>
            <a:endParaRPr lang="ru-RU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392" y="116632"/>
            <a:ext cx="8401080" cy="1143000"/>
          </a:xfrm>
        </p:spPr>
        <p:txBody>
          <a:bodyPr>
            <a:noAutofit/>
          </a:bodyPr>
          <a:lstStyle/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</a:t>
            </a:r>
            <a:b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ОС по балансовой стоимости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17274"/>
            <a:ext cx="8784976" cy="40719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воли бюджетного учреждения (при выявленных недостачах, хищениях, фактах уничтожения основных средств при террористических актах)</a:t>
            </a:r>
          </a:p>
          <a:p>
            <a:pPr marL="0" indent="0">
              <a:buNone/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010400000 "Амортизация", соответствующих счетов аналитического учета счета 011400000 "Обесценения нефинансовых активов", счета 040110172 "Доходы от операций с активами" </a:t>
            </a:r>
          </a:p>
          <a:p>
            <a:pPr marL="0" indent="0">
              <a:buNone/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010100000 "Основные средства" (010111410 - 010113410, 010115410, 010122410, 010124410 - 010128410, 010132410, 010134410 - 010138410);</a:t>
            </a:r>
            <a:endParaRPr lang="ru-RU" sz="2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48</a:t>
            </a:fld>
            <a:endParaRPr lang="ru-RU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401080" cy="1143000"/>
          </a:xfrm>
        </p:spPr>
        <p:txBody>
          <a:bodyPr>
            <a:noAutofit/>
          </a:bodyPr>
          <a:lstStyle/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</a:t>
            </a:r>
            <a:b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ОС по балансовой стоимости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6856" y="1733298"/>
            <a:ext cx="8229600" cy="407196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уничтожении, разрушении, приведении в негодность вследствие стихийных бедствий (иных бедствий, природного явления, катастрофы)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010400000 "Амортизация", соответствующих счетов аналитического учета счета 011400000 "Обесценения нефинансовых активов", счета 040120273 "Чрезвычайные расходы по операциям с активами"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010100000 "Основные средства"</a:t>
            </a:r>
            <a:endParaRPr lang="ru-RU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49</a:t>
            </a:fld>
            <a:endParaRPr lang="ru-RU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16632"/>
            <a:ext cx="8401080" cy="1143000"/>
          </a:xfrm>
        </p:spPr>
        <p:txBody>
          <a:bodyPr>
            <a:noAutofit/>
          </a:bodyPr>
          <a:lstStyle/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</a:t>
            </a:r>
            <a:b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ОС по балансовой стоимости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340768"/>
            <a:ext cx="8640960" cy="40719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основных средств, пришедших в негодность, при принятии решения о списании по иным основаниям, а также при принятии решения о прекращении эксплуатации объекта учета, в том числе по причине физического, морального износа объекта учета</a:t>
            </a:r>
          </a:p>
          <a:p>
            <a:pPr marL="0" indent="0">
              <a:buNone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010400000 «Амортизация», соответствующих счетов аналитического учета счета 011400000 «Обесценения нефинансовых активов», счета 040110172 «Доходы от операций с активами»</a:t>
            </a:r>
          </a:p>
          <a:p>
            <a:pPr marL="0" indent="0">
              <a:buNone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010100000 «Основные средства».</a:t>
            </a:r>
          </a:p>
          <a:p>
            <a:pPr marL="0" indent="0">
              <a:buNone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Одновременно выбывшие из эксплуатации объекты имущества, поступившие на хранение до момента их демонтажа и (или) утилизации и (или) определения целевой функции выбывшего с баланса имущества, отражаются на </a:t>
            </a:r>
            <a:r>
              <a:rPr lang="ru-RU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забалансовом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счете 02 «Материальные ценности, принятые на хранение»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50</a:t>
            </a:fld>
            <a:endParaRPr lang="ru-RU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3752"/>
            <a:ext cx="840108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передача безвозмездно ОС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96752"/>
            <a:ext cx="8568952" cy="40719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Органу власти, государственному (муниципальному) учреждению, в том числе при прекращении права оперативного управления (изъятия из оперативного управления) 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счета 040120281 "Расходы по безвозмездным перечислениям капитального характера государственным (муниципальным) бюджетным и автономным учреждениям" 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010100000 "Основные средства" (010111410 - 010113410, 010115410, 010122410, 010124410 - 010128410, 010132410, 010134410 - 010138410) </a:t>
            </a:r>
          </a:p>
          <a:p>
            <a:pPr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Иным правообладателям, за исключением органов государственной (муниципальной) власти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счетов 240120280 "Расходы на безвозмездные перечисления капитального характера организациям", 240120250 "Расходы на безвозмездные перечисления бюджетам", соответствующих счетов аналитического учета счета 210400000 "Амортизация" (210432411, 210434411 - 210438411), соответствующих счетов аналитического учета счета 211400000 "Обесценения нефинансовых активов" 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010100000 "Основные средства" (210132410, 210134410 – 210138410)</a:t>
            </a:r>
          </a:p>
          <a:p>
            <a:pPr marL="0" indent="0"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51</a:t>
            </a:fld>
            <a:endParaRPr lang="ru-RU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401080" cy="1143000"/>
          </a:xfrm>
        </p:spPr>
        <p:txBody>
          <a:bodyPr>
            <a:normAutofit/>
          </a:bodyPr>
          <a:lstStyle/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продажа ОС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07196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010400000 «Амортизация», соответствующих счетов аналитического учета счета 011400000 «Обесценение нефинансовых активов», счета 040110172 «Доходы от операций с активами»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010100000 «Основные средства»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52</a:t>
            </a:fld>
            <a:endParaRPr lang="ru-RU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401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уценка /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дооценка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805306"/>
            <a:ext cx="8229600" cy="40719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Суммы уценки (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дооценки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стоимости объекта основных средств, полученные в результате переоценки: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(кредит) счета 040130000 "Финансовый результат прошлых отчетных периодов" 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(дебет) соответствующих счетов аналитического учета счета 010100000 "Основные средства"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53</a:t>
            </a:fld>
            <a:endParaRPr lang="ru-RU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848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учет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95325"/>
            <a:ext cx="8229600" cy="4525963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учет основных средств ведется на инвентарных карточках, открываемых на соответствующие объекты (группу объектов) основных средств, за исключением объектов библиотечного фонда и объектов движимого имущества стоимостью до 10000 рублей включительно, в разрезе лиц, ответственных за их сохранность и (или) целевое использование и видов имущества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0542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3499</Words>
  <Application>Microsoft Office PowerPoint</Application>
  <PresentationFormat>Экран (4:3)</PresentationFormat>
  <Paragraphs>302</Paragraphs>
  <Slides>54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55" baseType="lpstr">
      <vt:lpstr>Тема Office</vt:lpstr>
      <vt:lpstr>Тема 4:Учет нефинансовых активов</vt:lpstr>
      <vt:lpstr>Состав нефинансовых активов:</vt:lpstr>
      <vt:lpstr>Основные средства</vt:lpstr>
      <vt:lpstr>К основным средствам не относятся: </vt:lpstr>
      <vt:lpstr>Капитальные вложения учреждения в многолетние насаждения: </vt:lpstr>
      <vt:lpstr>Оценка активов</vt:lpstr>
      <vt:lpstr>Оценка активов</vt:lpstr>
      <vt:lpstr>Оценка активов</vt:lpstr>
      <vt:lpstr>Оценка активов</vt:lpstr>
      <vt:lpstr>Оценка активов</vt:lpstr>
      <vt:lpstr>Оценка активов</vt:lpstr>
      <vt:lpstr>Оценка активов</vt:lpstr>
      <vt:lpstr>Оценка активов</vt:lpstr>
      <vt:lpstr>Переоценка активов</vt:lpstr>
      <vt:lpstr>Переоценка активов</vt:lpstr>
      <vt:lpstr>Переоценка земельных участков</vt:lpstr>
      <vt:lpstr>Оценка в иностранной валюте</vt:lpstr>
      <vt:lpstr>Оценка неучтенки</vt:lpstr>
      <vt:lpstr>Принятие к учету</vt:lpstr>
      <vt:lpstr>Объекты за балансом</vt:lpstr>
      <vt:lpstr>СПИ и единица учета</vt:lpstr>
      <vt:lpstr>Инвентарный номер</vt:lpstr>
      <vt:lpstr>Инвентарный номер</vt:lpstr>
      <vt:lpstr>Инвентарный номер</vt:lpstr>
      <vt:lpstr>Инвентарный номер</vt:lpstr>
      <vt:lpstr>Случаи списания объекта ОС</vt:lpstr>
      <vt:lpstr>Инвентарные карточки</vt:lpstr>
      <vt:lpstr>Документальное оформление учета выбытия и поступления ОС</vt:lpstr>
      <vt:lpstr>Учет на счетах </vt:lpstr>
      <vt:lpstr>174 н. Раздел 1. Нефинансовые активы </vt:lpstr>
      <vt:lpstr>010600000 "Вложения в нефинансовые активы"</vt:lpstr>
      <vt:lpstr>Презентация PowerPoint</vt:lpstr>
      <vt:lpstr>Презентация PowerPoint</vt:lpstr>
      <vt:lpstr>Основные проводки</vt:lpstr>
      <vt:lpstr>Основные проводки</vt:lpstr>
      <vt:lpstr>Счет 10100 "Основные средства"</vt:lpstr>
      <vt:lpstr>Группы объектов на счете 10100</vt:lpstr>
      <vt:lpstr>Презентация PowerPoint</vt:lpstr>
      <vt:lpstr>Основные проводки: поступление ОС</vt:lpstr>
      <vt:lpstr>Основные проводки: поступление ОС</vt:lpstr>
      <vt:lpstr>Основные проводки: увеличение стоимости ОС</vt:lpstr>
      <vt:lpstr>Основные проводки: увеличение стоимости ОС при аренде</vt:lpstr>
      <vt:lpstr>Основные проводки: поступление ОС по внутреннему перемещению</vt:lpstr>
      <vt:lpstr>Основные проводки:  поступление ОС безвозмездно</vt:lpstr>
      <vt:lpstr>Основные проводки:  поступление ОС в результате инвентаризации</vt:lpstr>
      <vt:lpstr>Основные проводки: выдача в  эксплуатацию ОС</vt:lpstr>
      <vt:lpstr>Основные проводки:  выдача в эксплуатацию ОС</vt:lpstr>
      <vt:lpstr>Основные проводки:  выбытие ОС по балансовой стоимости</vt:lpstr>
      <vt:lpstr>Основные проводки:  выбытие ОС по балансовой стоимости</vt:lpstr>
      <vt:lpstr>Основные проводки:  выбытие ОС по балансовой стоимости</vt:lpstr>
      <vt:lpstr>Основные проводки: передача безвозмездно ОС</vt:lpstr>
      <vt:lpstr>Основные проводки: продажа ОС</vt:lpstr>
      <vt:lpstr>Основные проводки: уценка / дооценка ОС</vt:lpstr>
      <vt:lpstr>Аналитический учет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4:Учет нефинансовых активов</dc:title>
  <dc:creator>Арнаут</dc:creator>
  <cp:lastModifiedBy>Арнаут Марина</cp:lastModifiedBy>
  <cp:revision>40</cp:revision>
  <dcterms:created xsi:type="dcterms:W3CDTF">2020-10-10T00:49:25Z</dcterms:created>
  <dcterms:modified xsi:type="dcterms:W3CDTF">2020-12-22T02:36:58Z</dcterms:modified>
</cp:coreProperties>
</file>