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1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738" y="-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4F5D5B-FC75-493B-B964-B9162773A2F6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5B7B3E-0CB1-4356-8719-8EA2DCFDC2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0723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B7B3E-0CB1-4356-8719-8EA2DCFDC25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6168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2AE74-DA05-4406-9FC6-E0B8229CFD69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B4BED-E2CD-484A-B490-0BE74784F5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82515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2AE74-DA05-4406-9FC6-E0B8229CFD69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B4BED-E2CD-484A-B490-0BE74784F5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647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2AE74-DA05-4406-9FC6-E0B8229CFD69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B4BED-E2CD-484A-B490-0BE74784F5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6006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2AE74-DA05-4406-9FC6-E0B8229CFD69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B4BED-E2CD-484A-B490-0BE74784F5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660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2AE74-DA05-4406-9FC6-E0B8229CFD69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B4BED-E2CD-484A-B490-0BE74784F5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1879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2AE74-DA05-4406-9FC6-E0B8229CFD69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B4BED-E2CD-484A-B490-0BE74784F5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390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2AE74-DA05-4406-9FC6-E0B8229CFD69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B4BED-E2CD-484A-B490-0BE74784F5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333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2AE74-DA05-4406-9FC6-E0B8229CFD69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B4BED-E2CD-484A-B490-0BE74784F5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436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2AE74-DA05-4406-9FC6-E0B8229CFD69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B4BED-E2CD-484A-B490-0BE74784F5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82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2AE74-DA05-4406-9FC6-E0B8229CFD69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B4BED-E2CD-484A-B490-0BE74784F5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8435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2AE74-DA05-4406-9FC6-E0B8229CFD69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B4BED-E2CD-484A-B490-0BE74784F5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536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2AE74-DA05-4406-9FC6-E0B8229CFD69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B4BED-E2CD-484A-B490-0BE74784F51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54971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2AE74-DA05-4406-9FC6-E0B8229CFD69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B4BED-E2CD-484A-B490-0BE74784F5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24246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2AE74-DA05-4406-9FC6-E0B8229CFD69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B4BED-E2CD-484A-B490-0BE74784F5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6384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2AE74-DA05-4406-9FC6-E0B8229CFD69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B4BED-E2CD-484A-B490-0BE74784F5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44904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2AE74-DA05-4406-9FC6-E0B8229CFD69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B4BED-E2CD-484A-B490-0BE74784F5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9926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2AE74-DA05-4406-9FC6-E0B8229CFD69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B4BED-E2CD-484A-B490-0BE74784F5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796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222AE74-DA05-4406-9FC6-E0B8229CFD69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B4BED-E2CD-484A-B490-0BE74784F5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254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  <p:sldLayoutId id="2147483775" r:id="rId14"/>
    <p:sldLayoutId id="2147483776" r:id="rId15"/>
    <p:sldLayoutId id="2147483777" r:id="rId16"/>
    <p:sldLayoutId id="2147483778" r:id="rId17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-1121442"/>
            <a:ext cx="12099073" cy="2889191"/>
          </a:xfrm>
        </p:spPr>
        <p:txBody>
          <a:bodyPr>
            <a:normAutofit/>
          </a:bodyPr>
          <a:lstStyle/>
          <a:p>
            <a:r>
              <a:rPr lang="ru-RU" sz="4800" dirty="0" smtClean="0">
                <a:latin typeface="Comic Sans MS" panose="030F0702030302020204" pitchFamily="66" charset="0"/>
              </a:rPr>
              <a:t>Антимонопольная служба России (ФАС):</a:t>
            </a:r>
            <a:r>
              <a:rPr lang="ru-RU" sz="4800" dirty="0" err="1" smtClean="0">
                <a:latin typeface="Comic Sans MS" panose="030F0702030302020204" pitchFamily="66" charset="0"/>
              </a:rPr>
              <a:t>назначение,функции,полномочия</a:t>
            </a:r>
            <a:endParaRPr lang="ru-RU" sz="4800" dirty="0">
              <a:latin typeface="Comic Sans MS" panose="030F0702030302020204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7906" y="1917280"/>
            <a:ext cx="7926089" cy="1338876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1026" name="Picture 2" descr="Emblem of Federal Antimonopoly Servic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0950" y="1842514"/>
            <a:ext cx="3702590" cy="4314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479654" y="6156837"/>
            <a:ext cx="56404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latin typeface="Arial" panose="020B0604020202020204" pitchFamily="34" charset="0"/>
              </a:rPr>
              <a:t>Эмблема </a:t>
            </a:r>
            <a:r>
              <a:rPr lang="ru-RU" i="1" dirty="0">
                <a:latin typeface="Arial" panose="020B0604020202020204" pitchFamily="34" charset="0"/>
              </a:rPr>
              <a:t>Федеральной антимонопольной службы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200161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157" y="542496"/>
            <a:ext cx="9510072" cy="987366"/>
          </a:xfrm>
        </p:spPr>
        <p:txBody>
          <a:bodyPr/>
          <a:lstStyle/>
          <a:p>
            <a:r>
              <a:rPr lang="ru-RU" sz="5400" b="1" dirty="0" smtClean="0">
                <a:latin typeface="Comic Sans MS" panose="030F0702030302020204" pitchFamily="66" charset="0"/>
              </a:rPr>
              <a:t>Определение</a:t>
            </a:r>
            <a:endParaRPr lang="ru-RU" sz="5400" b="1" dirty="0"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1" y="1853248"/>
            <a:ext cx="11263391" cy="4848635"/>
          </a:xfrm>
        </p:spPr>
        <p:txBody>
          <a:bodyPr>
            <a:noAutofit/>
          </a:bodyPr>
          <a:lstStyle/>
          <a:p>
            <a:r>
              <a:rPr lang="ru-RU" sz="2200" b="1" dirty="0">
                <a:latin typeface="Comic Sans MS" panose="030F0702030302020204" pitchFamily="66" charset="0"/>
              </a:rPr>
              <a:t>Федеральная антимонопольная служба</a:t>
            </a:r>
            <a:r>
              <a:rPr lang="ru-RU" sz="2200" dirty="0">
                <a:latin typeface="Comic Sans MS" panose="030F0702030302020204" pitchFamily="66" charset="0"/>
              </a:rPr>
              <a:t> (</a:t>
            </a:r>
            <a:r>
              <a:rPr lang="ru-RU" sz="2200" b="1" dirty="0">
                <a:latin typeface="Comic Sans MS" panose="030F0702030302020204" pitchFamily="66" charset="0"/>
              </a:rPr>
              <a:t>ФАС России</a:t>
            </a:r>
            <a:r>
              <a:rPr lang="ru-RU" sz="2200" dirty="0">
                <a:latin typeface="Comic Sans MS" panose="030F0702030302020204" pitchFamily="66" charset="0"/>
              </a:rPr>
              <a:t>) — федеральный орган исполнительной власти, осуществляющий функции по принятию нормативных правовых актов и контролю за соблюдением антимонопольного законодательства, законодательства в сфере деятельности субъектов естественных монополий </a:t>
            </a:r>
            <a:r>
              <a:rPr lang="ru-RU" sz="2200" dirty="0" smtClean="0">
                <a:latin typeface="Comic Sans MS" panose="030F0702030302020204" pitchFamily="66" charset="0"/>
              </a:rPr>
              <a:t>,</a:t>
            </a:r>
            <a:r>
              <a:rPr lang="ru-RU" sz="2200" dirty="0">
                <a:latin typeface="Comic Sans MS" panose="030F0702030302020204" pitchFamily="66" charset="0"/>
              </a:rPr>
              <a:t> рекламы, контролю за осуществлением иностранных инвестиций в хозяйственные общества, имеющие стратегическое значение для обеспечения обороны страны и безопасности государства, контролю (надзору) в сфере государственного оборонного заказа и в сфере закупок товаров, работ, услуг для обеспечения государственных и муниципальных нужд, а также согласованию применения закрытых способов определения поставщиков (подрядчиков, исполнителей</a:t>
            </a:r>
            <a:r>
              <a:rPr lang="ru-RU" sz="2200" dirty="0" smtClean="0">
                <a:latin typeface="Comic Sans MS" panose="030F0702030302020204" pitchFamily="66" charset="0"/>
              </a:rPr>
              <a:t>). Дата создания: 9 марта 2004 год.</a:t>
            </a:r>
            <a:endParaRPr lang="ru-RU" sz="2200" dirty="0">
              <a:latin typeface="Comic Sans MS" panose="030F0702030302020204" pitchFamily="66" charset="0"/>
            </a:endParaRPr>
          </a:p>
        </p:txBody>
      </p:sp>
      <p:pic>
        <p:nvPicPr>
          <p:cNvPr id="2050" name="Picture 2" descr="ÐÐ°ÑÑÐ¸Ð½ÐºÐ¸ Ð¿Ð¾ Ð·Ð°Ð¿ÑÐ¾ÑÑ Ð°Ð½ÑÐ¸Ð¼Ð¾Ð½Ð¾Ð¿Ð¾Ð»ÑÐ½Ð°Ñ ÑÐ»ÑÐ¶Ð±Ð° ÑÐ¾ÑÑÐ¸Ð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0302" y="143654"/>
            <a:ext cx="5132271" cy="1386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573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9397" y="-7086"/>
            <a:ext cx="9404723" cy="1400530"/>
          </a:xfrm>
        </p:spPr>
        <p:txBody>
          <a:bodyPr/>
          <a:lstStyle/>
          <a:p>
            <a:r>
              <a:rPr lang="ru-RU" sz="5400" b="1" dirty="0" smtClean="0"/>
              <a:t>Функции</a:t>
            </a:r>
            <a:endParaRPr lang="ru-RU" dirty="0"/>
          </a:p>
        </p:txBody>
      </p:sp>
      <p:pic>
        <p:nvPicPr>
          <p:cNvPr id="3078" name="Picture 6" descr="Flag of Federal Antimonopoly Service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1078" y="237434"/>
            <a:ext cx="3468030" cy="2312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54550" y="1483916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78812" y="805204"/>
            <a:ext cx="829847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latin typeface="Comic Sans MS" panose="030F0702030302020204" pitchFamily="66" charset="0"/>
              </a:rPr>
              <a:t>Основными функциями Федеральной антимонопольной службы являются: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200" dirty="0" smtClean="0">
                <a:latin typeface="Comic Sans MS" panose="030F0702030302020204" pitchFamily="66" charset="0"/>
              </a:rPr>
              <a:t>контроль за соблюдением антимонопольного законодательства, в том числе в сфере электроэнергетики, использования земли, недр, водных и других природных ресурсов;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200" dirty="0" smtClean="0">
                <a:latin typeface="Comic Sans MS" panose="030F0702030302020204" pitchFamily="66" charset="0"/>
              </a:rPr>
              <a:t>надзор и контроль за соблюдением законодательства о естественных монополиях;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200" dirty="0" smtClean="0">
                <a:latin typeface="Comic Sans MS" panose="030F0702030302020204" pitchFamily="66" charset="0"/>
              </a:rPr>
              <a:t>надзор и контроль за соблюдением законодательства о рекламе;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200" dirty="0" smtClean="0">
                <a:latin typeface="Comic Sans MS" panose="030F0702030302020204" pitchFamily="66" charset="0"/>
              </a:rPr>
              <a:t>контроль в сфере закупок товаров, работ, услуг для обеспечения государственных и муниципальных нужд;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200" dirty="0" smtClean="0">
                <a:latin typeface="Comic Sans MS" panose="030F0702030302020204" pitchFamily="66" charset="0"/>
              </a:rPr>
              <a:t>контроль за соблюдением законодательства в сфере государственного оборонного заказа;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200" dirty="0" smtClean="0">
                <a:latin typeface="Comic Sans MS" panose="030F0702030302020204" pitchFamily="66" charset="0"/>
              </a:rPr>
              <a:t>контроль за осуществлением иностранных инвестиций в хозяйственные общества, имеющие стратегическое значение для обеспечения обороны страны и безопасности государства</a:t>
            </a:r>
            <a:r>
              <a:rPr lang="ru-RU" sz="2000" dirty="0" smtClean="0">
                <a:latin typeface="Comic Sans MS" panose="030F0702030302020204" pitchFamily="66" charset="0"/>
              </a:rPr>
              <a:t>.</a:t>
            </a:r>
            <a:endParaRPr lang="ru-RU" sz="2000" b="0" i="0" dirty="0">
              <a:effectLst/>
              <a:latin typeface="Comic Sans MS" panose="030F0702030302020204" pitchFamily="66" charset="0"/>
            </a:endParaRPr>
          </a:p>
        </p:txBody>
      </p:sp>
      <p:pic>
        <p:nvPicPr>
          <p:cNvPr id="3074" name="Picture 2" descr="Flag of Russia.sv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2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Flag of Russia.sv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955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Flag of Russia.sv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2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482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9404723" cy="1400530"/>
          </a:xfrm>
        </p:spPr>
        <p:txBody>
          <a:bodyPr/>
          <a:lstStyle/>
          <a:p>
            <a:r>
              <a:rPr lang="ru-RU" sz="5400" b="1" dirty="0"/>
              <a:t>Полномочия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58644"/>
            <a:ext cx="11608420" cy="5876693"/>
          </a:xfrm>
        </p:spPr>
        <p:txBody>
          <a:bodyPr>
            <a:normAutofit fontScale="85000" lnSpcReduction="20000"/>
          </a:bodyPr>
          <a:lstStyle/>
          <a:p>
            <a:r>
              <a:rPr lang="ru-RU" dirty="0">
                <a:latin typeface="Comic Sans MS" panose="030F0702030302020204" pitchFamily="66" charset="0"/>
              </a:rPr>
              <a:t>В соответствии с Положением о ФАС России служба наделена следующими основными полномочиями:</a:t>
            </a:r>
          </a:p>
          <a:p>
            <a:r>
              <a:rPr lang="ru-RU" dirty="0">
                <a:latin typeface="Comic Sans MS" panose="030F0702030302020204" pitchFamily="66" charset="0"/>
              </a:rPr>
              <a:t>принятие нормативных актов по вопросам, отнесённым к компетенции службы (только центральный аппарат);</a:t>
            </a:r>
          </a:p>
          <a:p>
            <a:r>
              <a:rPr lang="ru-RU" dirty="0">
                <a:latin typeface="Comic Sans MS" panose="030F0702030302020204" pitchFamily="66" charset="0"/>
              </a:rPr>
              <a:t>осуществление контроля за соблюдением коммерческими и некоммерческими организациями, физическими лицами (в том числе индивидуальными предпринимателями), федеральными органами исполнительной власти, органами государственной власти субъектов Российской Федерации и органами местного самоуправления законодательства в установленной сфере, в том числе рассмотрение дел о нарушениях законодательства, выдача обязательных для исполнения предписаний, проведение плановых и внеплановых проверок, привлечение виновных в нарушении законодательства лиц к административной ответственности;</a:t>
            </a:r>
          </a:p>
          <a:p>
            <a:r>
              <a:rPr lang="ru-RU" dirty="0">
                <a:latin typeface="Comic Sans MS" panose="030F0702030302020204" pitchFamily="66" charset="0"/>
              </a:rPr>
              <a:t>осуществление контроля экономической концентрации на товарных рынках, согласование сделок с акциями (долями) и имуществом коммерческих организаций в случаях, предусмотренных антимонопольным законодательством;</a:t>
            </a:r>
          </a:p>
          <a:p>
            <a:r>
              <a:rPr lang="ru-RU" dirty="0">
                <a:latin typeface="Comic Sans MS" panose="030F0702030302020204" pitchFamily="66" charset="0"/>
              </a:rPr>
              <a:t>проведение исследования товарных рынков и установление наличия доминирующего положения на них отдельных хозяйствующих субъектов;</a:t>
            </a:r>
          </a:p>
          <a:p>
            <a:r>
              <a:rPr lang="ru-RU" dirty="0">
                <a:latin typeface="Comic Sans MS" panose="030F0702030302020204" pitchFamily="66" charset="0"/>
              </a:rPr>
              <a:t>ведение реестра недобросовестных поставщиков, в который включаются сведения о поставщиках (подрядчиках), уклонившихся от заключения государственных или муниципальных контрактов по результатам торгов, а также поставщиках (подрядчиках), контракты с которыми расторгнуты в судебном порядке в связи с неисполнением или ненадлежащим исполнением ими своих обязательств;</a:t>
            </a:r>
          </a:p>
          <a:p>
            <a:r>
              <a:rPr lang="ru-RU" dirty="0">
                <a:latin typeface="Comic Sans MS" panose="030F0702030302020204" pitchFamily="66" charset="0"/>
              </a:rPr>
              <a:t>рассмотрение ходатайств иностранных инвесторов о согласовании сделок с хозяйственными обществами, имеющими стратегическое значение для обеспечения обороны страны и безопасности государства, или о согласовании установления контроля над такими обществами.</a:t>
            </a:r>
          </a:p>
          <a:p>
            <a:endParaRPr lang="ru-RU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680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637" y="0"/>
            <a:ext cx="10761587" cy="1400530"/>
          </a:xfrm>
        </p:spPr>
        <p:txBody>
          <a:bodyPr/>
          <a:lstStyle/>
          <a:p>
            <a:r>
              <a:rPr lang="ru-RU" sz="4000" b="1" dirty="0"/>
              <a:t>Основные направления деятельности</a:t>
            </a:r>
            <a:br>
              <a:rPr lang="ru-RU" sz="4000" b="1" dirty="0"/>
            </a:b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770528"/>
            <a:ext cx="11519868" cy="5173072"/>
          </a:xfrm>
        </p:spPr>
        <p:txBody>
          <a:bodyPr>
            <a:noAutofit/>
          </a:bodyPr>
          <a:lstStyle/>
          <a:p>
            <a:r>
              <a:rPr lang="ru-RU" sz="2200" dirty="0">
                <a:latin typeface="Comic Sans MS" panose="030F0702030302020204" pitchFamily="66" charset="0"/>
              </a:rPr>
              <a:t>На основании Доклада о результатах и основных направлениях деятельности ФАС России на 2008—2010 годы</a:t>
            </a:r>
            <a:r>
              <a:rPr lang="ru-RU" sz="2200" baseline="30000" dirty="0">
                <a:latin typeface="Comic Sans MS" panose="030F0702030302020204" pitchFamily="66" charset="0"/>
              </a:rPr>
              <a:t>[29]</a:t>
            </a:r>
            <a:r>
              <a:rPr lang="ru-RU" sz="2200" dirty="0">
                <a:latin typeface="Comic Sans MS" panose="030F0702030302020204" pitchFamily="66" charset="0"/>
              </a:rPr>
              <a:t>, представленного ФАС России в Правительство Российской Федерации, стратегической задачей ФАС России является обеспечение свободы конкуренции и ограничение монополистической деятельности в рамках единого экономического пространства Российской Федерации. Исходя из данной задачи, ФАС России определены 3 основных цели своей деятельности:</a:t>
            </a:r>
          </a:p>
          <a:p>
            <a:r>
              <a:rPr lang="ru-RU" sz="2200" dirty="0">
                <a:latin typeface="Comic Sans MS" panose="030F0702030302020204" pitchFamily="66" charset="0"/>
              </a:rPr>
              <a:t>Создание условий для развития конкуренции в сферах деятельности хозяйствующих субъектов, не относящихся к естественным монополиям.</a:t>
            </a:r>
          </a:p>
          <a:p>
            <a:r>
              <a:rPr lang="ru-RU" sz="2200" dirty="0">
                <a:latin typeface="Comic Sans MS" panose="030F0702030302020204" pitchFamily="66" charset="0"/>
              </a:rPr>
              <a:t>Предотвращение и пресечение </a:t>
            </a:r>
            <a:r>
              <a:rPr lang="ru-RU" sz="2200" dirty="0" err="1">
                <a:latin typeface="Comic Sans MS" panose="030F0702030302020204" pitchFamily="66" charset="0"/>
              </a:rPr>
              <a:t>антиконкурентного</a:t>
            </a:r>
            <a:r>
              <a:rPr lang="ru-RU" sz="2200" dirty="0">
                <a:latin typeface="Comic Sans MS" panose="030F0702030302020204" pitchFamily="66" charset="0"/>
              </a:rPr>
              <a:t> вмешательства органов государственной власти и местного самоуправления в функционирование рынков, снижение коррупционных рисков при размещении государственного и муниципального заказа.</a:t>
            </a:r>
          </a:p>
          <a:p>
            <a:r>
              <a:rPr lang="ru-RU" sz="2200" dirty="0">
                <a:latin typeface="Comic Sans MS" panose="030F0702030302020204" pitchFamily="66" charset="0"/>
              </a:rPr>
              <a:t>Обеспечение равного доступа потребителей к товарам, работам, услугам, реализуемым субъектами естественных монополий, и развитие конкуренции в потенциально конкурентных видах деятельности субъектов естественных монополий.</a:t>
            </a:r>
          </a:p>
          <a:p>
            <a:endParaRPr lang="ru-RU" sz="2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76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550" y="162786"/>
            <a:ext cx="9404723" cy="1400530"/>
          </a:xfrm>
        </p:spPr>
        <p:txBody>
          <a:bodyPr/>
          <a:lstStyle/>
          <a:p>
            <a:r>
              <a:rPr lang="ru-RU" b="1" dirty="0" smtClean="0"/>
              <a:t>Общая информация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550" y="1171972"/>
            <a:ext cx="8687459" cy="5351492"/>
          </a:xfrm>
        </p:spPr>
        <p:txBody>
          <a:bodyPr>
            <a:normAutofit fontScale="92500" lnSpcReduction="10000"/>
          </a:bodyPr>
          <a:lstStyle/>
          <a:p>
            <a:r>
              <a:rPr lang="ru-RU" sz="2400" dirty="0">
                <a:latin typeface="Comic Sans MS" panose="030F0702030302020204" pitchFamily="66" charset="0"/>
              </a:rPr>
              <a:t>Федеральная антимонопольная служба создана в соответствии с Указом Президента России № 314 от 9 марта 2004. Положение о Федеральной антимонопольной службе принято Правительством России 30 июня 2004 г. ФАС России - федеральный орган исполнительной власти, руководство деятельностью которого осуществляет Правительство Российской Федерации.</a:t>
            </a:r>
          </a:p>
          <a:p>
            <a:r>
              <a:rPr lang="ru-RU" sz="2400" dirty="0">
                <a:latin typeface="Comic Sans MS" panose="030F0702030302020204" pitchFamily="66" charset="0"/>
              </a:rPr>
              <a:t>В настоящее время антимонопольный контроль в регионах Российской Федерации осуществляют 84 территориальных подразделения Федеральной антимонопольной службы. Численность работников службы в регионах составляет 2315 человек. Представительства ФАС России за рубежом, а также подведомственные ей органы государственной власти отсутствуют. Численность работников центрального аппарата составляет 1189 человек. Основная часть руководителей управлений и отделов ФАС России - люди в возрасте от 27 до 35 лет.</a:t>
            </a:r>
          </a:p>
          <a:p>
            <a:endParaRPr lang="ru-RU" dirty="0"/>
          </a:p>
        </p:txBody>
      </p:sp>
      <p:pic>
        <p:nvPicPr>
          <p:cNvPr id="4098" name="Picture 2" descr="ÐÐ°ÑÑÐ¸Ð½ÐºÐ¸ Ð¿Ð¾ Ð·Ð°Ð¿ÑÐ¾ÑÑ Ð°Ð½ÑÐ¸Ð¼Ð¾Ð½Ð¾Ð¿Ð¾Ð»ÑÐ½Ð°Ñ ÑÐ»ÑÐ¶Ð±Ð° ÑÐ¾ÑÑÐ¸Ð¸ Ð¾Ð±ÑÐ°Ñ Ð¸Ð½ÑÐ¾ÑÐ¼Ð°ÑÐ¸Ñ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037" y="3646449"/>
            <a:ext cx="3434963" cy="3091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2052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8209" y="2850231"/>
            <a:ext cx="9404723" cy="1400530"/>
          </a:xfrm>
        </p:spPr>
        <p:txBody>
          <a:bodyPr/>
          <a:lstStyle/>
          <a:p>
            <a:pPr algn="just"/>
            <a:r>
              <a:rPr lang="ru-RU" sz="6000" b="1" i="1" dirty="0" smtClean="0">
                <a:latin typeface="Comic Sans MS" panose="030F0702030302020204" pitchFamily="66" charset="0"/>
              </a:rPr>
              <a:t>Спасибо за внимание!</a:t>
            </a:r>
            <a:endParaRPr lang="ru-RU" sz="6000" b="1" i="1" dirty="0"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7917" y="4628849"/>
            <a:ext cx="8946541" cy="4195481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787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635f573daf321e2bb65f61137e051ea4ae43bad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43</TotalTime>
  <Words>327</Words>
  <Application>Microsoft Office PowerPoint</Application>
  <PresentationFormat>Широкоэкранный</PresentationFormat>
  <Paragraphs>30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Century Gothic</vt:lpstr>
      <vt:lpstr>Comic Sans MS</vt:lpstr>
      <vt:lpstr>Wingdings 3</vt:lpstr>
      <vt:lpstr>Ион</vt:lpstr>
      <vt:lpstr>Антимонопольная служба России (ФАС):назначение,функции,полномочия</vt:lpstr>
      <vt:lpstr>Определение</vt:lpstr>
      <vt:lpstr>Функции</vt:lpstr>
      <vt:lpstr>Полномочия </vt:lpstr>
      <vt:lpstr>Основные направления деятельности </vt:lpstr>
      <vt:lpstr>Общая информация </vt:lpstr>
      <vt:lpstr>Спасибо за внимание!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Антимонопольная служба России (ФАС):назначение,функции,полномочия</dc:title>
  <dc:creator>RePack by Diakov</dc:creator>
  <cp:lastModifiedBy>Романова Галина</cp:lastModifiedBy>
  <cp:revision>6</cp:revision>
  <dcterms:created xsi:type="dcterms:W3CDTF">2018-04-10T00:04:34Z</dcterms:created>
  <dcterms:modified xsi:type="dcterms:W3CDTF">2018-05-26T07:05:45Z</dcterms:modified>
</cp:coreProperties>
</file>