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6" r:id="rId1"/>
  </p:sldMasterIdLst>
  <p:notesMasterIdLst>
    <p:notesMasterId r:id="rId47"/>
  </p:notesMasterIdLst>
  <p:sldIdLst>
    <p:sldId id="407" r:id="rId2"/>
    <p:sldId id="408" r:id="rId3"/>
    <p:sldId id="324" r:id="rId4"/>
    <p:sldId id="325" r:id="rId5"/>
    <p:sldId id="326" r:id="rId6"/>
    <p:sldId id="327" r:id="rId7"/>
    <p:sldId id="328" r:id="rId8"/>
    <p:sldId id="379" r:id="rId9"/>
    <p:sldId id="329" r:id="rId10"/>
    <p:sldId id="386" r:id="rId11"/>
    <p:sldId id="388" r:id="rId12"/>
    <p:sldId id="387" r:id="rId13"/>
    <p:sldId id="419" r:id="rId14"/>
    <p:sldId id="416" r:id="rId15"/>
    <p:sldId id="423" r:id="rId16"/>
    <p:sldId id="425" r:id="rId17"/>
    <p:sldId id="331" r:id="rId18"/>
    <p:sldId id="389" r:id="rId19"/>
    <p:sldId id="332" r:id="rId20"/>
    <p:sldId id="393" r:id="rId21"/>
    <p:sldId id="394" r:id="rId22"/>
    <p:sldId id="334" r:id="rId23"/>
    <p:sldId id="335" r:id="rId24"/>
    <p:sldId id="336" r:id="rId25"/>
    <p:sldId id="337" r:id="rId26"/>
    <p:sldId id="338" r:id="rId27"/>
    <p:sldId id="339" r:id="rId28"/>
    <p:sldId id="424" r:id="rId29"/>
    <p:sldId id="341" r:id="rId30"/>
    <p:sldId id="333" r:id="rId31"/>
    <p:sldId id="372" r:id="rId32"/>
    <p:sldId id="411" r:id="rId33"/>
    <p:sldId id="400" r:id="rId34"/>
    <p:sldId id="421" r:id="rId35"/>
    <p:sldId id="401" r:id="rId36"/>
    <p:sldId id="413" r:id="rId37"/>
    <p:sldId id="402" r:id="rId38"/>
    <p:sldId id="374" r:id="rId39"/>
    <p:sldId id="310" r:id="rId40"/>
    <p:sldId id="259" r:id="rId41"/>
    <p:sldId id="414" r:id="rId42"/>
    <p:sldId id="260" r:id="rId43"/>
    <p:sldId id="323" r:id="rId44"/>
    <p:sldId id="322" r:id="rId45"/>
    <p:sldId id="415" r:id="rId46"/>
  </p:sldIdLst>
  <p:sldSz cx="9144000" cy="6858000" type="screen4x3"/>
  <p:notesSz cx="6858000" cy="9144000"/>
  <p:defaultTextStyle>
    <a:defPPr>
      <a:defRPr lang="en-GB"/>
    </a:defPPr>
    <a:lvl1pPr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defTabSz="449263" rtl="0" fontAlgn="base">
      <a:lnSpc>
        <a:spcPct val="81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6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4694" autoAdjust="0"/>
  </p:normalViewPr>
  <p:slideViewPr>
    <p:cSldViewPr>
      <p:cViewPr>
        <p:scale>
          <a:sx n="77" d="100"/>
          <a:sy n="77" d="100"/>
        </p:scale>
        <p:origin x="-708" y="-4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288" y="16296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5779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04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5125" cy="1248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1598728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-11798300" y="-11796713"/>
            <a:ext cx="11798300" cy="12492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-11798300" y="-11796713"/>
            <a:ext cx="11798300" cy="12492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DD4C2C7-A4E8-4D7F-A84B-1770E19A35B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790E2-1F31-4502-8337-B3744C5B745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568886-E58F-4EB3-BBF4-2359BBB48EC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A7CBA-F607-4F62-8C92-39BEEA4EB73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DAB36-BC45-4AC0-A4C2-52580A32384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AD02F-FCE1-4B30-9914-62BA9B9980A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5BC0AB-0895-48B9-83A7-2F9C1D727C8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8F915-E615-4BFC-8A33-001B7C814DD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A4E66D-1002-43A5-9AD7-08818B06E52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836934-E3E0-4F64-AAE2-FE83BE6455C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90B26-478F-41CF-AAEB-34E6DEA2F26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67638" cy="13668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61590-8D83-4312-BE9B-A5D4C20CB1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B42143A-72CF-4C5D-A95B-60C2DC7329D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3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005064"/>
            <a:ext cx="2241129" cy="1440160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ru-RU" sz="1600" dirty="0" smtClean="0">
                <a:solidFill>
                  <a:schemeClr val="tx1"/>
                </a:solidFill>
              </a:rPr>
              <a:t>Водопьянова Наталья Александровна, </a:t>
            </a:r>
          </a:p>
          <a:p>
            <a:pPr eaLnBrk="1" hangingPunct="1"/>
            <a:r>
              <a:rPr lang="ru-RU" sz="1600" dirty="0" err="1" smtClean="0">
                <a:solidFill>
                  <a:schemeClr val="tx1"/>
                </a:solidFill>
              </a:rPr>
              <a:t>к.э.н</a:t>
            </a:r>
            <a:r>
              <a:rPr lang="ru-RU" sz="1600" dirty="0" smtClean="0">
                <a:solidFill>
                  <a:schemeClr val="tx1"/>
                </a:solidFill>
              </a:rPr>
              <a:t>., доцент, доцент кафедры экономики и менеджмента </a:t>
            </a:r>
            <a:r>
              <a:rPr lang="ru-RU" sz="1600" dirty="0" err="1" smtClean="0">
                <a:solidFill>
                  <a:schemeClr val="tx1"/>
                </a:solidFill>
              </a:rPr>
              <a:t>ВолгГМУ</a:t>
            </a:r>
            <a:endParaRPr lang="ru-RU" sz="1600" dirty="0" smtClean="0">
              <a:solidFill>
                <a:schemeClr val="tx1"/>
              </a:solidFill>
            </a:endParaRPr>
          </a:p>
          <a:p>
            <a:pPr eaLnBrk="1" hangingPunct="1"/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188640"/>
            <a:ext cx="3779912" cy="309634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>Лекция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FF99"/>
                </a:solidFill>
              </a:rPr>
              <a:t>Рынок ресурсов</a:t>
            </a:r>
            <a:endParaRPr lang="ru-RU" dirty="0">
              <a:solidFill>
                <a:srgbClr val="FFFF99"/>
              </a:solidFill>
            </a:endParaRPr>
          </a:p>
        </p:txBody>
      </p:sp>
      <p:pic>
        <p:nvPicPr>
          <p:cNvPr id="7173" name="Picture 5" descr="http://helpset.ru/wp-content/uploads/2015/09/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4752528" cy="3205194"/>
          </a:xfrm>
          <a:prstGeom prst="rect">
            <a:avLst/>
          </a:prstGeom>
          <a:noFill/>
        </p:spPr>
      </p:pic>
      <p:pic>
        <p:nvPicPr>
          <p:cNvPr id="7175" name="Picture 7" descr="http://www.agrobook.ru/sites/default/files/u920/agrobu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56992"/>
            <a:ext cx="4456102" cy="3105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Вопросы лекции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8638" indent="-528638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CC0000"/>
              </a:buClr>
              <a:buSzPct val="65000"/>
              <a:buFont typeface="Wingdings" pitchFamily="2" charset="2"/>
              <a:buAutoNum type="arabicPeriod"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Рынок ресурсов: сущность и особенности</a:t>
            </a:r>
          </a:p>
          <a:p>
            <a:pPr marL="528638" indent="-528638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CC0000"/>
              </a:buClr>
              <a:buSzPct val="65000"/>
              <a:buFont typeface="Wingdings" pitchFamily="2" charset="2"/>
              <a:buAutoNum type="arabicPeriod"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Рынок труда</a:t>
            </a:r>
          </a:p>
          <a:p>
            <a:pPr marL="528638" indent="-528638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CC0000"/>
              </a:buClr>
              <a:buSzPct val="65000"/>
              <a:buFont typeface="Wingdings" pitchFamily="2" charset="2"/>
              <a:buAutoNum type="arabicPeriod"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Рынок капитала</a:t>
            </a:r>
          </a:p>
          <a:p>
            <a:pPr marL="528638" indent="-528638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CC0000"/>
              </a:buClr>
              <a:buSzPct val="65000"/>
              <a:buFont typeface="Wingdings" pitchFamily="2" charset="2"/>
              <a:buAutoNum type="arabicPeriod"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Рынок земли </a:t>
            </a:r>
            <a:endParaRPr lang="en-GB" sz="2400" dirty="0" smtClean="0">
              <a:solidFill>
                <a:srgbClr val="00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1. Рынок ресурсов: сущность  и особенности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2"/>
          <p:cNvSpPr>
            <a:spLocks noChangeArrowheads="1"/>
          </p:cNvSpPr>
          <p:nvPr/>
        </p:nvSpPr>
        <p:spPr bwMode="auto">
          <a:xfrm>
            <a:off x="827088" y="260350"/>
            <a:ext cx="7272337" cy="577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Рынки ресурсов во многом похожи на рынки товаров. </a:t>
            </a:r>
            <a:r>
              <a:rPr lang="ru-RU" sz="2400" dirty="0" smtClean="0">
                <a:solidFill>
                  <a:schemeClr val="tx1"/>
                </a:solidFill>
              </a:rPr>
              <a:t>Однако </a:t>
            </a:r>
            <a:r>
              <a:rPr lang="ru-RU" sz="2400" dirty="0">
                <a:solidFill>
                  <a:schemeClr val="tx1"/>
                </a:solidFill>
              </a:rPr>
              <a:t>если на товарных рынках производителями товаров являются фирмы, а потребителями – домохозяйства, то на рынках ресурсов – наоборот. 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>
                <a:solidFill>
                  <a:srgbClr val="FF0000"/>
                </a:solidFill>
              </a:rPr>
              <a:t>Домохозяйства </a:t>
            </a:r>
            <a:r>
              <a:rPr lang="ru-RU" sz="2400" dirty="0">
                <a:solidFill>
                  <a:srgbClr val="FF0000"/>
                </a:solidFill>
              </a:rPr>
              <a:t>владеют </a:t>
            </a:r>
            <a:r>
              <a:rPr lang="ru-RU" sz="2400" dirty="0" smtClean="0">
                <a:solidFill>
                  <a:schemeClr val="tx1"/>
                </a:solidFill>
              </a:rPr>
              <a:t>ресурсами и их продают, </a:t>
            </a:r>
            <a:r>
              <a:rPr lang="ru-RU" sz="2400" dirty="0">
                <a:solidFill>
                  <a:schemeClr val="tx1"/>
                </a:solidFill>
              </a:rPr>
              <a:t>а </a:t>
            </a:r>
            <a:r>
              <a:rPr lang="ru-RU" sz="2400" dirty="0">
                <a:solidFill>
                  <a:srgbClr val="FF0000"/>
                </a:solidFill>
              </a:rPr>
              <a:t>фирмы покупают </a:t>
            </a:r>
            <a:r>
              <a:rPr lang="ru-RU" sz="2400" dirty="0" smtClean="0">
                <a:solidFill>
                  <a:schemeClr val="tx1"/>
                </a:solidFill>
              </a:rPr>
              <a:t>у них ресурсы.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44" name="Picture 4" descr="https://img-fotki.yandex.ru/get/16167/11911341.34/0_e1d67_7901b0cd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3744416" cy="2880320"/>
          </a:xfrm>
          <a:prstGeom prst="rect">
            <a:avLst/>
          </a:prstGeom>
          <a:noFill/>
        </p:spPr>
      </p:pic>
      <p:pic>
        <p:nvPicPr>
          <p:cNvPr id="10248" name="Picture 8" descr="http://nakhodka-online.ru/uploads/posts/2012-09/1348630776_afera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060848"/>
            <a:ext cx="3312368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smtClean="0"/>
              <a:t>У каждого ресурса есть собственник, который получает доход от использования данного ресурса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750" y="2708275"/>
          <a:ext cx="7344618" cy="1483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0037"/>
                <a:gridCol w="2223599"/>
                <a:gridCol w="2290982"/>
              </a:tblGrid>
              <a:tr h="37098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Ресурс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Собственник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Доход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8" marB="45738"/>
                </a:tc>
              </a:tr>
              <a:tr h="37098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Труд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Работник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Зарплата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</a:tr>
              <a:tr h="37098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Земля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Землевладелец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Рента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</a:tr>
              <a:tr h="37098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Капитал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Капиталист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Процент </a:t>
                      </a:r>
                      <a:endParaRPr lang="ru-RU" sz="1800" dirty="0"/>
                    </a:p>
                  </a:txBody>
                  <a:tcPr marL="91437" marR="91437" marT="45738" marB="4573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std72.ru/Risunki/Risunki02/image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492896"/>
            <a:ext cx="5919961" cy="37623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63888" y="2132856"/>
            <a:ext cx="5022304" cy="1887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Фирма формирует свой спрос </a:t>
            </a:r>
            <a:r>
              <a:rPr lang="ru-RU" dirty="0" smtClean="0">
                <a:solidFill>
                  <a:schemeClr val="tx1"/>
                </a:solidFill>
              </a:rPr>
              <a:t>на ресурсы, исходя из следующих  факторов:</a:t>
            </a:r>
          </a:p>
          <a:p>
            <a:pPr>
              <a:buFont typeface="Wingdings" pitchFamily="2" charset="2"/>
              <a:buChar char="§"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спроса на готовую продукцию;</a:t>
            </a:r>
          </a:p>
          <a:p>
            <a:pPr>
              <a:buFont typeface="Wingdings" pitchFamily="2" charset="2"/>
              <a:buChar char="§"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цены ресурса;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производительности ресурса.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2"/>
          <p:cNvSpPr>
            <a:spLocks noChangeArrowheads="1"/>
          </p:cNvSpPr>
          <p:nvPr/>
        </p:nvSpPr>
        <p:spPr bwMode="auto">
          <a:xfrm>
            <a:off x="323528" y="404664"/>
            <a:ext cx="7561263" cy="320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Цена ресурсов складывается на рынке под воздействием спроса на ресурсы и их предложения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 smtClean="0">
                <a:solidFill>
                  <a:srgbClr val="C00000"/>
                </a:solidFill>
              </a:rPr>
              <a:t>Спрос на ресурсы- </a:t>
            </a:r>
            <a:r>
              <a:rPr lang="ru-RU" sz="1600" dirty="0" smtClean="0">
                <a:solidFill>
                  <a:schemeClr val="tx1"/>
                </a:solidFill>
              </a:rPr>
              <a:t>это количество ресурсов которое фирмы готовы приобрести при всех существующих уровнях цен на ресурсы. Зависимость между спросом на ресурсы и ценой обратная.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24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179512" y="0"/>
            <a:ext cx="7561263" cy="333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2400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Предложение ресурсов- </a:t>
            </a:r>
            <a:r>
              <a:rPr lang="ru-RU" dirty="0" smtClean="0">
                <a:solidFill>
                  <a:schemeClr val="tx1"/>
                </a:solidFill>
              </a:rPr>
              <a:t>это количество ресурсов которое домохозяйства готовы продать при всех существующих уровнях цен на ресурсы. Зависимость между предложением ресурсов ресурсы и ценой прямая.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C00000"/>
                </a:solidFill>
              </a:rPr>
              <a:t>Предложение </a:t>
            </a:r>
            <a:r>
              <a:rPr lang="ru-RU" sz="2000" dirty="0">
                <a:solidFill>
                  <a:srgbClr val="C00000"/>
                </a:solidFill>
              </a:rPr>
              <a:t>ресурсов </a:t>
            </a:r>
            <a:r>
              <a:rPr lang="ru-RU" sz="2000" dirty="0">
                <a:solidFill>
                  <a:schemeClr val="tx1"/>
                </a:solidFill>
              </a:rPr>
              <a:t>зависит от: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количества имеющихся ресурсов,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цен на них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степени их взаимозаменяемости.</a:t>
            </a:r>
          </a:p>
          <a:p>
            <a:pPr>
              <a:buFont typeface="Wingdings" pitchFamily="2" charset="2"/>
              <a:buChar char="§"/>
            </a:pPr>
            <a:endParaRPr lang="ru-RU" sz="24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317" name="Picture 5" descr="http://konspekta.net/zdamsamru/baza1/76381284604.files/image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212977"/>
            <a:ext cx="4608512" cy="33843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03848" y="6165304"/>
            <a:ext cx="4176464" cy="3166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Кривая предложения ресурсов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5904656" cy="108012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Принцип  экономической эффективности</a:t>
            </a:r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611188" y="1628775"/>
            <a:ext cx="7129462" cy="353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учитывает не только технологические возможности замены ресурсов друг на друга, но и издержки такой замены.</a:t>
            </a:r>
          </a:p>
          <a:p>
            <a:pPr algn="just"/>
            <a:endParaRPr lang="ru-RU" sz="2400" dirty="0">
              <a:solidFill>
                <a:schemeClr val="tx1"/>
              </a:solidFill>
            </a:endParaRPr>
          </a:p>
          <a:p>
            <a:pPr algn="just"/>
            <a:r>
              <a:rPr lang="ru-RU" sz="2400" dirty="0">
                <a:solidFill>
                  <a:srgbClr val="FF0000"/>
                </a:solidFill>
              </a:rPr>
              <a:t>Чем более производителен ресурс, тем, </a:t>
            </a:r>
            <a:r>
              <a:rPr lang="ru-RU" sz="2400">
                <a:solidFill>
                  <a:srgbClr val="FF0000"/>
                </a:solidFill>
              </a:rPr>
              <a:t>обычно </a:t>
            </a:r>
            <a:r>
              <a:rPr lang="ru-RU" sz="2400" smtClean="0">
                <a:solidFill>
                  <a:srgbClr val="FF0000"/>
                </a:solidFill>
              </a:rPr>
              <a:t>он дороже стоит и предприятию необходимо определить такую комбинацию ресурсов, которая бы позволила снизить издержки и увеличить  прибыль</a:t>
            </a:r>
            <a:r>
              <a:rPr lang="ru-RU" sz="2400" smtClean="0">
                <a:solidFill>
                  <a:schemeClr val="tx1"/>
                </a:solidFill>
              </a:rPr>
              <a:t>. </a:t>
            </a:r>
          </a:p>
          <a:p>
            <a:pPr algn="just"/>
            <a:endParaRPr lang="ru-RU" sz="2400" smtClean="0">
              <a:solidFill>
                <a:schemeClr val="tx1"/>
              </a:solidFill>
            </a:endParaRPr>
          </a:p>
          <a:p>
            <a:endParaRPr lang="ru-RU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5367" name="Picture 7" descr="http://www.studfiles.ru/html/2706/217/html_HEXZZMUz7R.SM7S/htmlconvd-LM6dl9_html_20ba698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581128"/>
            <a:ext cx="3125695" cy="10046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43608" y="5661248"/>
            <a:ext cx="4572000" cy="6905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где MP - предельный продукт ресурса (труда, капитала, земли);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P - цена ресурса (труда, капитала, земли).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2"/>
          <p:cNvSpPr>
            <a:spLocks noChangeArrowheads="1"/>
          </p:cNvSpPr>
          <p:nvPr/>
        </p:nvSpPr>
        <p:spPr bwMode="auto">
          <a:xfrm>
            <a:off x="1042988" y="3244850"/>
            <a:ext cx="6913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  <a:buClr>
                <a:srgbClr val="CC0000"/>
              </a:buClr>
              <a:buSzPct val="65000"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r>
              <a:rPr lang="ru-RU" sz="3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2. Рынок труда</a:t>
            </a:r>
          </a:p>
        </p:txBody>
      </p:sp>
      <p:pic>
        <p:nvPicPr>
          <p:cNvPr id="17411" name="Picture 4" descr="https://im1-tub-ru.yandex.net/i?id=e734ec4be1870cf5033d8589f728da5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268413"/>
            <a:ext cx="410527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767638" cy="65663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Рынок труда - это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1125538"/>
            <a:ext cx="6911975" cy="1787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rgbClr val="FF0000"/>
                </a:solidFill>
              </a:rPr>
              <a:t>экономический механизм воспроизводства и использования трудовых ресурсов.</a:t>
            </a:r>
          </a:p>
          <a:p>
            <a:pPr algn="just">
              <a:defRPr/>
            </a:pPr>
            <a:endParaRPr lang="ru-RU" sz="24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ru-RU" sz="2400" dirty="0">
                <a:solidFill>
                  <a:schemeClr val="tx1"/>
                </a:solidFill>
              </a:rPr>
              <a:t>Иначе говоря  - </a:t>
            </a:r>
            <a:r>
              <a:rPr lang="ru-RU" sz="2000" kern="0" dirty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пространство, где цена и количество труда устанавливается взаимодействием спроса и предложения.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8437" name="Picture 5" descr="https://d1ai9qtk9p41kl.cloudfront.net/assets/mc/_external/2014_05/labor-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140968"/>
            <a:ext cx="4800600" cy="3314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2"/>
          <p:cNvSpPr>
            <a:spLocks noChangeArrowheads="1"/>
          </p:cNvSpPr>
          <p:nvPr/>
        </p:nvSpPr>
        <p:spPr bwMode="auto">
          <a:xfrm>
            <a:off x="395288" y="404813"/>
            <a:ext cx="7632700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Спрос на труд</a:t>
            </a:r>
            <a:r>
              <a:rPr lang="ru-RU" sz="2400" dirty="0">
                <a:solidFill>
                  <a:srgbClr val="C00000"/>
                </a:solidFill>
              </a:rPr>
              <a:t>  </a:t>
            </a:r>
            <a:r>
              <a:rPr lang="ru-RU" sz="2400" dirty="0">
                <a:solidFill>
                  <a:schemeClr val="tx1"/>
                </a:solidFill>
              </a:rPr>
              <a:t>- количество труда (рабочей силы), необходимое предприятиям и организациям для производства продукции.  Спрос на труд предъявляет работодатель.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Спрос на труд</a:t>
            </a:r>
            <a:r>
              <a:rPr lang="ru-RU" sz="2400" dirty="0">
                <a:solidFill>
                  <a:schemeClr val="tx1"/>
                </a:solidFill>
              </a:rPr>
              <a:t> находится в обратной зависимости от величины заработной платы. </a:t>
            </a:r>
            <a:r>
              <a:rPr lang="ru-RU" sz="2400" dirty="0">
                <a:solidFill>
                  <a:srgbClr val="C00000"/>
                </a:solidFill>
              </a:rPr>
              <a:t>При росте заработной платы </a:t>
            </a:r>
            <a:r>
              <a:rPr lang="ru-RU" sz="2400" dirty="0">
                <a:solidFill>
                  <a:schemeClr val="tx1"/>
                </a:solidFill>
              </a:rPr>
              <a:t>предприниматель, в целях сохранения равновесия, </a:t>
            </a:r>
            <a:r>
              <a:rPr lang="ru-RU" sz="2400" dirty="0">
                <a:solidFill>
                  <a:srgbClr val="C00000"/>
                </a:solidFill>
              </a:rPr>
              <a:t>должен сократить спрос </a:t>
            </a:r>
            <a:r>
              <a:rPr lang="ru-RU" sz="2400" dirty="0">
                <a:solidFill>
                  <a:schemeClr val="tx1"/>
                </a:solidFill>
              </a:rPr>
              <a:t>на труд, а при снижении заработной платы спрос на труд возрастает.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3" name="Picture 7" descr="http://ivanteevka.today/wp-content/uploads/2016/03/2955874dabdd61fd763b543a1fbf3447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077072"/>
            <a:ext cx="3047554" cy="2403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http://www.studfiles.ru/html/2706/975/html_5RKwP7l9qd.L_Lv/htmlconvd-l1PoD8_html_1795ec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3600400" cy="2512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2"/>
          <p:cNvSpPr>
            <a:spLocks noChangeArrowheads="1"/>
          </p:cNvSpPr>
          <p:nvPr/>
        </p:nvSpPr>
        <p:spPr bwMode="auto">
          <a:xfrm>
            <a:off x="539750" y="188913"/>
            <a:ext cx="7561263" cy="308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Предложение труда </a:t>
            </a:r>
            <a:r>
              <a:rPr lang="ru-RU" sz="2400" dirty="0">
                <a:solidFill>
                  <a:schemeClr val="tx1"/>
                </a:solidFill>
              </a:rPr>
              <a:t>– количество труда (рабочей силы), которое население готово предоставить  предприятиям для выполнения определенных работ. 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Индивидуальное предложение труда</a:t>
            </a:r>
            <a:endParaRPr lang="ru-RU" sz="2400" b="1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1509" name="Picture 5" descr="http://referatwork.ru/img/books/lape8rcy62dh/u8xfcqigpav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4834477" cy="3201641"/>
          </a:xfrm>
          <a:prstGeom prst="rect">
            <a:avLst/>
          </a:prstGeom>
          <a:noFill/>
        </p:spPr>
      </p:pic>
      <p:pic>
        <p:nvPicPr>
          <p:cNvPr id="21511" name="Picture 7" descr="http://otnosheniya-kiv.ru/wp-content/uploads/%D1%81%D1%83%D1%81%D0%B0%D0%BD%D0%B8%D0%B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789040"/>
            <a:ext cx="3434449" cy="24482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635896" y="2924944"/>
            <a:ext cx="1872208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Эффект дохода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5896" y="5157192"/>
            <a:ext cx="1872208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Эффект замещения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4896544" cy="3960440"/>
          </a:xfrm>
        </p:spPr>
        <p:txBody>
          <a:bodyPr/>
          <a:lstStyle/>
          <a:p>
            <a:r>
              <a:rPr lang="ru-RU" sz="2000" dirty="0" smtClean="0"/>
              <a:t>Эффект замещения -  это замена времени отдыха на время работы  увеличение предложения количества труда) вследствие увеличения зарплаты.</a:t>
            </a:r>
          </a:p>
          <a:p>
            <a:endParaRPr lang="ru-RU" sz="2000" dirty="0" smtClean="0"/>
          </a:p>
          <a:p>
            <a:r>
              <a:rPr lang="ru-RU" sz="2000" dirty="0" smtClean="0"/>
              <a:t> Эффект дохода – снижение предложения количества труда при увеличении зарплаты  ( она становится менее ценной по отношению к свободному времени)</a:t>
            </a: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76672"/>
            <a:ext cx="6768752" cy="2186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Как правило, продавцы на рынке труда в условиях совершенной конкуренции стремятся </a:t>
            </a:r>
            <a:r>
              <a:rPr lang="ru-RU" sz="2400" dirty="0" smtClean="0">
                <a:solidFill>
                  <a:srgbClr val="C00000"/>
                </a:solidFill>
              </a:rPr>
              <a:t>увеличить предложение </a:t>
            </a:r>
            <a:r>
              <a:rPr lang="ru-RU" sz="2400" dirty="0" smtClean="0">
                <a:solidFill>
                  <a:schemeClr val="tx1"/>
                </a:solidFill>
              </a:rPr>
              <a:t>труда </a:t>
            </a:r>
            <a:r>
              <a:rPr lang="ru-RU" sz="2400" dirty="0" smtClean="0">
                <a:solidFill>
                  <a:srgbClr val="C00000"/>
                </a:solidFill>
              </a:rPr>
              <a:t>при росте заработной платы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Совокупное предложение труда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5" descr="http://www.xa-xa.org/uploads/posts/2011-02/1297321986_1297163928_22456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501008"/>
            <a:ext cx="4524375" cy="2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0" name="Picture 2" descr="http://forex-alfa.clan.su/_nw/7/189687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564904"/>
            <a:ext cx="4219575" cy="4124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270576" cy="49418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Модель рынка труда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916113"/>
            <a:ext cx="5329237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250825" y="1773238"/>
            <a:ext cx="1008063" cy="56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</a:rPr>
              <a:t>Заработная плата </a:t>
            </a:r>
            <a:r>
              <a:rPr lang="ru-RU" sz="1400" dirty="0">
                <a:solidFill>
                  <a:srgbClr val="C00000"/>
                </a:solidFill>
              </a:rPr>
              <a:t>(руб./час)</a:t>
            </a: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5940425" y="5516563"/>
            <a:ext cx="1008063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C00000"/>
                </a:solidFill>
              </a:rPr>
              <a:t> Рабочее время (час)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67638" cy="1366838"/>
          </a:xfrm>
        </p:spPr>
        <p:txBody>
          <a:bodyPr/>
          <a:lstStyle/>
          <a:p>
            <a:r>
              <a:rPr lang="ru-RU" dirty="0" smtClean="0"/>
              <a:t>Индивидуальное предложение труда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614156"/>
              </p:ext>
            </p:extLst>
          </p:nvPr>
        </p:nvGraphicFramePr>
        <p:xfrm>
          <a:off x="683568" y="1916832"/>
          <a:ext cx="7543800" cy="518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icture" r:id="rId3" imgW="2743200" imgH="2273808" progId="Word.Picture.8">
                  <p:embed/>
                </p:oleObj>
              </mc:Choice>
              <mc:Fallback>
                <p:oleObj name="Picture" r:id="rId3" imgW="2743200" imgH="2273808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16832"/>
                        <a:ext cx="7543800" cy="518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6468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767638" cy="13668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Однако существуют и другие (неценовые) факторы, которые определяют спрос и предложение труда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8313" y="1916113"/>
          <a:ext cx="7416800" cy="383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65"/>
                <a:gridCol w="4032435"/>
              </a:tblGrid>
              <a:tr h="6399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Факторы спроса на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 труд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692" marB="456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Факторы предложения труда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692" marB="45692"/>
                </a:tc>
              </a:tr>
              <a:tr h="6399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Производительность труда</a:t>
                      </a:r>
                      <a:endParaRPr lang="ru-RU" sz="1800" dirty="0"/>
                    </a:p>
                  </a:txBody>
                  <a:tcPr marT="45692" marB="4569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Численность населения</a:t>
                      </a:r>
                      <a:endParaRPr lang="ru-RU" sz="1800" dirty="0"/>
                    </a:p>
                  </a:txBody>
                  <a:tcPr marT="45692" marB="45692"/>
                </a:tc>
              </a:tr>
              <a:tr h="6399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Технология производства</a:t>
                      </a:r>
                      <a:endParaRPr lang="ru-RU" sz="1800" dirty="0"/>
                    </a:p>
                  </a:txBody>
                  <a:tcPr marT="45692" marB="4569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Доля предпринимателей в структуре населения</a:t>
                      </a:r>
                      <a:endParaRPr lang="ru-RU" sz="1800" dirty="0"/>
                    </a:p>
                  </a:txBody>
                  <a:tcPr marT="45692" marB="45692"/>
                </a:tc>
              </a:tr>
              <a:tr h="6399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Отраслевые особенности производства</a:t>
                      </a:r>
                      <a:endParaRPr lang="ru-RU" sz="1800" dirty="0"/>
                    </a:p>
                  </a:txBody>
                  <a:tcPr marT="45692" marB="4569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Среднее количество отработанных часов</a:t>
                      </a:r>
                      <a:endParaRPr lang="ru-RU" sz="1800" dirty="0"/>
                    </a:p>
                  </a:txBody>
                  <a:tcPr marT="45692" marB="45692"/>
                </a:tc>
              </a:tr>
              <a:tr h="639936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692" marB="4569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Квалификация</a:t>
                      </a:r>
                      <a:r>
                        <a:rPr lang="ru-RU" sz="1800" baseline="0" dirty="0" smtClean="0"/>
                        <a:t> и качество труда</a:t>
                      </a:r>
                      <a:endParaRPr lang="ru-RU" sz="1800" dirty="0"/>
                    </a:p>
                  </a:txBody>
                  <a:tcPr marT="45692" marB="45692"/>
                </a:tc>
              </a:tr>
              <a:tr h="370606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692" marB="4569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Престиж профессии и приносимое удовлетворение</a:t>
                      </a:r>
                      <a:endParaRPr lang="ru-RU" sz="1800" dirty="0"/>
                    </a:p>
                  </a:txBody>
                  <a:tcPr marT="45692" marB="45692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850" y="188913"/>
            <a:ext cx="7704138" cy="38318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kern="0" dirty="0">
                <a:solidFill>
                  <a:srgbClr val="C00000"/>
                </a:solidFill>
                <a:latin typeface="Verdana"/>
                <a:ea typeface="+mj-ea"/>
                <a:cs typeface="Arial"/>
              </a:rPr>
              <a:t>Количество населения </a:t>
            </a:r>
            <a:r>
              <a:rPr lang="ru-RU" sz="2000" kern="0" dirty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является основным неценовым фактором, определяющим предложение труда. </a:t>
            </a:r>
          </a:p>
          <a:p>
            <a:pPr>
              <a:defRPr/>
            </a:pPr>
            <a:endParaRPr lang="ru-RU" sz="2000" kern="0" dirty="0">
              <a:solidFill>
                <a:srgbClr val="000000"/>
              </a:solidFill>
              <a:latin typeface="Verdana"/>
              <a:ea typeface="+mj-ea"/>
              <a:cs typeface="Arial"/>
            </a:endParaRPr>
          </a:p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Чем </a:t>
            </a:r>
            <a:r>
              <a:rPr lang="ru-RU" sz="2000" kern="0" dirty="0" smtClean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больше экономически активного  </a:t>
            </a:r>
            <a:r>
              <a:rPr lang="ru-RU" sz="2000" kern="0" dirty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население в стране, тем при прочих равных  условиях больше предложение труда. </a:t>
            </a:r>
          </a:p>
          <a:p>
            <a:pPr>
              <a:defRPr/>
            </a:pPr>
            <a:endParaRPr lang="ru-RU" sz="2000" kern="0" dirty="0">
              <a:solidFill>
                <a:srgbClr val="000000"/>
              </a:solidFill>
              <a:latin typeface="Verdana"/>
              <a:ea typeface="+mj-ea"/>
              <a:cs typeface="Arial"/>
            </a:endParaRPr>
          </a:p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Например:</a:t>
            </a:r>
          </a:p>
          <a:p>
            <a:pPr>
              <a:defRPr/>
            </a:pPr>
            <a:endParaRPr lang="ru-RU" sz="2000" kern="0" dirty="0">
              <a:solidFill>
                <a:srgbClr val="000000"/>
              </a:solidFill>
              <a:latin typeface="Verdana"/>
              <a:ea typeface="+mj-ea"/>
              <a:cs typeface="Arial"/>
            </a:endParaRPr>
          </a:p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В России всего - 142 млн. человек, из них работоспособных – 65 млн (46%), остальные нетрудоспособные. </a:t>
            </a:r>
            <a:endParaRPr lang="ru-RU" sz="2000" dirty="0"/>
          </a:p>
          <a:p>
            <a:pPr>
              <a:defRPr/>
            </a:pPr>
            <a:endParaRPr lang="ru-RU" sz="2000" kern="0" dirty="0">
              <a:solidFill>
                <a:srgbClr val="000000"/>
              </a:solidFill>
              <a:latin typeface="Verdana"/>
              <a:ea typeface="+mj-ea"/>
              <a:cs typeface="Arial"/>
            </a:endParaRPr>
          </a:p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Verdana"/>
                <a:ea typeface="+mj-ea"/>
                <a:cs typeface="Arial"/>
              </a:rPr>
              <a:t>В Китае всего  -1347 млн. чел., из них  работоспособных – 939 млн. (70%)</a:t>
            </a:r>
          </a:p>
        </p:txBody>
      </p:sp>
      <p:pic>
        <p:nvPicPr>
          <p:cNvPr id="23555" name="Picture 7" descr="http://pulsev.com.ua/images/stories/_1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005263"/>
            <a:ext cx="3422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9" descr="http://euroradio.fm/sites/default/files/styles/gallery_main/public/legacy_articles/miniatures/2012/12/114827.jpg?itok=bgNPb7-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4149725"/>
            <a:ext cx="3457575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985125" cy="13668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На рынке труда определяется количество занятых и ставка заработной платы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1700213"/>
            <a:ext cx="7705725" cy="49101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Зарплата</a:t>
            </a:r>
            <a:r>
              <a:rPr lang="ru-RU" sz="20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– это цена труда 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(ставка за единицу рабочего времени), например, за час, неделю, месяц.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endParaRPr lang="ru-RU" sz="20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Выделяют: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Номинальную заработную плату</a:t>
            </a:r>
            <a:r>
              <a:rPr lang="ru-RU"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– это сумма денег, которую получает работник за свой дневной, недельный или месячный труд.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Например – 10 </a:t>
            </a:r>
            <a:r>
              <a:rPr lang="ru-RU" sz="20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тыс.руб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/мес.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eaLnBrk="0" hangingPunct="0">
              <a:lnSpc>
                <a:spcPct val="91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Реальную заработную плату</a:t>
            </a:r>
            <a:r>
              <a:rPr lang="ru-RU" sz="2000" dirty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Verdana" pitchFamily="34" charset="0"/>
              </a:rPr>
              <a:t>– это количество товаров и услуг, которые можно приобрести на номинальную зарплату.</a:t>
            </a:r>
          </a:p>
          <a:p>
            <a:pPr eaLnBrk="0" hangingPunct="0">
              <a:lnSpc>
                <a:spcPct val="91000"/>
              </a:lnSpc>
              <a:defRPr/>
            </a:pPr>
            <a:endParaRPr lang="ru-RU" sz="2000" dirty="0">
              <a:solidFill>
                <a:srgbClr val="0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  <a:defRPr/>
            </a:pPr>
            <a:r>
              <a:rPr lang="ru-RU" sz="2000" dirty="0">
                <a:solidFill>
                  <a:srgbClr val="000000"/>
                </a:solidFill>
                <a:latin typeface="Verdana" pitchFamily="34" charset="0"/>
              </a:rPr>
              <a:t> Например – 500 булок хлеба при цене 20 рублей. </a:t>
            </a:r>
          </a:p>
          <a:p>
            <a:pPr eaLnBrk="0" hangingPunct="0">
              <a:lnSpc>
                <a:spcPct val="91000"/>
              </a:lnSpc>
              <a:defRPr/>
            </a:pPr>
            <a:endParaRPr lang="ru-RU" sz="2000" dirty="0">
              <a:solidFill>
                <a:srgbClr val="0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  <a:defRPr/>
            </a:pPr>
            <a:r>
              <a:rPr lang="ru-RU" sz="20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endParaRPr lang="ru-RU" sz="24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767638" cy="86409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Существуют и другие классификации зарплаты:</a:t>
            </a:r>
          </a:p>
        </p:txBody>
      </p:sp>
      <p:sp>
        <p:nvSpPr>
          <p:cNvPr id="25603" name="Прямоугольник 2"/>
          <p:cNvSpPr>
            <a:spLocks noChangeArrowheads="1"/>
          </p:cNvSpPr>
          <p:nvPr/>
        </p:nvSpPr>
        <p:spPr bwMode="auto">
          <a:xfrm>
            <a:off x="395288" y="1341438"/>
            <a:ext cx="7056437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1000"/>
              </a:lnSpc>
            </a:pPr>
            <a:r>
              <a:rPr lang="ru-RU" sz="2000" b="1">
                <a:solidFill>
                  <a:srgbClr val="C00000"/>
                </a:solidFill>
                <a:latin typeface="Verdana" pitchFamily="34" charset="0"/>
              </a:rPr>
              <a:t>Начисленная заработная плата </a:t>
            </a:r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– это сумма денег, которая причитается работнику в зависимости от объема проделанной работы.</a:t>
            </a:r>
          </a:p>
          <a:p>
            <a:pPr eaLnBrk="0" hangingPunct="0">
              <a:lnSpc>
                <a:spcPct val="91000"/>
              </a:lnSpc>
            </a:pPr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</a:pPr>
            <a:r>
              <a:rPr lang="ru-RU" sz="2000" b="1">
                <a:solidFill>
                  <a:srgbClr val="C00000"/>
                </a:solidFill>
                <a:latin typeface="Verdana" pitchFamily="34" charset="0"/>
              </a:rPr>
              <a:t>Выплаченная заработная плата</a:t>
            </a:r>
            <a:r>
              <a:rPr lang="ru-RU" sz="200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– сумма денег, выданная работнику на руки, после вычета обязательных  платежей и взносов (налогов – 13% НДФЛ, алиментов, профсоюзных взносов, взысканий по судебным искам и т.д.)</a:t>
            </a:r>
            <a:endParaRPr lang="ru-RU" sz="2000" b="1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25604" name="Picture 5" descr="http://cs621417.vk.me/v621417416/c106/uM4VB3eEWE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4076700"/>
            <a:ext cx="57531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2"/>
          <p:cNvSpPr>
            <a:spLocks noChangeArrowheads="1"/>
          </p:cNvSpPr>
          <p:nvPr/>
        </p:nvSpPr>
        <p:spPr bwMode="auto">
          <a:xfrm>
            <a:off x="323850" y="333375"/>
            <a:ext cx="7632700" cy="611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1000"/>
              </a:lnSpc>
            </a:pPr>
            <a:r>
              <a:rPr lang="ru-RU" sz="2400" b="1" dirty="0">
                <a:solidFill>
                  <a:srgbClr val="000000"/>
                </a:solidFill>
                <a:latin typeface="Verdana" pitchFamily="34" charset="0"/>
              </a:rPr>
              <a:t>Средняя заработная плата </a:t>
            </a:r>
            <a:r>
              <a:rPr lang="ru-RU" sz="2400" dirty="0">
                <a:solidFill>
                  <a:srgbClr val="000000"/>
                </a:solidFill>
                <a:latin typeface="Verdana" pitchFamily="34" charset="0"/>
              </a:rPr>
              <a:t>– сумма денег, выплаченная за усредненную величину трудовых усилий (на одного работника предприятия, на одного  жителя региона  или страны, за один человеко-час работы  и т.д.)</a:t>
            </a:r>
          </a:p>
          <a:p>
            <a:pPr eaLnBrk="0" hangingPunct="0">
              <a:lnSpc>
                <a:spcPct val="91000"/>
              </a:lnSpc>
            </a:pPr>
            <a:endParaRPr lang="ru-RU" sz="2400" dirty="0">
              <a:solidFill>
                <a:srgbClr val="0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</a:pPr>
            <a:r>
              <a:rPr lang="ru-RU" sz="2400" b="1" dirty="0">
                <a:solidFill>
                  <a:srgbClr val="000000"/>
                </a:solidFill>
                <a:latin typeface="Verdana" pitchFamily="34" charset="0"/>
              </a:rPr>
              <a:t>Минимальная заработная плата</a:t>
            </a:r>
            <a:r>
              <a:rPr lang="ru-RU" sz="2400" dirty="0">
                <a:solidFill>
                  <a:srgbClr val="000000"/>
                </a:solidFill>
                <a:latin typeface="Verdana" pitchFamily="34" charset="0"/>
              </a:rPr>
              <a:t>– это минимальный размер оплаты труда за самый неквалифицированный труд.</a:t>
            </a:r>
          </a:p>
          <a:p>
            <a:pPr eaLnBrk="0" hangingPunct="0">
              <a:lnSpc>
                <a:spcPct val="91000"/>
              </a:lnSpc>
            </a:pPr>
            <a:r>
              <a:rPr lang="ru-RU" sz="2400" dirty="0">
                <a:solidFill>
                  <a:srgbClr val="000000"/>
                </a:solidFill>
                <a:latin typeface="Verdana" pitchFamily="34" charset="0"/>
              </a:rPr>
              <a:t>Устанавливается государством. </a:t>
            </a:r>
          </a:p>
          <a:p>
            <a:pPr eaLnBrk="0" hangingPunct="0">
              <a:lnSpc>
                <a:spcPct val="91000"/>
              </a:lnSpc>
            </a:pPr>
            <a:endParaRPr lang="ru-RU" sz="2400" dirty="0">
              <a:solidFill>
                <a:srgbClr val="0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</a:pPr>
            <a:r>
              <a:rPr lang="ru-RU" sz="1400" b="1" dirty="0">
                <a:solidFill>
                  <a:srgbClr val="C00000"/>
                </a:solidFill>
              </a:rPr>
              <a:t>С </a:t>
            </a:r>
            <a:r>
              <a:rPr lang="ru-RU" sz="1400" b="1" dirty="0" smtClean="0">
                <a:solidFill>
                  <a:srgbClr val="C00000"/>
                </a:solidFill>
              </a:rPr>
              <a:t>июля 2016 </a:t>
            </a:r>
            <a:r>
              <a:rPr lang="ru-RU" sz="1400" b="1" dirty="0">
                <a:solidFill>
                  <a:srgbClr val="C00000"/>
                </a:solidFill>
              </a:rPr>
              <a:t>года величина минимального размера оплаты труда составляет </a:t>
            </a:r>
            <a:r>
              <a:rPr lang="ru-RU" sz="3200" b="1" dirty="0" smtClean="0">
                <a:solidFill>
                  <a:srgbClr val="C00000"/>
                </a:solidFill>
              </a:rPr>
              <a:t>7500 </a:t>
            </a:r>
            <a:r>
              <a:rPr lang="ru-RU" sz="3200" b="1" dirty="0">
                <a:solidFill>
                  <a:srgbClr val="C00000"/>
                </a:solidFill>
              </a:rPr>
              <a:t>рублей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1400" dirty="0">
                <a:solidFill>
                  <a:srgbClr val="C00000"/>
                </a:solidFill>
              </a:rPr>
              <a:t>для российских граждан в </a:t>
            </a:r>
            <a:r>
              <a:rPr lang="ru-RU" sz="1400" dirty="0" smtClean="0">
                <a:solidFill>
                  <a:srgbClr val="C00000"/>
                </a:solidFill>
              </a:rPr>
              <a:t>месяц.</a:t>
            </a:r>
            <a:endParaRPr lang="ru-RU" sz="1400" dirty="0">
              <a:solidFill>
                <a:srgbClr val="C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</a:pPr>
            <a:endParaRPr lang="ru-RU" sz="2400" dirty="0">
              <a:solidFill>
                <a:srgbClr val="0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</a:pPr>
            <a:r>
              <a:rPr lang="ru-RU" sz="2400" dirty="0">
                <a:solidFill>
                  <a:srgbClr val="000000"/>
                </a:solidFill>
                <a:latin typeface="Verdana" pitchFamily="34" charset="0"/>
              </a:rPr>
              <a:t>Существует и международная норма – 3 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</a:rPr>
              <a:t>USD</a:t>
            </a:r>
            <a:r>
              <a:rPr lang="ru-RU" sz="2400" dirty="0">
                <a:solidFill>
                  <a:srgbClr val="000000"/>
                </a:solidFill>
                <a:latin typeface="Verdana" pitchFamily="34" charset="0"/>
              </a:rPr>
              <a:t> в час. </a:t>
            </a:r>
          </a:p>
          <a:p>
            <a:pPr eaLnBrk="0" hangingPunct="0">
              <a:lnSpc>
                <a:spcPct val="91000"/>
              </a:lnSpc>
            </a:pPr>
            <a:endParaRPr lang="ru-RU" sz="2400" dirty="0">
              <a:solidFill>
                <a:srgbClr val="000000"/>
              </a:solidFill>
              <a:latin typeface="Verdana" pitchFamily="34" charset="0"/>
            </a:endParaRPr>
          </a:p>
          <a:p>
            <a:pPr eaLnBrk="0" hangingPunct="0">
              <a:lnSpc>
                <a:spcPct val="91000"/>
              </a:lnSpc>
            </a:pPr>
            <a:endParaRPr lang="ru-RU" sz="2400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767638" cy="64807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системы оплаты труда: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1196975"/>
            <a:ext cx="5040313" cy="2185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Система оплаты труда 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– совокупность принципов, условий и факторов дифференциации оплаты труда.</a:t>
            </a:r>
          </a:p>
          <a:p>
            <a:pPr>
              <a:defRPr/>
            </a:pPr>
            <a:endParaRPr lang="ru-RU" sz="20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sz="20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ru-RU" sz="24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Общий принцип:</a:t>
            </a:r>
          </a:p>
          <a:p>
            <a:pPr>
              <a:defRPr/>
            </a:pPr>
            <a:r>
              <a:rPr lang="ru-RU" sz="24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за равный труд – равная оплата</a:t>
            </a:r>
            <a:r>
              <a:rPr lang="ru-RU" sz="24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>
              <a:defRPr/>
            </a:pPr>
            <a:endParaRPr lang="ru-RU" sz="20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8676" name="Picture 5" descr="http://seloidacha.ru/wp-content/uploads/2014/05/%D0%9A%D0%B0%D0%BA-%D1%80%D0%B0%D0%B1%D0%BE%D1%82%D0%B0%D0%BB-%D1%82%D0%B0%D0%BA-%D0%B8-%D0%B7%D0%B0%D1%80%D0%B0%D0%B1%D0%BE%D1%82%D0%B0%D0%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1125538"/>
            <a:ext cx="3671887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767638" cy="56619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Сдельная оплата труда</a:t>
            </a:r>
          </a:p>
        </p:txBody>
      </p:sp>
      <p:sp>
        <p:nvSpPr>
          <p:cNvPr id="29699" name="Прямоугольник 1"/>
          <p:cNvSpPr>
            <a:spLocks noChangeArrowheads="1"/>
          </p:cNvSpPr>
          <p:nvPr/>
        </p:nvSpPr>
        <p:spPr bwMode="auto">
          <a:xfrm>
            <a:off x="250825" y="1052513"/>
            <a:ext cx="7632700" cy="283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Заработная плата, определяемая количеством сделанной работы (единицами выпущенной продукции, объемными показателями – например, площадь убранной территории для дворника).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Выгодна для тех отраслей, где можно точно измерить производительность труда работника в единицах продукции (сельское хозяйство, промышленность, торговля, некоторые виды услуг и т.д.)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29700" name="Picture 5" descr="http://cs623631.vk.me/v623631453/4e346/7ajyE63b_2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3357563"/>
            <a:ext cx="351631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7" descr="https://im3-tub-ru.yandex.net/i?id=13787cb30e2173ac4c59bb9de7eecfcd&amp;n=33&amp;h=215&amp;w=3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3644900"/>
            <a:ext cx="30861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http://ognialatau.kz/uploads/posts/2011-06/1308627740_temi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4581525"/>
            <a:ext cx="29178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1" descr="http://www.rajaleidja.ee/public/Aardejaht/Hambatehni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5013325"/>
            <a:ext cx="2747963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5328592" cy="13668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Сдельно-премиальная система оплаты труда</a:t>
            </a:r>
          </a:p>
        </p:txBody>
      </p:sp>
      <p:sp>
        <p:nvSpPr>
          <p:cNvPr id="30723" name="Прямоугольник 1"/>
          <p:cNvSpPr>
            <a:spLocks noChangeArrowheads="1"/>
          </p:cNvSpPr>
          <p:nvPr/>
        </p:nvSpPr>
        <p:spPr bwMode="auto">
          <a:xfrm>
            <a:off x="323850" y="2492375"/>
            <a:ext cx="7632700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Verdana" pitchFamily="34" charset="0"/>
              </a:rPr>
              <a:t>Основа – сдельная система. Однако вводится дополнительная премиальная часть за превышение установленных  плановых показателей (от 10 до 100% от основной ставки). </a:t>
            </a:r>
          </a:p>
          <a:p>
            <a:endParaRPr lang="ru-RU" sz="2000" dirty="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Verdana" pitchFamily="34" charset="0"/>
              </a:rPr>
              <a:t>Премиальные ставки обычно больше, чем основные, что стимулирует работника повышать производительность труда.</a:t>
            </a:r>
          </a:p>
          <a:p>
            <a:endParaRPr lang="ru-RU" sz="2000" dirty="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Verdana" pitchFamily="34" charset="0"/>
              </a:rPr>
              <a:t>С другой стороны, работодатель склонен постоянно повышать плановые показатели, чтобы сократить размер премиальных выплат. </a:t>
            </a:r>
          </a:p>
          <a:p>
            <a:endParaRPr lang="ru-RU" sz="2000" dirty="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Verdana" pitchFamily="34" charset="0"/>
              </a:rPr>
              <a:t>Работники, со своей стороны, стремятся занизить плановые показатели, чтобы повысить премиальную часть, либо снижают качество продукции в погоне за количественным ростом производства. </a:t>
            </a:r>
          </a:p>
        </p:txBody>
      </p:sp>
      <p:pic>
        <p:nvPicPr>
          <p:cNvPr id="30724" name="Picture 5" descr="https://im1-tub-ru.yandex.net/i?id=39b15936d4cff33528105af8e6a66b52&amp;n=33&amp;h=215&amp;w=3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404813"/>
            <a:ext cx="29241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" descr="https://im3-tub-ru.yandex.net/i?id=b55bd101a8196ad488ac28a97a9b857f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508500"/>
            <a:ext cx="30765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516118" cy="56619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Повременная оплата труда</a:t>
            </a:r>
          </a:p>
        </p:txBody>
      </p:sp>
      <p:sp>
        <p:nvSpPr>
          <p:cNvPr id="31748" name="Прямоугольник 1"/>
          <p:cNvSpPr>
            <a:spLocks noChangeArrowheads="1"/>
          </p:cNvSpPr>
          <p:nvPr/>
        </p:nvSpPr>
        <p:spPr bwMode="auto">
          <a:xfrm>
            <a:off x="250825" y="1052513"/>
            <a:ext cx="7832725" cy="408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Заработная плата, определяемая количеством отработанного времени (за час, день, неделю).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Используется для отраслей и видов деятельности, где невозможно точно определить вклад каждого работника в процесс создания продукта. Тем более, что продукта в традиционном понимании также нет. 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Повременная система не предполагает премиальных, за исключением случаев превышения максимально установленного лимита рабочего дня (недели, месяца) – так называемая оплата за сверхурочную работу – в выходные, праздничные дни, ночное время. 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31749" name="Picture 7" descr="http://img12.mynnm.com/b/7/1/c/2/ba07e128968f23f698ae69906d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4292600"/>
            <a:ext cx="3660775" cy="237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9" descr="http://www.gorodfm.net/netcat_files/2551_45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313" y="4437063"/>
            <a:ext cx="21717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5" descr="http://croco.ru/images/phocagallery/thumbs/phoca_thumb_l_-0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850" y="4868863"/>
            <a:ext cx="1223963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250825" y="333375"/>
            <a:ext cx="7704138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В Трудовом кодексе РФ установлено, что максимальная продолжительность рабочего времени на одну ставку не должна превышать 40 часов в неделю (8 часов 5 дней в неделю)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Для отдельных категорий работников установлены более низкие лимиты.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Например, для учителей и преподавателей – 36  часов в неделю (6 часов 6 дней в неделю), для медработников не более 39 часов.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32771" name="Picture 5" descr="http://cs624923.vk.me/v624923499/7b91/W8XKKfedq7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213100"/>
            <a:ext cx="258603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9" descr="http://files5.adme.ru/files/news/part_106/1061660/preview-1200x628-99-14440337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3284538"/>
            <a:ext cx="3959225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7" descr="http://argentina.indymedia.org/uploads/2014/05/lucha8hor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99478">
            <a:off x="1682750" y="4298950"/>
            <a:ext cx="3097213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7" descr="http://nbgazeta.ru/sites/default/files/field/image/512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4941888"/>
            <a:ext cx="3660775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444110" cy="72008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Аккордная система оплаты труда</a:t>
            </a:r>
          </a:p>
        </p:txBody>
      </p:sp>
      <p:sp>
        <p:nvSpPr>
          <p:cNvPr id="33796" name="Прямоугольник 1"/>
          <p:cNvSpPr>
            <a:spLocks noChangeArrowheads="1"/>
          </p:cNvSpPr>
          <p:nvPr/>
        </p:nvSpPr>
        <p:spPr bwMode="auto">
          <a:xfrm>
            <a:off x="179388" y="1052513"/>
            <a:ext cx="8002587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При аккордной системе оплаты труда заработок устанавливается на весь объём работы, а не на отдельную операцию. </a:t>
            </a: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При этом устанавливается предельный срок выполнения работы. 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Расчёт с работниками производится, как правило, после выполнения всех работ. Если планируется выполнение работы в длительные сроки, может быть выплачен аванс.</a:t>
            </a: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endParaRPr lang="ru-RU" sz="20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ru-RU" sz="2000">
                <a:solidFill>
                  <a:srgbClr val="000000"/>
                </a:solidFill>
                <a:latin typeface="Verdana" pitchFamily="34" charset="0"/>
              </a:rPr>
              <a:t>Используется данная система в тех случаях, когда труд не поддается  нормированию.</a:t>
            </a:r>
          </a:p>
        </p:txBody>
      </p:sp>
      <p:pic>
        <p:nvPicPr>
          <p:cNvPr id="33797" name="Picture 5" descr="http://informsklad.ru/images/post_images/2013/05/27/00/114444855463522_informsklad_r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724400"/>
            <a:ext cx="208756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9" descr="https://cdn-a.stagebloc.com/production/photos/7549/large/20150511_202759_7549_72709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437063"/>
            <a:ext cx="252095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://zabika.ru/adpopab/3.+%D0%A3%D1%87%D0%B5%D1%82+%D0%BE%D0%B1%D1%8F%D0%B7%D0%B0%D1%82%D0%B5%D0%BB%D1%8C%D1%81%D1%82%D0%B2+%D0%BD%D0%B0+%D0%BF%D1%80%D0%B5%D0%B4%D0%BF%D1%80%D0%B8%D1%8F%D1%82%D0%B8%D1%8F%D1%85+%D0%BC%D0%B0%D0%BB%D0%BE%D0%B3%D0%BE+%D0%B1%D0%B8%D0%B7%D0%BD%D0%B5%D1%81%D0%B0+%D0%9E%D0%B1%D1%8F%D0%B7%D0%B0%D1%82%D0%B5%D0%BB%D1%8C%D1%81%D1%82%D0%B2%D0%B0+%D0%BF%D1%80%D0%B5%D0%B4%D0%BF%D1%80%D0%B8%D1%8F%D1%82%D0%B8%D1%8F%2C+%D0%BA%D1%80%D0%B8%D1%82%D0%B5%D1%80%D0%B8%D0%B8+%D0%B8%D1%85+%D0%BF%D1%80%D0%B8%D0%B7%D0%BD%D0%B0%D0%BD%D0%B8%D1%8F+%D0%B8+%D0%BA%D0%BB%D0%B0%D1%81%D1%81%D0%B8%D1%84%D0%B8%D0%BA%D0%B0%D1%86%D0%B8%D1%8Fb/65951_html_2e26fd1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7272808" cy="4536504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23528" y="188640"/>
            <a:ext cx="7444110" cy="720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Современная  система оплаты труда в медицине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767638" cy="78221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Заработная плата выполняет ряд</a:t>
            </a:r>
            <a:r>
              <a:rPr lang="ru-RU" sz="2800" dirty="0" smtClean="0">
                <a:solidFill>
                  <a:srgbClr val="C00000"/>
                </a:solidFill>
              </a:rPr>
              <a:t> функций</a:t>
            </a:r>
            <a:r>
              <a:rPr lang="ru-RU" sz="2800" dirty="0" smtClean="0"/>
              <a:t>:</a:t>
            </a:r>
          </a:p>
        </p:txBody>
      </p:sp>
      <p:sp>
        <p:nvSpPr>
          <p:cNvPr id="34819" name="Прямоугольник 1"/>
          <p:cNvSpPr>
            <a:spLocks noChangeArrowheads="1"/>
          </p:cNvSpPr>
          <p:nvPr/>
        </p:nvSpPr>
        <p:spPr bwMode="auto">
          <a:xfrm>
            <a:off x="395288" y="1341438"/>
            <a:ext cx="6840537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b="1">
                <a:solidFill>
                  <a:srgbClr val="000000"/>
                </a:solidFill>
              </a:rPr>
              <a:t>Мотивационную </a:t>
            </a:r>
          </a:p>
          <a:p>
            <a:r>
              <a:rPr lang="ru-RU">
                <a:solidFill>
                  <a:srgbClr val="000000"/>
                </a:solidFill>
              </a:rPr>
              <a:t>Основана на мотивации труда — процессе побуждения человека к определенной деятельности с помощью внутриличностных и внешних факторов</a:t>
            </a:r>
          </a:p>
          <a:p>
            <a:pPr>
              <a:buFont typeface="Wingdings" pitchFamily="2" charset="2"/>
              <a:buChar char="§"/>
            </a:pPr>
            <a:endParaRPr lang="ru-RU" b="1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>
                <a:solidFill>
                  <a:srgbClr val="000000"/>
                </a:solidFill>
              </a:rPr>
              <a:t>Воспроизводственную</a:t>
            </a:r>
          </a:p>
          <a:p>
            <a:r>
              <a:rPr lang="ru-RU">
                <a:solidFill>
                  <a:srgbClr val="000000"/>
                </a:solidFill>
              </a:rPr>
              <a:t>уровень з/п должен обеспечивать воспроизводство работника и его семьи.</a:t>
            </a:r>
            <a:r>
              <a:rPr lang="ru-RU" b="1">
                <a:solidFill>
                  <a:srgbClr val="000000"/>
                </a:solidFill>
              </a:rPr>
              <a:t> </a:t>
            </a:r>
          </a:p>
          <a:p>
            <a:pPr>
              <a:buFont typeface="Wingdings" pitchFamily="2" charset="2"/>
              <a:buChar char="§"/>
            </a:pPr>
            <a:endParaRPr lang="ru-RU" b="1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>
                <a:solidFill>
                  <a:srgbClr val="000000"/>
                </a:solidFill>
              </a:rPr>
              <a:t>Регулирующую</a:t>
            </a:r>
          </a:p>
          <a:p>
            <a:r>
              <a:rPr lang="ru-RU">
                <a:solidFill>
                  <a:srgbClr val="000000"/>
                </a:solidFill>
              </a:rPr>
              <a:t>Заработная плата – это не только важная часть доходов населения, но и весомый компонент издержек производства продукции, особенно в трудоемких отраслях, что влияет на процесс замещения ресурсов и перетока капитала. </a:t>
            </a:r>
          </a:p>
          <a:p>
            <a:pPr>
              <a:buFont typeface="Arial" charset="0"/>
              <a:buChar char="•"/>
            </a:pPr>
            <a:endParaRPr lang="ru-RU">
              <a:solidFill>
                <a:srgbClr val="000000"/>
              </a:solidFill>
            </a:endParaRPr>
          </a:p>
          <a:p>
            <a:endParaRPr lang="ru-RU">
              <a:solidFill>
                <a:srgbClr val="000000"/>
              </a:solidFill>
            </a:endParaRPr>
          </a:p>
          <a:p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767638" cy="13668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На заработную плату влияют следующие факторы: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1989138"/>
            <a:ext cx="7488238" cy="2108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– стоимость рабочей силы;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– производительность труда работника;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– квалификация и характер труда;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– конъюнктура рынка труда;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– степень налогообложения и вычеты из суммы заработной платы;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– половые,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- национальные,</a:t>
            </a:r>
          </a:p>
          <a:p>
            <a:pPr eaLnBrk="0" hangingPunct="0">
              <a:lnSpc>
                <a:spcPct val="91000"/>
              </a:lnSpc>
              <a:buFont typeface="Verdana" pitchFamily="34" charset="0"/>
              <a:buNone/>
              <a:defRPr/>
            </a:pPr>
            <a:r>
              <a:rPr lang="ru-RU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- расовые и другие признаки. </a:t>
            </a:r>
          </a:p>
        </p:txBody>
      </p:sp>
      <p:pic>
        <p:nvPicPr>
          <p:cNvPr id="35844" name="Picture 5" descr="https://im2-tub-ru.yandex.net/i?id=856f4c6efd008d1c6bb4544b5ee7281c&amp;n=33&amp;h=215&amp;w=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4076700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7" descr="http://images.newsukraine.com.ua/news/2007/11/13/v-ukraine-poyavilsya-posol-po-borbe-s-rasizmom/real/01_v-ukraine-poyavilsya-posol-po-borbe-s-rasizm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857265">
            <a:off x="3059113" y="3789363"/>
            <a:ext cx="2819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9" descr="https://im1-tub-ru.yandex.net/i?id=5371c2a9404ded9edbe36d36a631fb76&amp;n=33&amp;h=215&amp;w=2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4437063"/>
            <a:ext cx="23717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7" descr="http://chapters.comsoc.org/Tomsk/photo/xrenuar_artist/zavo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3500438"/>
            <a:ext cx="47625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3.Рынок капитала</a:t>
            </a:r>
            <a:r>
              <a:rPr lang="ru-RU" sz="4000" dirty="0" smtClean="0">
                <a:solidFill>
                  <a:srgbClr val="000000"/>
                </a:solidFill>
              </a:rPr>
              <a:t/>
            </a:r>
            <a:br>
              <a:rPr lang="ru-RU" sz="4000" dirty="0" smtClean="0">
                <a:solidFill>
                  <a:srgbClr val="000000"/>
                </a:solidFill>
              </a:rPr>
            </a:br>
            <a:endParaRPr lang="ru-RU" dirty="0" smtClean="0"/>
          </a:p>
        </p:txBody>
      </p:sp>
      <p:pic>
        <p:nvPicPr>
          <p:cNvPr id="36868" name="Picture 5" descr="https://im2-tub-ru.yandex.net/i?id=519b080a98225074d8daeefd9a8f91a3&amp;n=33&amp;h=215&amp;w=3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2708275"/>
            <a:ext cx="35147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 рынке капитала продаются:</a:t>
            </a:r>
            <a:endParaRPr lang="ru-RU" dirty="0"/>
          </a:p>
        </p:txBody>
      </p:sp>
      <p:sp>
        <p:nvSpPr>
          <p:cNvPr id="37891" name="Прямоугольник 2"/>
          <p:cNvSpPr>
            <a:spLocks noChangeArrowheads="1"/>
          </p:cNvSpPr>
          <p:nvPr/>
        </p:nvSpPr>
        <p:spPr bwMode="auto">
          <a:xfrm>
            <a:off x="611188" y="2060575"/>
            <a:ext cx="74898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ru-RU">
                <a:solidFill>
                  <a:schemeClr val="tx1"/>
                </a:solidFill>
              </a:rPr>
              <a:t>капитальные ресурсы  (физический капитал)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ru-RU">
                <a:solidFill>
                  <a:schemeClr val="tx1"/>
                </a:solidFill>
              </a:rPr>
              <a:t>услуги капитала (аренда капитальных активов)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ru-RU">
                <a:solidFill>
                  <a:schemeClr val="tx1"/>
                </a:solidFill>
              </a:rPr>
              <a:t>деривативы (финансовый капитал)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v"/>
            </a:pPr>
            <a:endParaRPr lang="ru-RU">
              <a:solidFill>
                <a:schemeClr val="tx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v"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7892" name="Picture 2" descr="https://im2-tub-ru.yandex.net/i?id=5e868bc66ae95a1042455466d9824153&amp;n=33&amp;h=215&amp;w=3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924175"/>
            <a:ext cx="30480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4" descr="http://www.kursdela.biz/upload/iblock/624/big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3141663"/>
            <a:ext cx="2519362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 descr="http://diepresse.com/images/uploads/0/c/5/1384645/atx_13650997921179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4005263"/>
            <a:ext cx="4103688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767638" cy="50274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Физический капитал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836613"/>
            <a:ext cx="7707313" cy="30089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C00000"/>
              </a:buClr>
              <a:defRPr/>
            </a:pPr>
            <a:r>
              <a:rPr lang="ru-RU" dirty="0">
                <a:solidFill>
                  <a:schemeClr val="tx1"/>
                </a:solidFill>
              </a:rPr>
              <a:t>– совокупность материальных ресурсов, используемых  в производстве благ.  </a:t>
            </a:r>
          </a:p>
          <a:p>
            <a:pPr marL="285750" indent="-285750">
              <a:buClr>
                <a:srgbClr val="C00000"/>
              </a:buClr>
              <a:defRPr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rgbClr val="C00000"/>
              </a:buClr>
              <a:defRPr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rgbClr val="C00000"/>
              </a:buClr>
              <a:defRPr/>
            </a:pPr>
            <a:r>
              <a:rPr lang="ru-RU" dirty="0">
                <a:solidFill>
                  <a:schemeClr val="tx1"/>
                </a:solidFill>
              </a:rPr>
              <a:t>Физический капитал делится на 2 </a:t>
            </a:r>
            <a:r>
              <a:rPr lang="ru-RU" dirty="0" smtClean="0">
                <a:solidFill>
                  <a:schemeClr val="tx1"/>
                </a:solidFill>
              </a:rPr>
              <a:t>части- основной и оборотный</a:t>
            </a:r>
            <a:endParaRPr lang="ru-RU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defRPr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1"/>
                </a:solidFill>
              </a:rPr>
              <a:t>		</a:t>
            </a:r>
            <a:r>
              <a:rPr lang="ru-RU" dirty="0">
                <a:solidFill>
                  <a:srgbClr val="C00000"/>
                </a:solidFill>
              </a:rPr>
              <a:t>Основной капитал </a:t>
            </a:r>
            <a:r>
              <a:rPr lang="ru-RU" dirty="0">
                <a:solidFill>
                  <a:schemeClr val="tx1"/>
                </a:solidFill>
              </a:rPr>
              <a:t>– здания, сооружения, машины, оборудование и прочие ресурсы значительной стоимости, срок службы которых составляет более 1 года. Они переносят свою стоимость в стоимость продукции по частям. </a:t>
            </a: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rgbClr val="C00000"/>
              </a:buClr>
              <a:defRPr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v"/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8917" name="Picture 5" descr="http://econet.ru/uploads/pictures/118251/original_94ba8cf54e96e4bab9b6271a76455224_small__econet_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89040"/>
            <a:ext cx="4011056" cy="2602173"/>
          </a:xfrm>
          <a:prstGeom prst="rect">
            <a:avLst/>
          </a:prstGeom>
          <a:noFill/>
        </p:spPr>
      </p:pic>
      <p:pic>
        <p:nvPicPr>
          <p:cNvPr id="38919" name="Picture 7" descr="http://olesia.in/im/karg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284984"/>
            <a:ext cx="3463455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www.consensus-audit.ru/assets/images/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7128792" cy="334578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404664"/>
            <a:ext cx="6984776" cy="98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Оборотный капитал </a:t>
            </a:r>
            <a:r>
              <a:rPr lang="ru-RU" dirty="0" smtClean="0">
                <a:solidFill>
                  <a:schemeClr val="tx1"/>
                </a:solidFill>
              </a:rPr>
              <a:t>– материалы, полуфабрикаты, инструменты и другие активы незначительной цены, которые полностью переносят свою стоимость в стоимость продукта в одном производственном цикле.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057902" cy="5747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400" dirty="0" smtClean="0"/>
              <a:t>Финансовый капитал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388" y="836613"/>
            <a:ext cx="7777162" cy="2784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C00000"/>
              </a:buClr>
              <a:defRPr/>
            </a:pPr>
            <a:r>
              <a:rPr lang="ru-RU" dirty="0">
                <a:solidFill>
                  <a:schemeClr val="tx1"/>
                </a:solidFill>
              </a:rPr>
              <a:t>-  совокупность финансовых активов, которые используются в качестве инвестиционных вложений для развития производства. </a:t>
            </a:r>
          </a:p>
          <a:p>
            <a:pPr>
              <a:buClr>
                <a:srgbClr val="C00000"/>
              </a:buCl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defRPr/>
            </a:pPr>
            <a:r>
              <a:rPr lang="ru-RU" dirty="0">
                <a:solidFill>
                  <a:srgbClr val="FF0000"/>
                </a:solidFill>
              </a:rPr>
              <a:t>Инвестиции </a:t>
            </a:r>
            <a:r>
              <a:rPr lang="ru-RU" dirty="0" smtClean="0">
                <a:solidFill>
                  <a:srgbClr val="FF0000"/>
                </a:solidFill>
              </a:rPr>
              <a:t>бывают</a:t>
            </a:r>
            <a:r>
              <a:rPr lang="ru-RU" dirty="0">
                <a:solidFill>
                  <a:srgbClr val="FF0000"/>
                </a:solidFill>
              </a:rPr>
              <a:t>:</a:t>
            </a: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66FF"/>
                </a:solidFill>
              </a:rPr>
              <a:t>Валовыми</a:t>
            </a:r>
            <a:r>
              <a:rPr lang="ru-RU" dirty="0">
                <a:solidFill>
                  <a:schemeClr val="tx1"/>
                </a:solidFill>
              </a:rPr>
              <a:t> – это общее увеличение запаса капитала</a:t>
            </a: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66FF"/>
                </a:solidFill>
              </a:rPr>
              <a:t>Чистыми</a:t>
            </a:r>
            <a:r>
              <a:rPr lang="ru-RU" dirty="0">
                <a:solidFill>
                  <a:schemeClr val="tx1"/>
                </a:solidFill>
              </a:rPr>
              <a:t> – разница между валовыми инвестициями и средствами, использованными для возмещения истраченного ранее капитала.</a:t>
            </a: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66FF"/>
                </a:solidFill>
              </a:rPr>
              <a:t>Прямыми</a:t>
            </a:r>
            <a:r>
              <a:rPr lang="ru-RU" dirty="0">
                <a:solidFill>
                  <a:schemeClr val="tx1"/>
                </a:solidFill>
              </a:rPr>
              <a:t> – вложение средств в приобретение материальных активов</a:t>
            </a: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66FF"/>
                </a:solidFill>
              </a:rPr>
              <a:t>Портфельными</a:t>
            </a:r>
            <a:r>
              <a:rPr lang="ru-RU" dirty="0">
                <a:solidFill>
                  <a:schemeClr val="tx1"/>
                </a:solidFill>
              </a:rPr>
              <a:t> -  вложение средств в ценные бумаги</a:t>
            </a: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66FF"/>
                </a:solidFill>
              </a:rPr>
              <a:t>Иностранными и отечественными</a:t>
            </a:r>
          </a:p>
          <a:p>
            <a:pPr marL="285750" indent="-285750">
              <a:buClr>
                <a:srgbClr val="C00000"/>
              </a:buClr>
              <a:buFont typeface="Arial" pitchFamily="34" charset="0"/>
              <a:buChar char="•"/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9940" name="Picture 5" descr="http://www.funlib.ru/cimg/2014/102003/07467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40377">
            <a:off x="5540779" y="3416214"/>
            <a:ext cx="3168650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11" descr="http://true-trend.ru/wp-content/uploads/2016/02/fondovyj-rynok-v-rossii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91106">
            <a:off x="3765223" y="3731089"/>
            <a:ext cx="273526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9" descr="http://cs7001.userapi.com/v7001159/2530/vIdvaPebrG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365104"/>
            <a:ext cx="4369936" cy="2047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Прямоугольник 2"/>
          <p:cNvSpPr>
            <a:spLocks noChangeArrowheads="1"/>
          </p:cNvSpPr>
          <p:nvPr/>
        </p:nvSpPr>
        <p:spPr bwMode="auto">
          <a:xfrm>
            <a:off x="395288" y="333375"/>
            <a:ext cx="3744912" cy="547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Спрос на капитал </a:t>
            </a:r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ru-RU" i="1" dirty="0">
                <a:solidFill>
                  <a:schemeClr val="tx1"/>
                </a:solidFill>
              </a:rPr>
              <a:t>D</a:t>
            </a:r>
            <a:r>
              <a:rPr lang="ru-RU" baseline="-25000" dirty="0">
                <a:solidFill>
                  <a:schemeClr val="tx1"/>
                </a:solidFill>
              </a:rPr>
              <a:t>К</a:t>
            </a:r>
            <a:r>
              <a:rPr lang="ru-RU" dirty="0">
                <a:solidFill>
                  <a:schemeClr val="tx1"/>
                </a:solidFill>
              </a:rPr>
              <a:t>) имеет отрицательный наклон, т. к. он </a:t>
            </a:r>
            <a:r>
              <a:rPr lang="ru-RU" dirty="0" smtClean="0">
                <a:solidFill>
                  <a:schemeClr val="tx1"/>
                </a:solidFill>
              </a:rPr>
              <a:t>обратно пропорционален ставке процента.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Хозяйственные </a:t>
            </a:r>
            <a:r>
              <a:rPr lang="ru-RU" dirty="0">
                <a:solidFill>
                  <a:schemeClr val="tx1"/>
                </a:solidFill>
              </a:rPr>
              <a:t>агенты будут больше брать инвестиционных средств, если уровень доходности – </a:t>
            </a:r>
            <a:r>
              <a:rPr lang="ru-RU" dirty="0" smtClean="0">
                <a:solidFill>
                  <a:schemeClr val="tx1"/>
                </a:solidFill>
              </a:rPr>
              <a:t>высокий, а процент низкий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rgbClr val="C00000"/>
                </a:solidFill>
              </a:rPr>
              <a:t>Предложение капитала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i="1" dirty="0">
                <a:solidFill>
                  <a:schemeClr val="tx1"/>
                </a:solidFill>
              </a:rPr>
              <a:t>S</a:t>
            </a:r>
            <a:r>
              <a:rPr lang="ru-RU" baseline="-25000" dirty="0">
                <a:solidFill>
                  <a:schemeClr val="tx1"/>
                </a:solidFill>
              </a:rPr>
              <a:t>К</a:t>
            </a:r>
            <a:r>
              <a:rPr lang="ru-RU" dirty="0">
                <a:solidFill>
                  <a:schemeClr val="tx1"/>
                </a:solidFill>
              </a:rPr>
              <a:t>) имеет положительный </a:t>
            </a:r>
            <a:r>
              <a:rPr lang="ru-RU" dirty="0" smtClean="0">
                <a:solidFill>
                  <a:schemeClr val="tx1"/>
                </a:solidFill>
              </a:rPr>
              <a:t>наклон т. к. он прямо пропорционален ставке процента.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Такое положение обусловлено тем, что, чем большую сумму капитала вы предлагаете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в ссуду, тем больше его предельная альтернативная стоимость или предельные издержки упущенных возможностей.</a:t>
            </a:r>
          </a:p>
        </p:txBody>
      </p:sp>
      <p:graphicFrame>
        <p:nvGraphicFramePr>
          <p:cNvPr id="1026" name="Объект 4"/>
          <p:cNvGraphicFramePr>
            <a:graphicFrameLocks noChangeAspect="1"/>
          </p:cNvGraphicFramePr>
          <p:nvPr/>
        </p:nvGraphicFramePr>
        <p:xfrm>
          <a:off x="4356100" y="692150"/>
          <a:ext cx="3744913" cy="324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icture" r:id="rId3" imgW="2857500" imgH="2674620" progId="Word.Picture.8">
                  <p:embed/>
                </p:oleObj>
              </mc:Choice>
              <mc:Fallback>
                <p:oleObj name="Picture" r:id="rId3" imgW="2857500" imgH="2674620" progId="Word.Picture.8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692150"/>
                        <a:ext cx="3744913" cy="3240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767638" cy="43204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Цена капитала</a:t>
            </a:r>
          </a:p>
        </p:txBody>
      </p:sp>
      <p:sp>
        <p:nvSpPr>
          <p:cNvPr id="40963" name="Прямоугольник 2"/>
          <p:cNvSpPr>
            <a:spLocks noChangeArrowheads="1"/>
          </p:cNvSpPr>
          <p:nvPr/>
        </p:nvSpPr>
        <p:spPr bwMode="auto">
          <a:xfrm>
            <a:off x="250825" y="836613"/>
            <a:ext cx="7345363" cy="368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</a:pPr>
            <a:r>
              <a:rPr lang="ru-RU">
                <a:solidFill>
                  <a:schemeClr val="tx1"/>
                </a:solidFill>
              </a:rPr>
              <a:t>представляет собой особую разновидность дохода </a:t>
            </a:r>
            <a:r>
              <a:rPr lang="ru-RU">
                <a:solidFill>
                  <a:srgbClr val="C00000"/>
                </a:solidFill>
              </a:rPr>
              <a:t>– ссудный процент.</a:t>
            </a:r>
          </a:p>
          <a:p>
            <a:pPr>
              <a:buClr>
                <a:srgbClr val="C00000"/>
              </a:buClr>
            </a:pPr>
            <a:endParaRPr lang="ru-RU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</a:pPr>
            <a:r>
              <a:rPr lang="ru-RU">
                <a:solidFill>
                  <a:srgbClr val="C00000"/>
                </a:solidFill>
              </a:rPr>
              <a:t>Ссудный процент </a:t>
            </a:r>
            <a:r>
              <a:rPr lang="ru-RU">
                <a:solidFill>
                  <a:schemeClr val="tx1"/>
                </a:solidFill>
              </a:rPr>
              <a:t>– это цена за использование капитала в течение определенного периода времени. </a:t>
            </a:r>
          </a:p>
          <a:p>
            <a:pPr>
              <a:buClr>
                <a:srgbClr val="C00000"/>
              </a:buClr>
            </a:pPr>
            <a:endParaRPr lang="ru-RU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</a:pPr>
            <a:r>
              <a:rPr lang="ru-RU">
                <a:solidFill>
                  <a:schemeClr val="tx1"/>
                </a:solidFill>
              </a:rPr>
              <a:t>Ссудный процент также зависит от:</a:t>
            </a:r>
          </a:p>
          <a:p>
            <a:r>
              <a:rPr lang="ru-RU">
                <a:solidFill>
                  <a:schemeClr val="tx1"/>
                </a:solidFill>
              </a:rPr>
              <a:t>1) условий займа;</a:t>
            </a:r>
          </a:p>
          <a:p>
            <a:r>
              <a:rPr lang="ru-RU">
                <a:solidFill>
                  <a:schemeClr val="tx1"/>
                </a:solidFill>
              </a:rPr>
              <a:t>2) формы предоставления займа (наличные или безналичные деньги, бумажные деньги или золотом);</a:t>
            </a:r>
          </a:p>
          <a:p>
            <a:r>
              <a:rPr lang="ru-RU">
                <a:solidFill>
                  <a:schemeClr val="tx1"/>
                </a:solidFill>
              </a:rPr>
              <a:t>3) размеров риска;</a:t>
            </a:r>
          </a:p>
          <a:p>
            <a:r>
              <a:rPr lang="ru-RU">
                <a:solidFill>
                  <a:schemeClr val="tx1"/>
                </a:solidFill>
              </a:rPr>
              <a:t>4) инфляционных ожиданий;</a:t>
            </a:r>
          </a:p>
          <a:p>
            <a:r>
              <a:rPr lang="ru-RU">
                <a:solidFill>
                  <a:schemeClr val="tx1"/>
                </a:solidFill>
              </a:rPr>
              <a:t>5) характера налоговой политики, законов, регулирующих рыночные отношения</a:t>
            </a:r>
          </a:p>
          <a:p>
            <a:endParaRPr lang="ru-RU">
              <a:solidFill>
                <a:schemeClr val="tx1"/>
              </a:solidFill>
            </a:endParaRPr>
          </a:p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0965" name="Picture 9" descr="http://stock-list.ru/wp-content/uploads/2013/05/sspr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4076700"/>
            <a:ext cx="36004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604448" cy="172687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4.Рынок земли</a:t>
            </a:r>
            <a:r>
              <a:rPr lang="en-GB" sz="3200" dirty="0" smtClean="0"/>
              <a:t/>
            </a:r>
            <a:br>
              <a:rPr lang="en-GB" sz="3200" dirty="0" smtClean="0"/>
            </a:br>
            <a:endParaRPr lang="ru-RU" sz="3200" dirty="0" smtClean="0"/>
          </a:p>
        </p:txBody>
      </p:sp>
      <p:pic>
        <p:nvPicPr>
          <p:cNvPr id="43011" name="Picture 9" descr="http://metr.by/uploads/1444820865-743496135.jp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0"/>
            <a:ext cx="77089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6" descr="https://im1-tub-ru.yandex.net/i?id=86850fad255aaf7c1b32892b79835aba&amp;n=33&amp;h=215&amp;w=2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3573463"/>
            <a:ext cx="23812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Прямоугольник 2"/>
          <p:cNvSpPr>
            <a:spLocks noChangeArrowheads="1"/>
          </p:cNvSpPr>
          <p:nvPr/>
        </p:nvSpPr>
        <p:spPr bwMode="auto">
          <a:xfrm>
            <a:off x="250825" y="476250"/>
            <a:ext cx="7921625" cy="21097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eaLnBrk="0" hangingPunct="0">
              <a:lnSpc>
                <a:spcPct val="91000"/>
              </a:lnSpc>
              <a:spcBef>
                <a:spcPts val="750"/>
              </a:spcBef>
              <a:buClr>
                <a:srgbClr val="CC0000"/>
              </a:buClr>
              <a:buSzPct val="65000"/>
              <a:defRPr/>
            </a:pPr>
            <a:r>
              <a:rPr lang="ru-RU" sz="2400" dirty="0">
                <a:solidFill>
                  <a:srgbClr val="FF0000"/>
                </a:solidFill>
              </a:rPr>
              <a:t>Рынок земли – </a:t>
            </a:r>
            <a:r>
              <a:rPr lang="ru-RU" sz="2400" dirty="0">
                <a:solidFill>
                  <a:schemeClr val="tx1"/>
                </a:solidFill>
              </a:rPr>
              <a:t>это с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овокупность отношений, который формируются между собственниками земельных ресурсов – землевладельцами, и арендаторами земельных ресурсов – землепользователями, опосредованные денежными и товарными потоками.</a:t>
            </a:r>
          </a:p>
        </p:txBody>
      </p:sp>
      <p:pic>
        <p:nvPicPr>
          <p:cNvPr id="44035" name="Picture 7" descr="http://s019.radikal.ru/i603/1303/9a/07d6aab5271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1663"/>
            <a:ext cx="914400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7482781" cy="1279525"/>
          </a:xfrm>
        </p:spPr>
        <p:txBody>
          <a:bodyPr lIns="0" rIns="0" anchor="ctr"/>
          <a:lstStyle/>
          <a:p>
            <a:pPr eaLnBrk="1" fontAlgn="auto" hangingPunct="1">
              <a:lnSpc>
                <a:spcPct val="87000"/>
              </a:lnSpc>
              <a:spcBef>
                <a:spcPts val="800"/>
              </a:spcBef>
              <a:spcAft>
                <a:spcPts val="0"/>
              </a:spcAft>
              <a:buClr>
                <a:srgbClr val="660000"/>
              </a:buClr>
              <a:buSzPct val="70000"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r>
              <a:rPr lang="ru-RU" sz="2800" dirty="0" smtClean="0"/>
              <a:t>Главная особенность рынка земли -</a:t>
            </a:r>
            <a:endParaRPr lang="en-GB" sz="2800" dirty="0" smtClean="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341438"/>
            <a:ext cx="7489825" cy="1439862"/>
          </a:xfrm>
        </p:spPr>
        <p:txBody>
          <a:bodyPr anchor="ctr"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/>
              <a:t>Равновесие на данном рынке определяется только величиной спроса на землю, так как предложение земли всегда постоянно и неизменно (т.е. предложение земли совершенно неэластично)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3141663"/>
            <a:ext cx="5688013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0825" y="981075"/>
            <a:ext cx="7634288" cy="20161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marL="342900" indent="-342900" eaLnBrk="0" hangingPunct="0"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903288" indent="-433388" eaLnBrk="0" hangingPunct="0"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marL="469900" indent="0" eaLnBrk="1" hangingPunct="1">
              <a:lnSpc>
                <a:spcPct val="100000"/>
              </a:lnSpc>
              <a:spcBef>
                <a:spcPts val="700"/>
              </a:spcBef>
              <a:buClr>
                <a:srgbClr val="CC0000"/>
              </a:buClr>
              <a:buSzPct val="65000"/>
              <a:buFont typeface="Verdana" pitchFamily="34" charset="0"/>
              <a:buNone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endParaRPr lang="ru-RU" sz="3200" dirty="0" smtClean="0">
              <a:solidFill>
                <a:srgbClr val="000000"/>
              </a:solidFill>
              <a:latin typeface="+mj-lt"/>
              <a:cs typeface="+mj-cs"/>
            </a:endParaRPr>
          </a:p>
          <a:p>
            <a:pPr marL="0" indent="0" algn="just" eaLnBrk="1" hangingPunct="1">
              <a:buFont typeface="Verdana" pitchFamily="34" charset="0"/>
              <a:buNone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r>
              <a:rPr lang="ru-RU" sz="2400" dirty="0" smtClean="0">
                <a:solidFill>
                  <a:schemeClr val="tx1"/>
                </a:solidFill>
                <a:latin typeface="+mn-lt"/>
                <a:cs typeface="+mn-cs"/>
              </a:rPr>
              <a:t>Количество земельных ресурсов, которые доступны для хозяйственного использования.</a:t>
            </a:r>
          </a:p>
          <a:p>
            <a:pPr marL="0" indent="0" algn="just" eaLnBrk="1" hangingPunct="1">
              <a:buFont typeface="Verdana" pitchFamily="34" charset="0"/>
              <a:buNone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endParaRPr lang="ru-RU" sz="24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0" indent="0" algn="just" eaLnBrk="1" hangingPunct="1">
              <a:buFont typeface="Verdana" pitchFamily="34" charset="0"/>
              <a:buNone/>
              <a:tabLst>
                <a:tab pos="528638" algn="l"/>
                <a:tab pos="976313" algn="l"/>
                <a:tab pos="1425575" algn="l"/>
                <a:tab pos="1874838" algn="l"/>
                <a:tab pos="2324100" algn="l"/>
                <a:tab pos="2773363" algn="l"/>
                <a:tab pos="3222625" algn="l"/>
                <a:tab pos="3671888" algn="l"/>
                <a:tab pos="4121150" algn="l"/>
                <a:tab pos="4570413" algn="l"/>
                <a:tab pos="5019675" algn="l"/>
                <a:tab pos="5468938" algn="l"/>
                <a:tab pos="5918200" algn="l"/>
                <a:tab pos="6367463" algn="l"/>
                <a:tab pos="6816725" algn="l"/>
                <a:tab pos="7265988" algn="l"/>
                <a:tab pos="7715250" algn="l"/>
                <a:tab pos="8164513" algn="l"/>
                <a:tab pos="8613775" algn="l"/>
                <a:tab pos="9063038" algn="l"/>
                <a:tab pos="9512300" algn="l"/>
              </a:tabLst>
              <a:defRPr/>
            </a:pPr>
            <a:r>
              <a:rPr lang="ru-RU" sz="2400" dirty="0" smtClean="0">
                <a:solidFill>
                  <a:schemeClr val="tx1"/>
                </a:solidFill>
                <a:latin typeface="+mn-lt"/>
                <a:cs typeface="+mn-cs"/>
              </a:rPr>
              <a:t>Предложение земли всегда одинаково как в кратко, так и долгосрочном периоде – абсолютное количество земельных ресурсов на планете существенно не меняется.</a:t>
            </a: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323528" y="260648"/>
            <a:ext cx="7770813" cy="1279525"/>
          </a:xfrm>
          <a:prstGeom prst="rect">
            <a:avLst/>
          </a:prstGeom>
        </p:spPr>
        <p:txBody>
          <a:bodyPr lIns="0" tIns="0" rIns="0" bIns="0" anchor="ctr"/>
          <a:lstStyle/>
          <a:p>
            <a:pPr defTabSz="914400" fontAlgn="auto">
              <a:lnSpc>
                <a:spcPct val="87000"/>
              </a:lnSpc>
              <a:spcBef>
                <a:spcPts val="800"/>
              </a:spcBef>
              <a:spcAft>
                <a:spcPts val="0"/>
              </a:spcAft>
              <a:buClr>
                <a:srgbClr val="660000"/>
              </a:buClr>
              <a:buSzPct val="70000"/>
              <a:buFontTx/>
              <a:buNone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r>
              <a:rPr lang="ru-RU" sz="3200" b="1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Предложение земли-</a:t>
            </a:r>
            <a:endParaRPr lang="en-GB" sz="3200" b="1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</p:txBody>
      </p:sp>
      <p:pic>
        <p:nvPicPr>
          <p:cNvPr id="46084" name="Picture 2" descr="https://im3-tub-ru.yandex.net/i?id=e08978069ccb6c0df77b82143064aaa1&amp;n=33&amp;h=215&amp;w=3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357563"/>
            <a:ext cx="338455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4" descr="https://im0-tub-ru.yandex.net/i?id=41b4645fc92425f5124d8f38557e959a&amp;n=33&amp;h=215&amp;w=3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4076700"/>
            <a:ext cx="30765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179388" y="908050"/>
            <a:ext cx="7848600" cy="15890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indent="449263" algn="just"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Состоит из 2-х компонентов:</a:t>
            </a:r>
          </a:p>
          <a:p>
            <a:pPr indent="449263" algn="just">
              <a:defRPr/>
            </a:pPr>
            <a:endParaRPr lang="ru-RU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Спрос на землю для сельскохозяйственных нужд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Спрос на землю для строительства (несельскохозяйственный спрос)</a:t>
            </a:r>
          </a:p>
        </p:txBody>
      </p:sp>
      <p:sp>
        <p:nvSpPr>
          <p:cNvPr id="65539" name="Rectangle 1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7770813" cy="1279525"/>
          </a:xfrm>
        </p:spPr>
        <p:txBody>
          <a:bodyPr lIns="0" rIns="0" anchor="ctr"/>
          <a:lstStyle/>
          <a:p>
            <a:pPr eaLnBrk="1" fontAlgn="auto" hangingPunct="1">
              <a:lnSpc>
                <a:spcPct val="87000"/>
              </a:lnSpc>
              <a:spcBef>
                <a:spcPts val="800"/>
              </a:spcBef>
              <a:spcAft>
                <a:spcPts val="0"/>
              </a:spcAft>
              <a:buClr>
                <a:srgbClr val="660000"/>
              </a:buClr>
              <a:buSzPct val="70000"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r>
              <a:rPr lang="ru-RU" sz="3200" dirty="0" smtClean="0"/>
              <a:t>Спрос на землю  </a:t>
            </a:r>
            <a:br>
              <a:rPr lang="ru-RU" sz="3200" dirty="0" smtClean="0"/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GB" sz="3200" dirty="0" smtClean="0"/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251520" y="2636913"/>
            <a:ext cx="7632849" cy="72008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defTabSz="914400" fontAlgn="auto">
              <a:lnSpc>
                <a:spcPct val="87000"/>
              </a:lnSpc>
              <a:spcBef>
                <a:spcPts val="800"/>
              </a:spcBef>
              <a:spcAft>
                <a:spcPts val="0"/>
              </a:spcAft>
              <a:buClr>
                <a:srgbClr val="660000"/>
              </a:buClr>
              <a:buSzPct val="70000"/>
              <a:buFontTx/>
              <a:buNone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r>
              <a:rPr lang="ru-RU" sz="24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Факторы, определяющие спрос на землю</a:t>
            </a:r>
            <a:endParaRPr lang="en-GB" sz="2400" b="1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250825" y="3357563"/>
            <a:ext cx="7129463" cy="18002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algn="l" defTabSz="449263" rtl="0" eaLnBrk="0" fontAlgn="base" hangingPunct="0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4" charset="0"/>
              <a:defRPr sz="3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4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2pPr>
            <a:lvl3pPr algn="l" defTabSz="449263" rtl="0" eaLnBrk="0" fontAlgn="base" hangingPunct="0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4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3pPr>
            <a:lvl4pPr algn="l" defTabSz="449263" rtl="0" eaLnBrk="0" fontAlgn="base" hangingPunct="0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4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4pPr>
            <a:lvl5pPr algn="l" defTabSz="449263" rtl="0" eaLnBrk="0" fontAlgn="base" hangingPunct="0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4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5pPr>
            <a:lvl6pPr marL="457200" algn="l" defTabSz="449263" rtl="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2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6pPr>
            <a:lvl7pPr marL="914400" algn="l" defTabSz="449263" rtl="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2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7pPr>
            <a:lvl8pPr marL="1371600" algn="l" defTabSz="449263" rtl="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2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8pPr>
            <a:lvl9pPr marL="1828800" algn="l" defTabSz="449263" rtl="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2" charset="0"/>
              <a:defRPr sz="3800">
                <a:solidFill>
                  <a:srgbClr val="000000"/>
                </a:solidFill>
                <a:latin typeface="Verdana" pitchFamily="32" charset="0"/>
                <a:cs typeface="Arial" charset="0"/>
              </a:defRPr>
            </a:lvl9pPr>
          </a:lstStyle>
          <a:p>
            <a:pPr marL="457200" indent="-457200">
              <a:lnSpc>
                <a:spcPct val="81000"/>
              </a:lnSpc>
              <a:buFont typeface="Arial" pitchFamily="34" charset="0"/>
              <a:buChar char="•"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сельскохозяйственных земель – </a:t>
            </a:r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плодородие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земельных участков</a:t>
            </a:r>
          </a:p>
          <a:p>
            <a:pPr marL="457200" indent="-457200">
              <a:lnSpc>
                <a:spcPct val="81000"/>
              </a:lnSpc>
              <a:buFont typeface="Arial" pitchFamily="34" charset="0"/>
              <a:buChar char="•"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indent="-457200">
              <a:lnSpc>
                <a:spcPct val="81000"/>
              </a:lnSpc>
              <a:buFont typeface="Arial" pitchFamily="34" charset="0"/>
              <a:buChar char="•"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городских земель – </a:t>
            </a:r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местоположение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земельных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участков.</a:t>
            </a:r>
          </a:p>
          <a:p>
            <a:pPr marL="457200" indent="-457200">
              <a:lnSpc>
                <a:spcPct val="81000"/>
              </a:lnSpc>
              <a:buFont typeface="Arial" pitchFamily="34" charset="0"/>
              <a:buChar char="•"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endParaRPr lang="en-GB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395536" y="5445224"/>
            <a:ext cx="7770813" cy="1279525"/>
          </a:xfrm>
          <a:prstGeom prst="rect">
            <a:avLst/>
          </a:prstGeom>
        </p:spPr>
        <p:txBody>
          <a:bodyPr lIns="0" tIns="0" rIns="0" bIns="0" anchor="ctr">
            <a:normAutofit fontScale="97500"/>
          </a:bodyPr>
          <a:lstStyle/>
          <a:p>
            <a:pPr defTabSz="914400" fontAlgn="auto">
              <a:lnSpc>
                <a:spcPct val="87000"/>
              </a:lnSpc>
              <a:spcBef>
                <a:spcPts val="800"/>
              </a:spcBef>
              <a:spcAft>
                <a:spcPts val="0"/>
              </a:spcAft>
              <a:buClr>
                <a:srgbClr val="660000"/>
              </a:buClr>
              <a:buSzPct val="70000"/>
              <a:buFontTx/>
              <a:buNone/>
              <a:tabLst>
                <a:tab pos="466725" algn="l"/>
                <a:tab pos="914400" algn="l"/>
                <a:tab pos="1363663" algn="l"/>
                <a:tab pos="1812925" algn="l"/>
                <a:tab pos="2262188" algn="l"/>
                <a:tab pos="2711450" algn="l"/>
                <a:tab pos="3160713" algn="l"/>
                <a:tab pos="3609975" algn="l"/>
                <a:tab pos="4059238" algn="l"/>
                <a:tab pos="4508500" algn="l"/>
                <a:tab pos="4957763" algn="l"/>
                <a:tab pos="5407025" algn="l"/>
                <a:tab pos="5856288" algn="l"/>
                <a:tab pos="6305550" algn="l"/>
                <a:tab pos="6754813" algn="l"/>
                <a:tab pos="7204075" algn="l"/>
                <a:tab pos="7653338" algn="l"/>
                <a:tab pos="8102600" algn="l"/>
                <a:tab pos="8551863" algn="l"/>
                <a:tab pos="9001125" algn="l"/>
                <a:tab pos="9450388" algn="l"/>
              </a:tabLst>
              <a:defRPr/>
            </a:pPr>
            <a:r>
              <a:rPr lang="ru-RU" sz="2700" dirty="0">
                <a:solidFill>
                  <a:schemeClr val="tx1"/>
                </a:solidFill>
                <a:latin typeface="+mn-lt"/>
                <a:cs typeface="+mn-cs"/>
              </a:rPr>
              <a:t>Спрос на землю  </a:t>
            </a:r>
            <a:br>
              <a:rPr lang="ru-RU" sz="2700" dirty="0">
                <a:solidFill>
                  <a:schemeClr val="tx1"/>
                </a:solidFill>
                <a:latin typeface="+mn-lt"/>
                <a:cs typeface="+mn-cs"/>
              </a:rPr>
            </a:br>
            <a:r>
              <a:rPr lang="ru-RU" sz="2700" dirty="0">
                <a:solidFill>
                  <a:schemeClr val="tx1"/>
                </a:solidFill>
                <a:latin typeface="+mn-lt"/>
                <a:cs typeface="+mn-cs"/>
              </a:rPr>
              <a:t>будет сокращаться, если цена земли будет расти.</a:t>
            </a:r>
            <a:r>
              <a:rPr lang="ru-RU" sz="3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-GB" sz="3200" b="1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67638" cy="13668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Цена земли </a:t>
            </a:r>
          </a:p>
        </p:txBody>
      </p:sp>
      <p:sp>
        <p:nvSpPr>
          <p:cNvPr id="70659" name="Прямоугольник 2"/>
          <p:cNvSpPr>
            <a:spLocks noChangeArrowheads="1"/>
          </p:cNvSpPr>
          <p:nvPr/>
        </p:nvSpPr>
        <p:spPr bwMode="auto">
          <a:xfrm>
            <a:off x="250825" y="1557338"/>
            <a:ext cx="7559675" cy="428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Это величина дохода, который собственник земельных ресурсов может получить или издержки, которые арендатор земельных ресурсов должен понести при использовании земли.</a:t>
            </a:r>
          </a:p>
          <a:p>
            <a:pPr algn="just">
              <a:defRPr/>
            </a:pPr>
            <a:endParaRPr lang="ru-RU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just"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Цена земли выражена в виде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+mn-cs"/>
              </a:rPr>
              <a:t>приведенной </a:t>
            </a:r>
            <a:r>
              <a:rPr lang="ru-RU" sz="2400" dirty="0" smtClean="0">
                <a:solidFill>
                  <a:srgbClr val="C00000"/>
                </a:solidFill>
                <a:latin typeface="+mn-lt"/>
                <a:cs typeface="+mn-cs"/>
              </a:rPr>
              <a:t>ренты</a:t>
            </a:r>
            <a:r>
              <a:rPr lang="ru-RU" sz="2400" dirty="0">
                <a:solidFill>
                  <a:srgbClr val="C00000"/>
                </a:solidFill>
                <a:latin typeface="+mn-lt"/>
                <a:cs typeface="+mn-cs"/>
              </a:rPr>
              <a:t>.</a:t>
            </a:r>
          </a:p>
          <a:p>
            <a:pPr algn="just">
              <a:defRPr/>
            </a:pPr>
            <a:endParaRPr lang="ru-RU" sz="2400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just">
              <a:defRPr/>
            </a:pPr>
            <a:endParaRPr lang="ru-RU" sz="2400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just">
              <a:defRPr/>
            </a:pPr>
            <a:endParaRPr lang="ru-RU" sz="2400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just">
              <a:defRPr/>
            </a:pPr>
            <a:endParaRPr lang="ru-RU" sz="2400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just">
              <a:defRPr/>
            </a:pPr>
            <a:endParaRPr lang="ru-RU" sz="2400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just">
              <a:defRPr/>
            </a:pPr>
            <a:r>
              <a:rPr lang="ru-RU" sz="2000" dirty="0">
                <a:solidFill>
                  <a:schemeClr val="tx1"/>
                </a:solidFill>
                <a:latin typeface="+mn-lt"/>
                <a:cs typeface="+mn-cs"/>
              </a:rPr>
              <a:t>где Р – цена земельного участка</a:t>
            </a:r>
          </a:p>
          <a:p>
            <a:pPr algn="just">
              <a:defRPr/>
            </a:pPr>
            <a:r>
              <a:rPr lang="en-US" sz="2000" dirty="0">
                <a:solidFill>
                  <a:schemeClr val="tx1"/>
                </a:solidFill>
                <a:latin typeface="+mn-lt"/>
                <a:cs typeface="+mn-cs"/>
              </a:rPr>
              <a:t>R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+mn-cs"/>
              </a:rPr>
              <a:t> – величина  рентного дохода</a:t>
            </a: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just">
              <a:defRPr/>
            </a:pPr>
            <a:r>
              <a:rPr lang="en-US" sz="2000" dirty="0">
                <a:solidFill>
                  <a:schemeClr val="tx1"/>
                </a:solidFill>
                <a:latin typeface="+mn-lt"/>
                <a:cs typeface="+mn-cs"/>
              </a:rPr>
              <a:t>r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+mn-cs"/>
              </a:rPr>
              <a:t> – ставка банковского процента</a:t>
            </a:r>
          </a:p>
        </p:txBody>
      </p:sp>
      <p:pic>
        <p:nvPicPr>
          <p:cNvPr id="48132" name="Picture 6" descr="http://mybiblioteka.su/mybibliotekasu/baza2/342458203759.files/image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3789363"/>
            <a:ext cx="3384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 descr="http://fanread.ru/img/g/?src=1006028&amp;i=44&amp;ext=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205038"/>
            <a:ext cx="74898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767638" cy="56619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dirty="0" smtClean="0"/>
              <a:t>Виды земельной ренты:</a:t>
            </a:r>
            <a:r>
              <a:rPr lang="ru-RU" dirty="0" smtClean="0"/>
              <a:t> </a:t>
            </a:r>
          </a:p>
        </p:txBody>
      </p:sp>
      <p:sp>
        <p:nvSpPr>
          <p:cNvPr id="72707" name="Text Box 2"/>
          <p:cNvSpPr txBox="1">
            <a:spLocks noChangeArrowheads="1"/>
          </p:cNvSpPr>
          <p:nvPr/>
        </p:nvSpPr>
        <p:spPr bwMode="auto">
          <a:xfrm>
            <a:off x="0" y="836613"/>
            <a:ext cx="7920038" cy="2016125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69900" lvl="1">
              <a:lnSpc>
                <a:spcPct val="94000"/>
              </a:lnSpc>
              <a:spcBef>
                <a:spcPts val="800"/>
              </a:spcBef>
              <a:buClr>
                <a:srgbClr val="CC0000"/>
              </a:buClr>
              <a:buSzPct val="6500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/>
            </a:pP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lvl="1">
              <a:lnSpc>
                <a:spcPct val="94000"/>
              </a:lnSpc>
              <a:spcBef>
                <a:spcPts val="800"/>
              </a:spcBef>
              <a:buClr>
                <a:srgbClr val="CC0000"/>
              </a:buClr>
              <a:buSzPct val="6500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Абсолютная – доход от самых худших земель.</a:t>
            </a:r>
          </a:p>
          <a:p>
            <a:pPr marL="469900" lvl="1">
              <a:lnSpc>
                <a:spcPct val="94000"/>
              </a:lnSpc>
              <a:spcBef>
                <a:spcPts val="800"/>
              </a:spcBef>
              <a:buClr>
                <a:srgbClr val="CC0000"/>
              </a:buClr>
              <a:buSzPct val="6500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  <a:cs typeface="+mn-cs"/>
              </a:rPr>
              <a:t>Дифференциальная – зависит от местоположения и плодородия участка</a:t>
            </a:r>
          </a:p>
          <a:p>
            <a:pPr marL="469900" lvl="1">
              <a:lnSpc>
                <a:spcPct val="94000"/>
              </a:lnSpc>
              <a:spcBef>
                <a:spcPts val="800"/>
              </a:spcBef>
              <a:buClr>
                <a:srgbClr val="CC0000"/>
              </a:buClr>
              <a:buSzPct val="6500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/>
            </a:pP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lvl="1">
              <a:lnSpc>
                <a:spcPct val="94000"/>
              </a:lnSpc>
              <a:spcBef>
                <a:spcPts val="800"/>
              </a:spcBef>
              <a:buClr>
                <a:srgbClr val="CC0000"/>
              </a:buClr>
              <a:buSzPct val="65000"/>
              <a:tabLst>
                <a:tab pos="903288" algn="l"/>
                <a:tab pos="1350963" algn="l"/>
                <a:tab pos="1800225" algn="l"/>
                <a:tab pos="2249488" algn="l"/>
                <a:tab pos="2698750" algn="l"/>
                <a:tab pos="3148013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3588" algn="l"/>
                <a:tab pos="6292850" algn="l"/>
                <a:tab pos="6742113" algn="l"/>
                <a:tab pos="7191375" algn="l"/>
                <a:tab pos="7640638" algn="l"/>
                <a:tab pos="8089900" algn="l"/>
                <a:tab pos="8539163" algn="l"/>
                <a:tab pos="8988425" algn="l"/>
                <a:tab pos="9437688" algn="l"/>
                <a:tab pos="9886950" algn="l"/>
              </a:tabLst>
              <a:defRPr/>
            </a:pPr>
            <a:endParaRPr lang="ru-RU" sz="2800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1441</TotalTime>
  <Words>1728</Words>
  <Application>Microsoft Office PowerPoint</Application>
  <PresentationFormat>Экран (4:3)</PresentationFormat>
  <Paragraphs>272</Paragraphs>
  <Slides>45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45</vt:i4>
      </vt:variant>
    </vt:vector>
  </HeadingPairs>
  <TitlesOfParts>
    <vt:vector size="48" baseType="lpstr">
      <vt:lpstr>Аптека</vt:lpstr>
      <vt:lpstr>Picture</vt:lpstr>
      <vt:lpstr>Microsoft Word Picture</vt:lpstr>
      <vt:lpstr>Лекция   Рынок ресурсов</vt:lpstr>
      <vt:lpstr>Вопросы лекции</vt:lpstr>
      <vt:lpstr>1. Рынок ресурсов: сущность  и особенности</vt:lpstr>
      <vt:lpstr>Презентация PowerPoint</vt:lpstr>
      <vt:lpstr>У каждого ресурса есть собственник, который получает доход от использования данного ресурса</vt:lpstr>
      <vt:lpstr>Презентация PowerPoint</vt:lpstr>
      <vt:lpstr>Презентация PowerPoint</vt:lpstr>
      <vt:lpstr>Принцип  экономической эффективности</vt:lpstr>
      <vt:lpstr>Презентация PowerPoint</vt:lpstr>
      <vt:lpstr>Рынок труда - это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Модель рынка труда</vt:lpstr>
      <vt:lpstr>Индивидуальное предложение труда</vt:lpstr>
      <vt:lpstr>Однако существуют и другие (неценовые) факторы, которые определяют спрос и предложение труда</vt:lpstr>
      <vt:lpstr>Презентация PowerPoint</vt:lpstr>
      <vt:lpstr>На рынке труда определяется количество занятых и ставка заработной платы</vt:lpstr>
      <vt:lpstr>Существуют и другие классификации зарплаты:</vt:lpstr>
      <vt:lpstr>Презентация PowerPoint</vt:lpstr>
      <vt:lpstr>системы оплаты труда:</vt:lpstr>
      <vt:lpstr>Сдельная оплата труда</vt:lpstr>
      <vt:lpstr>Сдельно-премиальная система оплаты труда</vt:lpstr>
      <vt:lpstr>Повременная оплата труда</vt:lpstr>
      <vt:lpstr>Презентация PowerPoint</vt:lpstr>
      <vt:lpstr>Аккордная система оплаты труда</vt:lpstr>
      <vt:lpstr>Презентация PowerPoint</vt:lpstr>
      <vt:lpstr>Заработная плата выполняет ряд функций:</vt:lpstr>
      <vt:lpstr>На заработную плату влияют следующие факторы:</vt:lpstr>
      <vt:lpstr>3.Рынок капитала </vt:lpstr>
      <vt:lpstr>На рынке капитала продаются:</vt:lpstr>
      <vt:lpstr>Физический капитал</vt:lpstr>
      <vt:lpstr>Презентация PowerPoint</vt:lpstr>
      <vt:lpstr>Финансовый капитал</vt:lpstr>
      <vt:lpstr>Презентация PowerPoint</vt:lpstr>
      <vt:lpstr>Цена капитала</vt:lpstr>
      <vt:lpstr>4.Рынок земли </vt:lpstr>
      <vt:lpstr>Презентация PowerPoint</vt:lpstr>
      <vt:lpstr>Главная особенность рынка земли -</vt:lpstr>
      <vt:lpstr>Презентация PowerPoint</vt:lpstr>
      <vt:lpstr>Спрос на землю    </vt:lpstr>
      <vt:lpstr>Цена земли </vt:lpstr>
      <vt:lpstr>Виды земельной ренты: 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 Инфляция и безработица в экономике</dc:title>
  <dc:creator>Ирина</dc:creator>
  <cp:lastModifiedBy>Astahova</cp:lastModifiedBy>
  <cp:revision>181</cp:revision>
  <dcterms:modified xsi:type="dcterms:W3CDTF">2018-06-04T15:00:14Z</dcterms:modified>
</cp:coreProperties>
</file>