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448" r:id="rId2"/>
    <p:sldId id="449" r:id="rId3"/>
    <p:sldId id="489" r:id="rId4"/>
    <p:sldId id="513" r:id="rId5"/>
    <p:sldId id="514" r:id="rId6"/>
    <p:sldId id="524" r:id="rId7"/>
    <p:sldId id="515" r:id="rId8"/>
    <p:sldId id="525" r:id="rId9"/>
    <p:sldId id="516" r:id="rId10"/>
    <p:sldId id="517" r:id="rId11"/>
    <p:sldId id="518" r:id="rId12"/>
    <p:sldId id="526" r:id="rId13"/>
    <p:sldId id="530" r:id="rId14"/>
    <p:sldId id="529" r:id="rId15"/>
    <p:sldId id="531" r:id="rId16"/>
    <p:sldId id="519" r:id="rId17"/>
    <p:sldId id="520" r:id="rId18"/>
    <p:sldId id="527" r:id="rId19"/>
    <p:sldId id="521" r:id="rId20"/>
    <p:sldId id="533" r:id="rId21"/>
    <p:sldId id="522" r:id="rId22"/>
    <p:sldId id="528" r:id="rId23"/>
    <p:sldId id="534" r:id="rId24"/>
    <p:sldId id="535" r:id="rId25"/>
    <p:sldId id="523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252408-6C86-4F99-B5A7-89C5C5E1B2A6}" type="datetimeFigureOut">
              <a:rPr lang="en-US"/>
              <a:pPr>
                <a:defRPr/>
              </a:pPr>
              <a:t>4/26/2015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6B34F6-BA6D-4A7A-A94A-600B4A20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E0BE-63DE-4379-A20D-45B7B5F8ED73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D49D-EE1A-44EE-AFFD-7B9132DB2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678F-58F8-4376-BEDF-6093301A4FF1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33058-0A14-4E53-B294-932520087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02D4-AB53-4BF6-8D8D-F467833584F0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00AB7-7389-48D6-AAB6-491E491D6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A72FB-1144-46BE-B632-9F069B8CE499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5F1C-EB0A-473E-919F-45BFB68F2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3CCF-12CF-441C-AAB3-3D86CC54BE2B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70987-ADFB-4A5D-8566-FA37BD0F1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72369-0B10-46F9-9926-B353F976D7E4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FBAD-D999-4A18-8E97-DA0DDBB9B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7A96-641C-4077-B622-9806CF65A940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90C6-B6F8-40AD-B44B-113A84C49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0A29-3526-43F3-944C-93D76EF4932A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D16A-F265-4D91-83D9-842266087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A7B3-091E-4E53-9DDE-60E834795035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89B6E-DDD7-4AB9-9BCB-DFF65390E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499B-0B72-4FF6-B485-2F6D89DC47D8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834A-6423-4B2A-9761-CEFCAD39D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EF45-B381-4422-AD23-1A99B5535549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1DA4-E3F6-4D58-AF70-2E309FF2E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164A60-EA82-41D6-B6D6-5D04F3DE7A94}" type="datetimeFigureOut">
              <a:rPr lang="ru-RU"/>
              <a:pPr>
                <a:defRPr/>
              </a:pPr>
              <a:t>26.04.2015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CCB640-AA5F-4B58-89A0-B04E1DEF5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7" r:id="rId2"/>
    <p:sldLayoutId id="2147483766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7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9. </a:t>
            </a: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Сокращение рисков при реализации стратегии организационных изменений</a:t>
            </a:r>
            <a:endParaRPr lang="ru-RU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39750" y="836713"/>
            <a:ext cx="8280400" cy="1008112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Сокращение рисков при реализации стратегии организационных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изменений</a:t>
            </a:r>
            <a:endParaRPr lang="ru-RU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>
          <a:xfrm>
            <a:off x="323528" y="1988840"/>
            <a:ext cx="8424936" cy="4176464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Разделы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комплексной корпоративной стратегии по Г.Б.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Клейнеру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связанные с ними риски.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анализа среды организации (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SWOT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SNT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STEEPV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STEPL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NPEST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5«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», 7«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») как условие снижения риска реализации стратегии.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Матрица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стратегических направлений развития организации с учётом риска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анализа рисков.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Блочная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управления рисками при реализации стратегии.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индикаторы оценки рисков и методы управления рисками.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599"/>
          </a:xfrm>
        </p:spPr>
        <p:txBody>
          <a:bodyPr/>
          <a:lstStyle/>
          <a:p>
            <a:pPr lvl="0"/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рактическая реализация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стратегии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организационных изменений 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зависит от множества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поражающих факторов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рисков.</a:t>
            </a:r>
          </a:p>
          <a:p>
            <a:pPr lvl="0"/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Основная задача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руководства по управлению рисками в условиях реализации стратегии развития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организации: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выбор между</a:t>
            </a:r>
          </a:p>
          <a:p>
            <a:pPr marL="808038" lvl="0" indent="-539750"/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размером предполагаемого риска / размером фактического риска</a:t>
            </a:r>
          </a:p>
          <a:p>
            <a:pPr marL="808038" lvl="0" indent="-539750"/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затратами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создание резерва, </a:t>
            </a:r>
            <a:r>
              <a:rPr lang="ru-RU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минимизирующего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риск.</a:t>
            </a:r>
            <a:endParaRPr lang="ru-RU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35599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Разделы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комплексной корпоративной стратегии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связанные с ними риски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Клейнер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Георгий Борисович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(1/3)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564904"/>
            <a:ext cx="8280920" cy="3528393"/>
          </a:xfrm>
        </p:spPr>
        <p:txBody>
          <a:bodyPr/>
          <a:lstStyle/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Товарно-рыночная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стратегия поведения на товарных рынках.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Ресурсно-рыночная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поведения на рынках факторов производства.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Технологическая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выбора и обновления технологии.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Интеграционно-дезинтеграционная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поведение в сфере слияния, разделения, поглощения,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квазиинтеграции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других видов реорганизации предприятий. 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Разделы комплексной корпоративной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стратегии 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связанные с ними риски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Г.Б.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Клейнеру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2/3)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1"/>
            <a:ext cx="8640960" cy="432048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Финансово-инвестиционная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выбора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источников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сторон и порядка формирования финансовых ресурсов.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Социальная 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поведение при внутрифирменном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человеческими ресурсами, а также взаимодействие с внешней социальной средой.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Управленческая 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правомерного управленческого поведения, техника и технология воздействия на организацию.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формирования корпоративной культуры: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стратегия организационного поведения и «продвижения» организации во внешнюю среду с использованием «ключевых ценностей», совместное управление.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en-US" sz="20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6478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Разделы комплексной корпоративной стратегии и связанные с ними риски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(по Г.Б.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Клейнеру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(3/3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435280" cy="4896544"/>
          </a:xfrm>
        </p:spPr>
        <p:txBody>
          <a:bodyPr/>
          <a:lstStyle/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9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Институциональная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стратегия формирования внутренней институционально-культурной деловой среды, а также порядок взаимодействия с субъектами социально-рыночной инфраструктуры.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9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Когнитивная стратегия: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приобретения, создания, аккумулирования, распространения и хранения знаний, а также внутриорганизационное обучение.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9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управления эволюцией социально-экономического генотипа: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эволюционная стратегия — непрерывное изменение, совершенствование и развитие организации. 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9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управления событиями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(стратегия управления непрерывностью бизнеса, планирование и «создание» событий, регулярный менеджмент).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en-US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Clr>
                <a:srgbClr val="0070C0"/>
              </a:buClr>
              <a:buFont typeface="+mj-lt"/>
              <a:buAutoNum type="arabicPeriod" startAt="9"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584176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 – это опасность возникновения непредвиденных событий,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имеющих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отрицательные последствия. </a:t>
            </a:r>
            <a:endParaRPr lang="en-US" sz="28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068960"/>
            <a:ext cx="8229600" cy="2592288"/>
          </a:xfrm>
        </p:spPr>
        <p:txBody>
          <a:bodyPr/>
          <a:lstStyle/>
          <a:p>
            <a:pPr indent="0" algn="ctr">
              <a:spcBef>
                <a:spcPts val="0"/>
              </a:spcBef>
              <a:buNone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предпринимательской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деятельности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наиболее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опасные риски - </a:t>
            </a:r>
            <a:r>
              <a:rPr lang="ru-RU" sz="28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события с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вероятностью потерь, значительно превышающих размер ожидаемой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прибыли</a:t>
            </a:r>
            <a:endParaRPr lang="en-US" sz="28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85270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Виды рисков в предпринимательской деятельности:</a:t>
            </a:r>
            <a:endParaRPr lang="en-US" sz="2800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920085"/>
            <a:ext cx="4244280" cy="4029196"/>
          </a:xfrm>
        </p:spPr>
        <p:txBody>
          <a:bodyPr/>
          <a:lstStyle/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финансовый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(банковский, валютный, кредитный, процентный, расчетный, инвестиционный),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страховой,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экономический,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экологический,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техногенный,</a:t>
            </a:r>
            <a:b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природный,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региональный (территориальный), </a:t>
            </a:r>
          </a:p>
          <a:p>
            <a:pPr marL="635000"/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3885180"/>
          </a:xfrm>
        </p:spPr>
        <p:txBody>
          <a:bodyPr/>
          <a:lstStyle/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политический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законодательный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профессиональный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личностный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организационный, 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имущественный, 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транспортный,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производственный,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маркетинговый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marL="361950" indent="-36195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предпринимательский.</a:t>
            </a:r>
          </a:p>
          <a:p>
            <a:pPr marL="361950" indent="-361950"/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772816"/>
            <a:ext cx="7632848" cy="3888432"/>
          </a:xfrm>
        </p:spPr>
        <p:txBody>
          <a:bodyPr/>
          <a:lstStyle/>
          <a:p>
            <a:pPr indent="-4763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Условия </a:t>
            </a: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снижения </a:t>
            </a: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риска:</a:t>
            </a:r>
            <a:endParaRPr lang="ru-RU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3900" indent="-457200"/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всесторонний анализ организации с позиции системности и </a:t>
            </a: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открытости; </a:t>
            </a:r>
            <a:endParaRPr lang="ru-RU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3900" indent="-457200"/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глубокое исследование внутренней и внешней среды. </a:t>
            </a:r>
            <a:endParaRPr lang="ru-RU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0580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методов анализа среды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 (1/2)</a:t>
            </a:r>
            <a:endParaRPr lang="ru-RU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340768"/>
          <a:ext cx="8568952" cy="5168009"/>
        </p:xfrm>
        <a:graphic>
          <a:graphicData uri="http://schemas.openxmlformats.org/drawingml/2006/table">
            <a:tbl>
              <a:tblPr/>
              <a:tblGrid>
                <a:gridCol w="1152128"/>
                <a:gridCol w="7416824"/>
              </a:tblGrid>
              <a:tr h="1020490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Метод анализа среды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Характеристика метода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343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SWOT</a:t>
                      </a:r>
                      <a:endParaRPr lang="ru-RU" sz="16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Анализ для лучшего понимания ситуации в организации через структурирование информационного поля принятия решений: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Strengths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силы;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Weaknesses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- слабости;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Opportunities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возможности;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Threats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угрозы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343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SNW</a:t>
                      </a:r>
                      <a:endParaRPr lang="ru-RU" sz="16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Анализ внутренних факторов организации: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Strong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- сильный;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Neutral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нейтральный;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Weak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слабый. Позволяет рассмотреть нейтральную позицию того или иного фактора с позиции минимального необходимого стратегического уровня.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343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STEEPV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Анализ для исследования внешних факторов организации: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Social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(социальный);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Technological</a:t>
                      </a:r>
                      <a:r>
                        <a:rPr lang="en-US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(технологический);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Economic</a:t>
                      </a:r>
                      <a:r>
                        <a:rPr lang="en-US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(экономический</a:t>
                      </a:r>
                      <a:r>
                        <a:rPr lang="ru-RU" sz="16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</a:t>
                      </a:r>
                      <a:r>
                        <a:rPr lang="en-US" sz="1600" i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600" b="1" i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Environmental</a:t>
                      </a:r>
                      <a:r>
                        <a:rPr lang="en-US" sz="16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(внешняя природная среда); </a:t>
                      </a:r>
                      <a:r>
                        <a:rPr lang="en-US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Personal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Values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(индивидуальные ценности)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490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STEPL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Упрощённый 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STEEPV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-анализ для исследования внешнего окружения организации: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Social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(социальные);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Technological</a:t>
                      </a:r>
                      <a:r>
                        <a:rPr lang="en-US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(технологические);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Economic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(экономические);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Political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ru-RU" sz="16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политические),</a:t>
                      </a:r>
                      <a:r>
                        <a:rPr lang="ru-RU" sz="160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600" b="1" i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Legal</a:t>
                      </a:r>
                      <a:r>
                        <a:rPr lang="en-US" sz="160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ru-RU" sz="16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правовые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05800" cy="8640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методов анализа среды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</a:t>
            </a:r>
            <a:r>
              <a:rPr lang="en-US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(2/2)</a:t>
            </a:r>
            <a:endParaRPr lang="ru-RU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484783"/>
          <a:ext cx="8568952" cy="4664606"/>
        </p:xfrm>
        <a:graphic>
          <a:graphicData uri="http://schemas.openxmlformats.org/drawingml/2006/table">
            <a:tbl>
              <a:tblPr/>
              <a:tblGrid>
                <a:gridCol w="1080120"/>
                <a:gridCol w="7488832"/>
              </a:tblGrid>
              <a:tr h="851364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Метод анализа среды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Характеристика метода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153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NPEST</a:t>
                      </a:r>
                      <a:endParaRPr lang="ru-RU" sz="1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Модифицированный 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PEST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-анализ для выявления закономерностей и тенденций изменения внешней среды: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Natural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(природные);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Political</a:t>
                      </a:r>
                      <a:r>
                        <a:rPr lang="en-US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(политико-правовые);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Economic</a:t>
                      </a:r>
                      <a:r>
                        <a:rPr lang="en-US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(экономические);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Social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(социальные); </a:t>
                      </a:r>
                      <a:r>
                        <a:rPr lang="en-US" sz="16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Technological</a:t>
                      </a:r>
                      <a:r>
                        <a:rPr lang="en-US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(технологические)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123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 «S»</a:t>
                      </a:r>
                      <a:endParaRPr lang="ru-RU" sz="16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Комплексный (компонентный) подход к повышению эффективности через анализ составляющих: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организация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en-US" sz="1600" i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Seiri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порядок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Seiton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чистота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en-US" sz="1600" i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Seiso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стандартизация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en-US" sz="1600" i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Seiketsu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дисциплина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en-US" sz="1600" i="1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Shitsuke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729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 «S»</a:t>
                      </a:r>
                      <a:endParaRPr lang="ru-RU" sz="16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Концепция семи организационных переменных: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структуры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Structure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стратегии</a:t>
                      </a:r>
                      <a:r>
                        <a:rPr lang="ru-RU" sz="16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Strategy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системы и процедур управления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Systems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совместных, т.е. разделяемых всеми, ценностных установок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Shared Values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совокупности приобретённых навыков, умений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Skills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);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стиля управления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Style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 и </a:t>
                      </a:r>
                      <a:r>
                        <a:rPr lang="ru-RU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состава работников, т.е. системы кадров 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en-US" sz="1600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Staff</a:t>
                      </a:r>
                      <a:r>
                        <a:rPr lang="ru-RU" sz="1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40105" marR="40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2008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Метод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анализа среды организации</a:t>
            </a:r>
            <a:r>
              <a:rPr lang="en-US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5S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Масааки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Имаи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136904" cy="5544616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Сэйри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(упорядочи, отделив нужное от ненужного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незавершенное производство (ненужные детали),</a:t>
            </a: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неиспользуемое оборудование, ложементы, транспортная тара и т.д.,</a:t>
            </a: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забракованные изделия,</a:t>
            </a: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документы, инструкции, чертежи.</a:t>
            </a:r>
          </a:p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Сэйтон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(аккуратно расположи то, что осталось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Необходимые вещи должны быть расположены так, чтобы не тратить время на их поиск.</a:t>
            </a:r>
          </a:p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3.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Сэйсо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(наведи чистоту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Содержи рабочее место в чистоте.</a:t>
            </a:r>
          </a:p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Сэйкецу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(личная чистота и аккуратность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Начни с себя. Будь всегда аккуратным и опрятным на рабочем месте и в быту.</a:t>
            </a:r>
          </a:p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5.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Сицукэ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(будь дисциплинированным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Соблюдай правила, делай все для постоянного выполнения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первых четырех S.</a:t>
            </a:r>
          </a:p>
          <a:p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Метод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анализа среды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</a:t>
            </a:r>
            <a:r>
              <a:rPr lang="en-US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5S</a:t>
            </a:r>
            <a:endParaRPr lang="en-US" sz="2800" dirty="0"/>
          </a:p>
        </p:txBody>
      </p:sp>
      <p:pic>
        <p:nvPicPr>
          <p:cNvPr id="1028" name="Picture 4" descr="http://www.cfin.ru/management/iso9000/qm/5s-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8712968" cy="5181184"/>
          </a:xfrm>
          <a:prstGeom prst="rect">
            <a:avLst/>
          </a:prstGeom>
          <a:noFill/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Метод анализа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среды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 7</a:t>
            </a:r>
            <a:r>
              <a:rPr lang="en-US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 (McKinsey)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800" dirty="0"/>
          </a:p>
        </p:txBody>
      </p:sp>
      <p:pic>
        <p:nvPicPr>
          <p:cNvPr id="34818" name="Picture 2" descr="McKinsey7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44126"/>
            <a:ext cx="7158607" cy="4445265"/>
          </a:xfrm>
          <a:prstGeom prst="rect">
            <a:avLst/>
          </a:prstGeom>
          <a:noFill/>
        </p:spPr>
      </p:pic>
      <p:grpSp>
        <p:nvGrpSpPr>
          <p:cNvPr id="2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086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Матрица стратегических направлений развития организации с учётом риска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5" y="1556794"/>
          <a:ext cx="8424934" cy="4969726"/>
        </p:xfrm>
        <a:graphic>
          <a:graphicData uri="http://schemas.openxmlformats.org/drawingml/2006/table">
            <a:tbl>
              <a:tblPr/>
              <a:tblGrid>
                <a:gridCol w="360039"/>
                <a:gridCol w="360040"/>
                <a:gridCol w="2712301"/>
                <a:gridCol w="2496277"/>
                <a:gridCol w="2496277"/>
              </a:tblGrid>
              <a:tr h="118433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Позиция (риски) внутренней среды</a:t>
                      </a:r>
                      <a:endParaRPr lang="ru-RU" sz="13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3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Сильная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Нейтральная</a:t>
                      </a:r>
                      <a:endParaRPr lang="ru-RU" sz="13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Слабая</a:t>
                      </a:r>
                      <a:endParaRPr lang="ru-RU" sz="13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778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Влияние (риски) внешней среды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Возможности</a:t>
                      </a:r>
                      <a:endParaRPr lang="ru-RU" sz="13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Сила и возможности</a:t>
                      </a:r>
                      <a:r>
                        <a:rPr lang="ru-RU" sz="13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:</a:t>
                      </a: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наступательная агрессивная стратегия, активная поддержка базовой стратегии «ускоренного роста»</a:t>
                      </a: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rgbClr val="00B05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(риски при реализации стратегии развития организации сведены к минимуму)</a:t>
                      </a:r>
                      <a:endParaRPr lang="ru-RU" sz="1300" b="1" dirty="0">
                        <a:solidFill>
                          <a:srgbClr val="00B05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Устойчивость и возможности: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наступательная агрессивная стратегия, </a:t>
                      </a:r>
                      <a:r>
                        <a:rPr lang="ru-RU" sz="13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направленная </a:t>
                      </a:r>
                      <a:r>
                        <a:rPr lang="ru-RU" sz="13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 укрепление основных позиций компании за счёт факторов внешней среды, </a:t>
                      </a: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совместима с базовой стратегией «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ускоренного </a:t>
                      </a: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роста»</a:t>
                      </a: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Слабость и возможности: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умеренная стратегия преодоления слабости внутренних 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позиций</a:t>
                      </a: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 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ru-RU" sz="13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счёт </a:t>
                      </a:r>
                      <a:r>
                        <a:rPr lang="ru-RU" sz="13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благоприятных возможностей внешней среды, стратегия </a:t>
                      </a: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совместима с базовой стратегией «ограниченного роста»</a:t>
                      </a: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70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Угрозы</a:t>
                      </a:r>
                      <a:endParaRPr lang="ru-RU" sz="13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Сила и угрозы: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наступательная или умеренная стратегия, </a:t>
                      </a:r>
                      <a:endParaRPr lang="en-US" sz="1300" b="1" dirty="0" smtClean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 </a:t>
                      </a:r>
                      <a:r>
                        <a:rPr lang="ru-RU" sz="13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нивелировании отдельных внешних угроз за счёт сильных внутренних факторов, </a:t>
                      </a: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 поддержке базовых  стратегий «ускоренный рост» и «ограниченный рост»</a:t>
                      </a: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Устойчивость и угрозы: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умеренная, консервативная, оборонительная стратегия </a:t>
                      </a:r>
                      <a:endParaRPr lang="ru-RU" sz="1300" b="1" dirty="0" smtClean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 </a:t>
                      </a:r>
                      <a:r>
                        <a:rPr lang="ru-RU" sz="13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преодолению неблагоприятных факторов внешней среды, </a:t>
                      </a: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совместима с базовыми стратегиями «ограниченного роста» и «сокращения»</a:t>
                      </a: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Слабость и угрозы:</a:t>
                      </a:r>
                      <a:endParaRPr lang="ru-RU" sz="13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оборонительная антикризисная стратегия в сочетании с базовой стратегией «сокращения»</a:t>
                      </a: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(практически невозможна реализация стратегии развития)</a:t>
                      </a:r>
                      <a:endParaRPr lang="ru-RU" sz="1300" b="1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1189" marR="411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692696"/>
            <a:ext cx="7330008" cy="5064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анализа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рисков (1/2)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340768"/>
            <a:ext cx="8569647" cy="4896544"/>
          </a:xfrm>
        </p:spPr>
        <p:txBody>
          <a:bodyPr/>
          <a:lstStyle/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 Выявление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рискообразующих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факторов и их источников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моделируется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карта рисков;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проводится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качественный анализ рисков по направлениям стратегического дерева целей;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справочная и нормативно-правовая литература. </a:t>
            </a:r>
          </a:p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2. Комплексный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риска: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количественная оценка вероятности наступления рискового события;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проводится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уровня риска;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сравнивается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 с оптимальным уровнем. </a:t>
            </a:r>
          </a:p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3. Определение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профиля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риска: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оценивается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масштаб риска и сопоставляется с предельно допустимым значением;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разделение на управляемые и неуправляемые риски. </a:t>
            </a:r>
          </a:p>
          <a:p>
            <a:pPr marL="457200" indent="-457200">
              <a:buFont typeface="+mj-lt"/>
              <a:buAutoNum type="arabicPeriod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764704"/>
            <a:ext cx="7330008" cy="5064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анализа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рисков (2/2)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484784"/>
            <a:ext cx="8353623" cy="4176464"/>
          </a:xfrm>
        </p:spPr>
        <p:txBody>
          <a:bodyPr/>
          <a:lstStyle/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4. Воздействие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разрабатывается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каталог 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антирисковых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мероприятий;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риск-менеджмента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инициируется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 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риск-менеджмента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5. Мониторинг риска: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разрабатывается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каталог рисков и их приемлемых значений;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определяются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ключевые индикаторы стратегической программы развития организации.</a:t>
            </a:r>
          </a:p>
          <a:p>
            <a:pPr marL="266700" indent="-266700"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6. Корректировка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управленческого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решения:</a:t>
            </a: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каталог 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антирисковых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мероприятий;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6700" indent="-266700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совершенствуется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риск-менеджмента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05800" cy="78069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Блочная модель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рисками при реализации стратегии развития организации</a:t>
            </a:r>
            <a:endParaRPr lang="en-US" sz="20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251520" y="1556792"/>
            <a:ext cx="8496944" cy="5040199"/>
            <a:chOff x="2299" y="555"/>
            <a:chExt cx="7263" cy="5065"/>
          </a:xfrm>
        </p:grpSpPr>
        <p:sp>
          <p:nvSpPr>
            <p:cNvPr id="14348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362" y="555"/>
              <a:ext cx="7200" cy="499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2299" y="627"/>
              <a:ext cx="7181" cy="4993"/>
              <a:chOff x="2299" y="627"/>
              <a:chExt cx="7181" cy="4993"/>
            </a:xfrm>
          </p:grpSpPr>
          <p:sp>
            <p:nvSpPr>
              <p:cNvPr id="14347" name="Text Box 11"/>
              <p:cNvSpPr txBox="1">
                <a:spLocks noChangeArrowheads="1"/>
              </p:cNvSpPr>
              <p:nvPr/>
            </p:nvSpPr>
            <p:spPr bwMode="auto">
              <a:xfrm>
                <a:off x="3364" y="627"/>
                <a:ext cx="6116" cy="96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Блок «Концепция»</a:t>
                </a:r>
                <a:endPara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инициализация процесса управления рисками реализации стратегии развития;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фиксация требований к системе управления рисками</a:t>
                </a:r>
              </a:p>
            </p:txBody>
          </p:sp>
          <p:sp>
            <p:nvSpPr>
              <p:cNvPr id="14346" name="Text Box 10"/>
              <p:cNvSpPr txBox="1">
                <a:spLocks noChangeArrowheads="1"/>
              </p:cNvSpPr>
              <p:nvPr/>
            </p:nvSpPr>
            <p:spPr bwMode="auto">
              <a:xfrm>
                <a:off x="2800" y="1713"/>
                <a:ext cx="5572" cy="11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Блок «Развитие»</a:t>
                </a:r>
                <a:endPara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анализ воздействия факторов среды на бизнес;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оценка рисковых факторов;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разработка плана управления рисками реализации стратегии развития</a:t>
                </a:r>
              </a:p>
            </p:txBody>
          </p:sp>
          <p:sp>
            <p:nvSpPr>
              <p:cNvPr id="14345" name="Text Box 9"/>
              <p:cNvSpPr txBox="1">
                <a:spLocks noChangeArrowheads="1"/>
              </p:cNvSpPr>
              <p:nvPr/>
            </p:nvSpPr>
            <p:spPr bwMode="auto">
              <a:xfrm>
                <a:off x="2484" y="2943"/>
                <a:ext cx="4696" cy="10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Блок «Реализация»</a:t>
                </a:r>
                <a:endPara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подготовка условий для минимизации рисков;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внедрение процедур (методов) управления рисками;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принятие мер уменьшения рисков</a:t>
                </a:r>
              </a:p>
            </p:txBody>
          </p:sp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2299" y="4070"/>
                <a:ext cx="4070" cy="15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Блок «Завершение»</a:t>
                </a:r>
                <a:endPara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оперативное управление рисками;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обучение реагированию;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пересмотр и мониторинг;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тестирование системы управления рисками и корректировка принятия решений;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 управление изменениями</a:t>
                </a:r>
              </a:p>
            </p:txBody>
          </p:sp>
          <p:sp>
            <p:nvSpPr>
              <p:cNvPr id="14343" name="Oval 7"/>
              <p:cNvSpPr>
                <a:spLocks noChangeArrowheads="1"/>
              </p:cNvSpPr>
              <p:nvPr/>
            </p:nvSpPr>
            <p:spPr bwMode="auto">
              <a:xfrm>
                <a:off x="6999" y="4127"/>
                <a:ext cx="2481" cy="145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u="none" strike="noStrike" cap="none" normalizeH="0" baseline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Цель –</a:t>
                </a:r>
                <a:r>
                  <a:rPr kumimoji="0" lang="ru-RU" sz="1400" b="1" i="0" u="none" strike="noStrike" cap="none" normalizeH="0" baseline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kumimoji="0" lang="ru-RU" sz="1400" b="1" i="0" u="none" strike="noStrike" cap="none" normalizeH="0" baseline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гарантия </a:t>
                </a:r>
                <a:r>
                  <a:rPr kumimoji="0" lang="ru-RU" sz="1400" b="1" i="0" u="none" strike="noStrike" cap="none" normalizeH="0" baseline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реализации стратегии развития организации</a:t>
                </a:r>
                <a:endPara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342" name="AutoShape 6"/>
              <p:cNvSpPr>
                <a:spLocks noChangeShapeType="1"/>
              </p:cNvSpPr>
              <p:nvPr/>
            </p:nvSpPr>
            <p:spPr bwMode="auto">
              <a:xfrm>
                <a:off x="8560" y="1568"/>
                <a:ext cx="40" cy="260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341" name="AutoShape 5"/>
              <p:cNvSpPr>
                <a:spLocks noChangeShapeType="1"/>
              </p:cNvSpPr>
              <p:nvPr/>
            </p:nvSpPr>
            <p:spPr bwMode="auto">
              <a:xfrm>
                <a:off x="7496" y="2871"/>
                <a:ext cx="479" cy="126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340" name="AutoShape 4"/>
              <p:cNvSpPr>
                <a:spLocks noChangeShapeType="1"/>
              </p:cNvSpPr>
              <p:nvPr/>
            </p:nvSpPr>
            <p:spPr bwMode="auto">
              <a:xfrm>
                <a:off x="6682" y="3956"/>
                <a:ext cx="547" cy="43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339" name="AutoShape 3"/>
              <p:cNvSpPr>
                <a:spLocks noChangeShapeType="1"/>
              </p:cNvSpPr>
              <p:nvPr/>
            </p:nvSpPr>
            <p:spPr bwMode="auto">
              <a:xfrm flipV="1">
                <a:off x="6369" y="4897"/>
                <a:ext cx="689" cy="21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  <p:grpSp>
        <p:nvGrpSpPr>
          <p:cNvPr id="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91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рисками должна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включать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следующие элементы: 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3"/>
          </a:xfrm>
        </p:spPr>
        <p:txBody>
          <a:bodyPr/>
          <a:lstStyle/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группу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экспертов и команду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исполнителей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определением лиц, принимающих решение и осуществляющих администрирование баз данных;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функциональной и структурной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подсистемы управления рисками; </a:t>
            </a:r>
            <a:endParaRPr lang="ru-RU" sz="1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сформированные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каталоги рисков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содержащие перечни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рисков; </a:t>
            </a:r>
          </a:p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легко интерпретируемую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меру масштабов риска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включающую индивидуальную 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комплексную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качественную и количественную меру рисков;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каталог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решений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 управлению рисками для различных сценариев развития событий;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специалиста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риск-менеджменту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выполняющего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администрирование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баз данных справочной и экспертной информации; оценку рисков по направлениям стратегии развития организации.</a:t>
            </a:r>
          </a:p>
          <a:p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305800" cy="5040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Индикаторы для оценки </a:t>
            </a: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рисков (1/2) </a:t>
            </a:r>
            <a:endParaRPr lang="ru-RU" sz="2400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196752"/>
          <a:ext cx="8496944" cy="5015074"/>
        </p:xfrm>
        <a:graphic>
          <a:graphicData uri="http://schemas.openxmlformats.org/drawingml/2006/table">
            <a:tbl>
              <a:tblPr/>
              <a:tblGrid>
                <a:gridCol w="2361742"/>
                <a:gridCol w="6135202"/>
              </a:tblGrid>
              <a:tr h="410067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Индикатор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Характеристика индикатора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7879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Общая ситуация </a:t>
                      </a:r>
                      <a:endParaRPr lang="ru-RU" sz="2000" b="1" dirty="0" smtClean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 </a:t>
                      </a: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экономике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Индикаторы экономической активности, рынок труда, внешняя торговля, курсы валют</a:t>
                      </a:r>
                      <a:endParaRPr lang="ru-RU" sz="20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135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Социальные условия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Рост/структура населения, количество безработных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135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Политические условия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Законопроекты, стабильность политической системы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135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Техническое развитие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Инновации, тенденции к изменению технологий производства и операций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202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Материально-техническое снабжение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Закупочные цены и условия снабжения, объём предложение, уровень качества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348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Индикаторы для оценки </a:t>
            </a: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рисков (2/2) </a:t>
            </a:r>
            <a:endParaRPr lang="ru-RU" sz="2400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484784"/>
          <a:ext cx="8496944" cy="4248472"/>
        </p:xfrm>
        <a:graphic>
          <a:graphicData uri="http://schemas.openxmlformats.org/drawingml/2006/table">
            <a:tbl>
              <a:tblPr/>
              <a:tblGrid>
                <a:gridCol w="2361742"/>
                <a:gridCol w="6135202"/>
              </a:tblGrid>
              <a:tr h="303462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Индикатор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Характеристика индикатора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3849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Поведение клиентов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Поступление заказов, поведение клиента как заказчика и покупателя, доля рекламаций (претензий), репутация собственной продукции (работ, услуг)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387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Окружающая 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Экологическая безвредность продуктов, производственные материалы, технологии производства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387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Сфера производства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Загрузка производственных мощностей, складские запасы, процент брака, изменение объёмов производства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387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Поведение конкурирующих фирм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Политика конкурирующих фирм в области цен и ассортимента выпускаемой продукции, репутация продукции конкурирующих фирм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методы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рисками организационного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(1/2):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5"/>
            <a:ext cx="8435280" cy="4392488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активное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воздействие на факторы риска;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активная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защита объектов риска;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охрана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физическая защита ценностей;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предотвращение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риска;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уклонение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 риска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введение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режима экономии времени;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уменьшение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величины потенциальных потерь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сокращение размера фактических потерь;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дублирование операций, объектов и ресурсов;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распределение риска по разным объектам;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методы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рисками организационного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(2/2):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5"/>
            <a:ext cx="8435280" cy="4536504"/>
          </a:xfrm>
        </p:spPr>
        <p:txBody>
          <a:bodyPr/>
          <a:lstStyle/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страхование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 риска;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изоляция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взаимозависимых факторов риска;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распределение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риска или рисков во времени и пространстве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сокращение вероятности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наступления рисковых событий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диверсификация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активов;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диверсификация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деятельности;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финансовая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инженерия;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усиление компетенций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социально-психологические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меры;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5365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специальные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меры — обеспечение безопасности бизнеса.</a:t>
            </a:r>
          </a:p>
          <a:p>
            <a:pPr marL="342900" indent="-3429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11"/>
            </a:pP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1124743"/>
            <a:ext cx="8642350" cy="446449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</a:t>
            </a: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литературы</a:t>
            </a:r>
          </a:p>
          <a:p>
            <a:pPr algn="ctr">
              <a:buFont typeface="Wingdings 2" pitchFamily="18" charset="2"/>
              <a:buNone/>
            </a:pPr>
            <a:endParaRPr lang="ru-RU" sz="28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с.</a:t>
            </a: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68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1501</TotalTime>
  <Words>1788</Words>
  <Application>Microsoft Office PowerPoint</Application>
  <PresentationFormat>Экран (4:3)</PresentationFormat>
  <Paragraphs>224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9.   Сокращение рисков при реализации стратегии организационных изменений</vt:lpstr>
      <vt:lpstr>Тема 9.  Сокращение рисков при реализации стратегии организационных изменений</vt:lpstr>
      <vt:lpstr>Слайд 4</vt:lpstr>
      <vt:lpstr>Разделы комплексной корпоративной стратегии и связанные с ними риски (Клейнер Георгий Борисович) (1/3) </vt:lpstr>
      <vt:lpstr>Разделы комплексной корпоративной стратегии и связанные с ними риски  (по Г.Б. Клейнеру) (2/3)</vt:lpstr>
      <vt:lpstr>Разделы комплексной корпоративной стратегии и связанные с ними риски  (по Г.Б. Клейнеру) (3/3)</vt:lpstr>
      <vt:lpstr>Риск – это опасность возникновения непредвиденных событий,  имеющих отрицательные последствия. </vt:lpstr>
      <vt:lpstr>Виды рисков в предпринимательской деятельности:</vt:lpstr>
      <vt:lpstr>Слайд 10</vt:lpstr>
      <vt:lpstr>Характеристика основных методов анализа среды организации (1/2)</vt:lpstr>
      <vt:lpstr>Характеристика основных методов анализа среды организации (2/2)</vt:lpstr>
      <vt:lpstr>Метод анализа среды организации 5S (Масааки Имаи):</vt:lpstr>
      <vt:lpstr>Метод анализа среды организации 5S</vt:lpstr>
      <vt:lpstr>Метод анализа среды организации 7S (McKinsey) </vt:lpstr>
      <vt:lpstr>Матрица стратегических направлений развития организации с учётом риска</vt:lpstr>
      <vt:lpstr>Этапы анализа рисков (1/2)</vt:lpstr>
      <vt:lpstr>Этапы анализа рисков (2/2)</vt:lpstr>
      <vt:lpstr>Блочная модель управления рисками при реализации стратегии развития организации</vt:lpstr>
      <vt:lpstr>Модель управления рисками должна включать следующие элементы: </vt:lpstr>
      <vt:lpstr>Индикаторы для оценки рисков (1/2) </vt:lpstr>
      <vt:lpstr>Индикаторы для оценки рисков (2/2) </vt:lpstr>
      <vt:lpstr>Основные методы управления рисками организационного развития (1/2): </vt:lpstr>
      <vt:lpstr>Основные методы управления рисками организационного развития (2/2):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179</cp:revision>
  <dcterms:created xsi:type="dcterms:W3CDTF">2014-06-09T00:30:37Z</dcterms:created>
  <dcterms:modified xsi:type="dcterms:W3CDTF">2015-04-26T13:49:14Z</dcterms:modified>
</cp:coreProperties>
</file>