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73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662D1-AAC9-4C6A-9CEF-2EDFB55586E1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4DB6A-DEFE-4A94-BC78-71ABCC5012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28381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662D1-AAC9-4C6A-9CEF-2EDFB55586E1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4DB6A-DEFE-4A94-BC78-71ABCC5012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69018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662D1-AAC9-4C6A-9CEF-2EDFB55586E1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4DB6A-DEFE-4A94-BC78-71ABCC5012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23646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662D1-AAC9-4C6A-9CEF-2EDFB55586E1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4DB6A-DEFE-4A94-BC78-71ABCC5012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37133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662D1-AAC9-4C6A-9CEF-2EDFB55586E1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4DB6A-DEFE-4A94-BC78-71ABCC5012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82449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662D1-AAC9-4C6A-9CEF-2EDFB55586E1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4DB6A-DEFE-4A94-BC78-71ABCC5012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393235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662D1-AAC9-4C6A-9CEF-2EDFB55586E1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4DB6A-DEFE-4A94-BC78-71ABCC5012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46601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662D1-AAC9-4C6A-9CEF-2EDFB55586E1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4DB6A-DEFE-4A94-BC78-71ABCC5012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34505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B25662D1-AAC9-4C6A-9CEF-2EDFB55586E1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8534DB6A-DEFE-4A94-BC78-71ABCC5012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95629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662D1-AAC9-4C6A-9CEF-2EDFB55586E1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4DB6A-DEFE-4A94-BC78-71ABCC5012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52177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662D1-AAC9-4C6A-9CEF-2EDFB55586E1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4DB6A-DEFE-4A94-BC78-71ABCC5012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54000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662D1-AAC9-4C6A-9CEF-2EDFB55586E1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4DB6A-DEFE-4A94-BC78-71ABCC5012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06693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662D1-AAC9-4C6A-9CEF-2EDFB55586E1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4DB6A-DEFE-4A94-BC78-71ABCC5012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51078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accent1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662D1-AAC9-4C6A-9CEF-2EDFB55586E1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4DB6A-DEFE-4A94-BC78-71ABCC5012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42300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solidFill>
                  <a:schemeClr val="tx1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662D1-AAC9-4C6A-9CEF-2EDFB55586E1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4DB6A-DEFE-4A94-BC78-71ABCC5012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04353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662D1-AAC9-4C6A-9CEF-2EDFB55586E1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4DB6A-DEFE-4A94-BC78-71ABCC5012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737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662D1-AAC9-4C6A-9CEF-2EDFB55586E1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4DB6A-DEFE-4A94-BC78-71ABCC5012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04545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B25662D1-AAC9-4C6A-9CEF-2EDFB55586E1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8534DB6A-DEFE-4A94-BC78-71ABCC5012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044175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  <p:sldLayoutId id="2147483745" r:id="rId13"/>
    <p:sldLayoutId id="2147483746" r:id="rId14"/>
    <p:sldLayoutId id="2147483747" r:id="rId15"/>
    <p:sldLayoutId id="2147483748" r:id="rId16"/>
    <p:sldLayoutId id="2147483749" r:id="rId17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accent1"/>
          </a:soli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20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8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6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4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4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2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2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2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2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Себестоимость продукции фирмы и ее составляющие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00226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5714" y="319314"/>
            <a:ext cx="9905998" cy="1905000"/>
          </a:xfrm>
        </p:spPr>
        <p:txBody>
          <a:bodyPr/>
          <a:lstStyle/>
          <a:p>
            <a:r>
              <a:rPr lang="ru-RU" dirty="0" smtClean="0"/>
              <a:t>Что такое себестоимость?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25714" y="1988457"/>
            <a:ext cx="11001829" cy="461554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>
                <a:effectLst/>
              </a:rPr>
              <a:t>Себестоимость</a:t>
            </a:r>
            <a:r>
              <a:rPr lang="ru-RU" sz="2400" dirty="0">
                <a:effectLst/>
              </a:rPr>
              <a:t> — это сумма затрат данного предприятия на производство и реализацию продукции.</a:t>
            </a:r>
            <a:endParaRPr lang="ru-RU" sz="2400" b="1" dirty="0" smtClean="0">
              <a:effectLst/>
            </a:endParaRPr>
          </a:p>
          <a:p>
            <a:pPr marL="0" indent="0">
              <a:buNone/>
            </a:pPr>
            <a:r>
              <a:rPr lang="ru-RU" sz="2400" b="1" dirty="0" smtClean="0">
                <a:effectLst/>
              </a:rPr>
              <a:t>Себестоимость</a:t>
            </a:r>
            <a:r>
              <a:rPr lang="ru-RU" sz="2400" b="1" dirty="0">
                <a:effectLst/>
              </a:rPr>
              <a:t>:</a:t>
            </a:r>
          </a:p>
          <a:p>
            <a:r>
              <a:rPr lang="ru-RU" sz="2400" dirty="0">
                <a:effectLst/>
              </a:rPr>
              <a:t>Общая себестоимость — сумма затрат на производство всего объема продукции</a:t>
            </a:r>
          </a:p>
          <a:p>
            <a:r>
              <a:rPr lang="ru-RU" sz="2400" dirty="0">
                <a:effectLst/>
              </a:rPr>
              <a:t>Индивидуальная себестоимость — затраты на производство только одного изделия</a:t>
            </a:r>
          </a:p>
          <a:p>
            <a:r>
              <a:rPr lang="ru-RU" sz="2400" dirty="0">
                <a:effectLst/>
              </a:rPr>
              <a:t>Средняя себестоимость — определяется делением общей суммы затрат на количество произведенной продукции</a:t>
            </a:r>
          </a:p>
          <a:p>
            <a:pPr marL="0" indent="0">
              <a:buNone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535182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8899" y="203200"/>
            <a:ext cx="9905998" cy="1905000"/>
          </a:xfrm>
        </p:spPr>
        <p:txBody>
          <a:bodyPr/>
          <a:lstStyle/>
          <a:p>
            <a:r>
              <a:rPr lang="ru-RU" dirty="0" smtClean="0"/>
              <a:t>Виды собственности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8899" y="2710542"/>
            <a:ext cx="9905998" cy="312420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dirty="0">
                <a:effectLst/>
              </a:rPr>
              <a:t> </a:t>
            </a:r>
            <a:r>
              <a:rPr lang="ru-RU" sz="2400" b="1" i="1" u="sng" dirty="0">
                <a:effectLst/>
              </a:rPr>
              <a:t>Ч</a:t>
            </a:r>
            <a:r>
              <a:rPr lang="ru-RU" sz="2400" b="1" i="1" u="sng" dirty="0" smtClean="0">
                <a:effectLst/>
              </a:rPr>
              <a:t>етыре </a:t>
            </a:r>
            <a:r>
              <a:rPr lang="ru-RU" sz="2400" b="1" i="1" u="sng" dirty="0">
                <a:effectLst/>
              </a:rPr>
              <a:t>основных вида</a:t>
            </a:r>
            <a:r>
              <a:rPr lang="ru-RU" sz="2400" dirty="0">
                <a:effectLst/>
              </a:rPr>
              <a:t> себестоимости промышленной </a:t>
            </a:r>
            <a:r>
              <a:rPr lang="ru-RU" sz="2400" dirty="0" smtClean="0">
                <a:effectLst/>
              </a:rPr>
              <a:t>продукции:</a:t>
            </a:r>
            <a:endParaRPr lang="ru-RU" sz="2400" dirty="0">
              <a:effectLst/>
            </a:endParaRPr>
          </a:p>
          <a:p>
            <a:r>
              <a:rPr lang="ru-RU" sz="2400" i="1" u="sng" dirty="0">
                <a:effectLst/>
              </a:rPr>
              <a:t>Цеховая себестоимость</a:t>
            </a:r>
            <a:r>
              <a:rPr lang="ru-RU" sz="2400" i="1" dirty="0">
                <a:effectLst/>
              </a:rPr>
              <a:t> </a:t>
            </a:r>
            <a:endParaRPr lang="ru-RU" sz="2400" i="1" dirty="0" smtClean="0">
              <a:effectLst/>
            </a:endParaRPr>
          </a:p>
          <a:p>
            <a:r>
              <a:rPr lang="ru-RU" sz="2400" i="1" u="sng" dirty="0" smtClean="0">
                <a:effectLst/>
              </a:rPr>
              <a:t>Производственная </a:t>
            </a:r>
            <a:r>
              <a:rPr lang="ru-RU" sz="2400" i="1" u="sng" dirty="0">
                <a:effectLst/>
              </a:rPr>
              <a:t>(общезаводская) </a:t>
            </a:r>
            <a:r>
              <a:rPr lang="ru-RU" sz="2400" i="1" u="sng" dirty="0" smtClean="0">
                <a:effectLst/>
              </a:rPr>
              <a:t>себестоимость</a:t>
            </a:r>
          </a:p>
          <a:p>
            <a:r>
              <a:rPr lang="ru-RU" sz="2400" i="1" u="sng" dirty="0" smtClean="0">
                <a:effectLst/>
              </a:rPr>
              <a:t>Полная </a:t>
            </a:r>
            <a:r>
              <a:rPr lang="ru-RU" sz="2400" i="1" u="sng" dirty="0">
                <a:effectLst/>
              </a:rPr>
              <a:t>(коммерческая) </a:t>
            </a:r>
            <a:r>
              <a:rPr lang="ru-RU" sz="2400" i="1" u="sng" dirty="0" smtClean="0">
                <a:effectLst/>
              </a:rPr>
              <a:t>себестоимость</a:t>
            </a:r>
          </a:p>
          <a:p>
            <a:r>
              <a:rPr lang="ru-RU" sz="2400" i="1" u="sng" dirty="0" smtClean="0">
                <a:effectLst/>
              </a:rPr>
              <a:t>Отраслевая себестоимость</a:t>
            </a:r>
          </a:p>
          <a:p>
            <a:pPr marL="0" indent="0">
              <a:buNone/>
            </a:pPr>
            <a:r>
              <a:rPr lang="ru-RU" sz="2400" b="1" u="sng" dirty="0">
                <a:effectLst/>
              </a:rPr>
              <a:t>Себестоимость бывает </a:t>
            </a:r>
            <a:r>
              <a:rPr lang="ru-RU" sz="2400" b="1" u="sng" dirty="0" smtClean="0">
                <a:effectLst/>
              </a:rPr>
              <a:t>:</a:t>
            </a:r>
          </a:p>
          <a:p>
            <a:r>
              <a:rPr lang="ru-RU" sz="2400" dirty="0" smtClean="0">
                <a:effectLst/>
              </a:rPr>
              <a:t>Плановая </a:t>
            </a:r>
          </a:p>
          <a:p>
            <a:r>
              <a:rPr lang="ru-RU" sz="2400" dirty="0" smtClean="0">
                <a:effectLst/>
              </a:rPr>
              <a:t>Расчетная</a:t>
            </a:r>
          </a:p>
          <a:p>
            <a:r>
              <a:rPr lang="ru-RU" sz="2400" dirty="0">
                <a:effectLst/>
              </a:rPr>
              <a:t>Ф</a:t>
            </a:r>
            <a:r>
              <a:rPr lang="ru-RU" sz="2400" dirty="0" smtClean="0">
                <a:effectLst/>
              </a:rPr>
              <a:t>актическая</a:t>
            </a:r>
            <a:br>
              <a:rPr lang="ru-RU" sz="2400" dirty="0" smtClean="0">
                <a:effectLst/>
              </a:rPr>
            </a:b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67504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3827" y="145142"/>
            <a:ext cx="9905998" cy="1905000"/>
          </a:xfrm>
        </p:spPr>
        <p:txBody>
          <a:bodyPr/>
          <a:lstStyle/>
          <a:p>
            <a:r>
              <a:rPr lang="ru-RU" dirty="0" smtClean="0"/>
              <a:t>Классификация затрат, входящих в себестоимость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3827" y="2351314"/>
            <a:ext cx="14020801" cy="426720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ru-RU" sz="2400" b="1" u="sng" dirty="0">
                <a:effectLst/>
              </a:rPr>
              <a:t>по участию в производственном процессе:</a:t>
            </a:r>
          </a:p>
          <a:p>
            <a:r>
              <a:rPr lang="ru-RU" sz="2400" dirty="0">
                <a:effectLst/>
              </a:rPr>
              <a:t> </a:t>
            </a:r>
            <a:r>
              <a:rPr lang="ru-RU" sz="2400" dirty="0" smtClean="0">
                <a:effectLst/>
              </a:rPr>
              <a:t>основные</a:t>
            </a:r>
          </a:p>
          <a:p>
            <a:r>
              <a:rPr lang="ru-RU" sz="2400" dirty="0">
                <a:effectLst/>
              </a:rPr>
              <a:t>н</a:t>
            </a:r>
            <a:r>
              <a:rPr lang="ru-RU" sz="2400" dirty="0" smtClean="0">
                <a:effectLst/>
              </a:rPr>
              <a:t>акладные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400" b="1" u="sng" dirty="0" smtClean="0">
                <a:effectLst/>
              </a:rPr>
              <a:t>по </a:t>
            </a:r>
            <a:r>
              <a:rPr lang="ru-RU" sz="2400" b="1" u="sng" dirty="0">
                <a:effectLst/>
              </a:rPr>
              <a:t>степени зависимости от изменения объемов производства</a:t>
            </a:r>
            <a:r>
              <a:rPr lang="ru-RU" sz="2400" b="1" u="sng" dirty="0" smtClean="0">
                <a:effectLst/>
              </a:rPr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400" dirty="0" smtClean="0">
                <a:effectLst/>
              </a:rPr>
              <a:t>условно-постоянные </a:t>
            </a:r>
            <a:r>
              <a:rPr lang="ru-RU" sz="2400" dirty="0">
                <a:effectLst/>
              </a:rPr>
              <a:t>(непропорциональные) </a:t>
            </a:r>
            <a:endParaRPr lang="ru-RU" sz="2400" dirty="0" smtClean="0">
              <a:effectLst/>
            </a:endParaRPr>
          </a:p>
          <a:p>
            <a:r>
              <a:rPr lang="ru-RU" sz="2400" dirty="0" smtClean="0">
                <a:effectLst/>
              </a:rPr>
              <a:t>условно-переменные </a:t>
            </a:r>
            <a:r>
              <a:rPr lang="ru-RU" sz="2400" dirty="0">
                <a:effectLst/>
              </a:rPr>
              <a:t>(пропорциональные</a:t>
            </a:r>
            <a:r>
              <a:rPr lang="ru-RU" sz="2400" dirty="0" smtClean="0">
                <a:effectLst/>
              </a:rPr>
              <a:t>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400" i="1" dirty="0" smtClean="0">
                <a:effectLst/>
              </a:rPr>
              <a:t> </a:t>
            </a:r>
            <a:r>
              <a:rPr lang="ru-RU" sz="2400" b="1" u="sng" dirty="0" smtClean="0">
                <a:effectLst/>
              </a:rPr>
              <a:t>по </a:t>
            </a:r>
            <a:r>
              <a:rPr lang="ru-RU" sz="2400" b="1" u="sng" dirty="0">
                <a:effectLst/>
              </a:rPr>
              <a:t>характеру отнесения затрат на себестоимость конкретных видов продукции:</a:t>
            </a:r>
          </a:p>
          <a:p>
            <a:r>
              <a:rPr lang="ru-RU" sz="2400" dirty="0">
                <a:effectLst/>
              </a:rPr>
              <a:t>прямые </a:t>
            </a:r>
            <a:r>
              <a:rPr lang="ru-RU" sz="2400" dirty="0" smtClean="0">
                <a:effectLst/>
              </a:rPr>
              <a:t>–затраты</a:t>
            </a:r>
          </a:p>
          <a:p>
            <a:r>
              <a:rPr lang="ru-RU" sz="2400" dirty="0" smtClean="0">
                <a:effectLst/>
              </a:rPr>
              <a:t>косвенные </a:t>
            </a:r>
            <a:r>
              <a:rPr lang="ru-RU" sz="2400" dirty="0">
                <a:effectLst/>
              </a:rPr>
              <a:t>затраты </a:t>
            </a:r>
            <a:endParaRPr lang="ru-RU" sz="2400" dirty="0" smtClean="0">
              <a:effectLst/>
            </a:endParaRPr>
          </a:p>
          <a:p>
            <a:pPr>
              <a:buFont typeface="Wingdings" panose="05000000000000000000" pitchFamily="2" charset="2"/>
              <a:buChar char="Ø"/>
            </a:pPr>
            <a:endParaRPr lang="ru-RU" sz="24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236863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4170" y="213087"/>
            <a:ext cx="11756571" cy="63248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b="1" u="sng" dirty="0"/>
              <a:t>в зависимости от сферы осуществления затрат: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i="1" dirty="0"/>
              <a:t>производственные </a:t>
            </a:r>
            <a:r>
              <a:rPr lang="ru-RU" dirty="0"/>
              <a:t>-- осуществляются в производстве иной сфере и по уровню целесообразности осуществления подразделяются на:</a:t>
            </a:r>
          </a:p>
          <a:p>
            <a:pPr>
              <a:lnSpc>
                <a:spcPct val="150000"/>
              </a:lnSpc>
            </a:pPr>
            <a:r>
              <a:rPr lang="ru-RU" dirty="0"/>
              <a:t>-- </a:t>
            </a:r>
            <a:r>
              <a:rPr lang="ru-RU" i="1" dirty="0"/>
              <a:t>производительные</a:t>
            </a:r>
            <a:r>
              <a:rPr lang="ru-RU" dirty="0"/>
              <a:t> - увеличивающие объем производства или улучшающие качество продукции;</a:t>
            </a:r>
          </a:p>
          <a:p>
            <a:pPr>
              <a:lnSpc>
                <a:spcPct val="150000"/>
              </a:lnSpc>
            </a:pPr>
            <a:r>
              <a:rPr lang="ru-RU" dirty="0"/>
              <a:t>-- </a:t>
            </a:r>
            <a:r>
              <a:rPr lang="ru-RU" i="1" dirty="0"/>
              <a:t>непроизводительные</a:t>
            </a:r>
            <a:r>
              <a:rPr lang="ru-RU" dirty="0"/>
              <a:t> - не увеличивают объема производства и не улучшают качества продукции;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i="1" dirty="0" smtClean="0"/>
              <a:t>внепроизводственные</a:t>
            </a:r>
            <a:endParaRPr lang="ru-RU" i="1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b="1" u="sng" dirty="0"/>
              <a:t>по периодичности </a:t>
            </a:r>
            <a:r>
              <a:rPr lang="ru-RU" b="1" u="sng" dirty="0" smtClean="0"/>
              <a:t>возникновения:</a:t>
            </a:r>
            <a:endParaRPr lang="ru-RU" dirty="0" smtClean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 smtClean="0"/>
              <a:t>единовременные </a:t>
            </a:r>
            <a:r>
              <a:rPr lang="ru-RU" dirty="0"/>
              <a:t>затраты 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/>
              <a:t>текущие затраты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b="1" u="sng" dirty="0"/>
              <a:t>по стадиям </a:t>
            </a:r>
            <a:r>
              <a:rPr lang="ru-RU" b="1" u="sng" dirty="0" smtClean="0"/>
              <a:t>производства:</a:t>
            </a:r>
            <a:endParaRPr lang="ru-RU" dirty="0" smtClean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 smtClean="0"/>
              <a:t>незавершенное производство;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 smtClean="0"/>
              <a:t>готовая </a:t>
            </a:r>
            <a:r>
              <a:rPr lang="ru-RU" dirty="0"/>
              <a:t>продукция;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b="1" u="sng" dirty="0"/>
              <a:t>по экономическому содержанию затраты классифицируются </a:t>
            </a:r>
            <a:r>
              <a:rPr lang="ru-RU" b="1" u="sng" dirty="0" smtClean="0"/>
              <a:t>на: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 smtClean="0"/>
              <a:t>экономические элементы;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 smtClean="0"/>
              <a:t>статьи </a:t>
            </a:r>
            <a:r>
              <a:rPr lang="ru-RU" dirty="0"/>
              <a:t>калькуляции;</a:t>
            </a:r>
          </a:p>
        </p:txBody>
      </p:sp>
    </p:spTree>
    <p:extLst>
      <p:ext uri="{BB962C8B-B14F-4D97-AF65-F5344CB8AC3E}">
        <p14:creationId xmlns:p14="http://schemas.microsoft.com/office/powerpoint/2010/main" val="1346414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Экономические элементы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9314" y="1930401"/>
            <a:ext cx="12293599" cy="3860800"/>
          </a:xfrm>
        </p:spPr>
        <p:txBody>
          <a:bodyPr>
            <a:noAutofit/>
          </a:bodyPr>
          <a:lstStyle/>
          <a:p>
            <a:r>
              <a:rPr lang="ru-RU" sz="2400" dirty="0" smtClean="0">
                <a:effectLst/>
              </a:rPr>
              <a:t>материальные </a:t>
            </a:r>
            <a:r>
              <a:rPr lang="ru-RU" sz="2400" dirty="0">
                <a:effectLst/>
              </a:rPr>
              <a:t>затраты </a:t>
            </a:r>
            <a:r>
              <a:rPr lang="ru-RU" sz="2400" dirty="0" smtClean="0">
                <a:effectLst/>
              </a:rPr>
              <a:t>отход;</a:t>
            </a:r>
            <a:endParaRPr lang="ru-RU" sz="2400" dirty="0">
              <a:effectLst/>
            </a:endParaRPr>
          </a:p>
          <a:p>
            <a:r>
              <a:rPr lang="ru-RU" sz="2400" dirty="0">
                <a:effectLst/>
              </a:rPr>
              <a:t>затраты на оплату труда;</a:t>
            </a:r>
          </a:p>
          <a:p>
            <a:r>
              <a:rPr lang="ru-RU" sz="2400" dirty="0">
                <a:effectLst/>
              </a:rPr>
              <a:t>отчисление на социальные нужды;</a:t>
            </a:r>
          </a:p>
          <a:p>
            <a:r>
              <a:rPr lang="ru-RU" sz="2400" dirty="0">
                <a:effectLst/>
              </a:rPr>
              <a:t>амортизация основных фондов;</a:t>
            </a:r>
          </a:p>
          <a:p>
            <a:r>
              <a:rPr lang="ru-RU" sz="2400" dirty="0">
                <a:effectLst/>
              </a:rPr>
              <a:t>прочие </a:t>
            </a:r>
            <a:r>
              <a:rPr lang="ru-RU" sz="2400" dirty="0" smtClean="0">
                <a:effectLst/>
              </a:rPr>
              <a:t>затраты (</a:t>
            </a:r>
            <a:r>
              <a:rPr lang="ru-RU" dirty="0">
                <a:effectLst/>
              </a:rPr>
              <a:t>налоги, сборы, отчисления во внебюджетные фонды, платежи по кредитам в пределах </a:t>
            </a:r>
            <a:r>
              <a:rPr lang="ru-RU" dirty="0" smtClean="0">
                <a:effectLst/>
              </a:rPr>
              <a:t>ставок и т.д.)</a:t>
            </a:r>
            <a:endParaRPr lang="ru-RU" sz="2400" dirty="0">
              <a:effectLst/>
            </a:endParaRPr>
          </a:p>
          <a:p>
            <a:pPr marL="0" indent="0">
              <a:buNone/>
            </a:pP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3659957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91885" y="710283"/>
            <a:ext cx="10551885" cy="55799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20000"/>
              </a:spcBef>
              <a:spcAft>
                <a:spcPts val="600"/>
              </a:spcAft>
              <a:buClr>
                <a:srgbClr val="1CADE4"/>
              </a:buClr>
              <a:buSzPct val="100000"/>
            </a:pPr>
            <a:r>
              <a:rPr lang="ru-RU" sz="2400" cap="small" dirty="0">
                <a:solidFill>
                  <a:prstClr val="white"/>
                </a:solidFill>
              </a:rPr>
              <a:t>Материальные затраты включают:</a:t>
            </a:r>
          </a:p>
          <a:p>
            <a:pPr marL="285750" lvl="0" indent="-285750">
              <a:spcBef>
                <a:spcPct val="20000"/>
              </a:spcBef>
              <a:spcAft>
                <a:spcPts val="600"/>
              </a:spcAft>
              <a:buClr>
                <a:srgbClr val="1CADE4"/>
              </a:buClr>
              <a:buSzPct val="100000"/>
              <a:buFont typeface="Arial"/>
              <a:buChar char="•"/>
            </a:pPr>
            <a:r>
              <a:rPr lang="ru-RU" sz="2400" cap="small" dirty="0">
                <a:solidFill>
                  <a:prstClr val="white"/>
                </a:solidFill>
              </a:rPr>
              <a:t>стоимость приобретаемого со стороны сырья и материалов;</a:t>
            </a:r>
          </a:p>
          <a:p>
            <a:pPr marL="285750" lvl="0" indent="-285750">
              <a:spcBef>
                <a:spcPct val="20000"/>
              </a:spcBef>
              <a:spcAft>
                <a:spcPts val="600"/>
              </a:spcAft>
              <a:buClr>
                <a:srgbClr val="1CADE4"/>
              </a:buClr>
              <a:buSzPct val="100000"/>
              <a:buFont typeface="Arial"/>
              <a:buChar char="•"/>
            </a:pPr>
            <a:r>
              <a:rPr lang="ru-RU" sz="2400" cap="small" dirty="0">
                <a:solidFill>
                  <a:prstClr val="white"/>
                </a:solidFill>
              </a:rPr>
              <a:t>стоимость покупных материалов;</a:t>
            </a:r>
          </a:p>
          <a:p>
            <a:pPr marL="285750" lvl="0" indent="-285750">
              <a:spcBef>
                <a:spcPct val="20000"/>
              </a:spcBef>
              <a:spcAft>
                <a:spcPts val="600"/>
              </a:spcAft>
              <a:buClr>
                <a:srgbClr val="1CADE4"/>
              </a:buClr>
              <a:buSzPct val="100000"/>
              <a:buFont typeface="Arial"/>
              <a:buChar char="•"/>
            </a:pPr>
            <a:r>
              <a:rPr lang="ru-RU" sz="2400" cap="small" dirty="0">
                <a:solidFill>
                  <a:prstClr val="white"/>
                </a:solidFill>
              </a:rPr>
              <a:t>стоимость покупных комплектующих изделий и полуфабрикатов;</a:t>
            </a:r>
          </a:p>
          <a:p>
            <a:pPr marL="285750" lvl="0" indent="-285750">
              <a:spcBef>
                <a:spcPct val="20000"/>
              </a:spcBef>
              <a:spcAft>
                <a:spcPts val="600"/>
              </a:spcAft>
              <a:buClr>
                <a:srgbClr val="1CADE4"/>
              </a:buClr>
              <a:buSzPct val="100000"/>
              <a:buFont typeface="Arial"/>
              <a:buChar char="•"/>
            </a:pPr>
            <a:r>
              <a:rPr lang="ru-RU" sz="2400" cap="small" dirty="0">
                <a:solidFill>
                  <a:prstClr val="white"/>
                </a:solidFill>
              </a:rPr>
              <a:t>стоимость работ и услуг производственного характера, выплачиваемых сторонним организациям;</a:t>
            </a:r>
          </a:p>
          <a:p>
            <a:pPr marL="285750" lvl="0" indent="-285750">
              <a:spcBef>
                <a:spcPct val="20000"/>
              </a:spcBef>
              <a:spcAft>
                <a:spcPts val="600"/>
              </a:spcAft>
              <a:buClr>
                <a:srgbClr val="1CADE4"/>
              </a:buClr>
              <a:buSzPct val="100000"/>
              <a:buFont typeface="Arial"/>
              <a:buChar char="•"/>
            </a:pPr>
            <a:r>
              <a:rPr lang="ru-RU" sz="2400" cap="small" dirty="0">
                <a:solidFill>
                  <a:prstClr val="white"/>
                </a:solidFill>
              </a:rPr>
              <a:t>стоимость природного сырья;</a:t>
            </a:r>
          </a:p>
          <a:p>
            <a:pPr marL="285750" lvl="0" indent="-285750">
              <a:spcBef>
                <a:spcPct val="20000"/>
              </a:spcBef>
              <a:spcAft>
                <a:spcPts val="600"/>
              </a:spcAft>
              <a:buClr>
                <a:srgbClr val="1CADE4"/>
              </a:buClr>
              <a:buSzPct val="100000"/>
              <a:buFont typeface="Arial"/>
              <a:buChar char="•"/>
            </a:pPr>
            <a:r>
              <a:rPr lang="ru-RU" sz="2400" cap="small" dirty="0">
                <a:solidFill>
                  <a:prstClr val="white"/>
                </a:solidFill>
              </a:rPr>
              <a:t>стоимость приобретаемого со стороны топлива всех видов, расходуемого на технологические цели, выработку всех видов энергии, отопления зданий, транспортные работы;</a:t>
            </a:r>
          </a:p>
          <a:p>
            <a:pPr marL="285750" lvl="0" indent="-285750">
              <a:spcBef>
                <a:spcPct val="20000"/>
              </a:spcBef>
              <a:spcAft>
                <a:spcPts val="600"/>
              </a:spcAft>
              <a:buClr>
                <a:srgbClr val="1CADE4"/>
              </a:buClr>
              <a:buSzPct val="100000"/>
              <a:buFont typeface="Arial"/>
              <a:buChar char="•"/>
            </a:pPr>
            <a:r>
              <a:rPr lang="ru-RU" sz="2400" cap="small" dirty="0">
                <a:solidFill>
                  <a:prstClr val="white"/>
                </a:solidFill>
              </a:rPr>
              <a:t>стоимость покупной энергии всех видов, расходуемой на технологические, энергетические, двигательные и прочие нужды.</a:t>
            </a:r>
          </a:p>
        </p:txBody>
      </p:sp>
    </p:spTree>
    <p:extLst>
      <p:ext uri="{BB962C8B-B14F-4D97-AF65-F5344CB8AC3E}">
        <p14:creationId xmlns:p14="http://schemas.microsoft.com/office/powerpoint/2010/main" val="3189169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2514" y="0"/>
            <a:ext cx="9905998" cy="1905000"/>
          </a:xfrm>
        </p:spPr>
        <p:txBody>
          <a:bodyPr/>
          <a:lstStyle/>
          <a:p>
            <a:r>
              <a:rPr lang="ru-RU" dirty="0" smtClean="0">
                <a:effectLst/>
              </a:rPr>
              <a:t>калькуляционные </a:t>
            </a:r>
            <a:r>
              <a:rPr lang="ru-RU" dirty="0">
                <a:effectLst/>
              </a:rPr>
              <a:t>статьи: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5771" y="1291771"/>
            <a:ext cx="11727543" cy="5428343"/>
          </a:xfrm>
        </p:spPr>
        <p:txBody>
          <a:bodyPr>
            <a:normAutofit fontScale="85000" lnSpcReduction="10000"/>
          </a:bodyPr>
          <a:lstStyle/>
          <a:p>
            <a:r>
              <a:rPr lang="ru-RU" dirty="0">
                <a:effectLst/>
              </a:rPr>
              <a:t>Сырье и материалы, за вычетом реализуемых отходов.</a:t>
            </a:r>
          </a:p>
          <a:p>
            <a:r>
              <a:rPr lang="ru-RU" dirty="0">
                <a:effectLst/>
              </a:rPr>
              <a:t>Покупные полуфабрикаты и комплектующие изделия.</a:t>
            </a:r>
          </a:p>
          <a:p>
            <a:r>
              <a:rPr lang="ru-RU" dirty="0">
                <a:effectLst/>
              </a:rPr>
              <a:t>Топливо и энергия на технологические цели.</a:t>
            </a:r>
          </a:p>
          <a:p>
            <a:r>
              <a:rPr lang="ru-RU" dirty="0">
                <a:effectLst/>
              </a:rPr>
              <a:t>Основная заработная плата производственных рабочих.</a:t>
            </a:r>
          </a:p>
          <a:p>
            <a:r>
              <a:rPr lang="ru-RU" dirty="0">
                <a:effectLst/>
              </a:rPr>
              <a:t>Дополнительная заработная плата производственных рабочих.</a:t>
            </a:r>
          </a:p>
          <a:p>
            <a:r>
              <a:rPr lang="ru-RU" dirty="0">
                <a:effectLst/>
              </a:rPr>
              <a:t>Отчисления на социальные нужды.</a:t>
            </a:r>
          </a:p>
          <a:p>
            <a:r>
              <a:rPr lang="ru-RU" dirty="0">
                <a:effectLst/>
              </a:rPr>
              <a:t>Износ инструмента и приспособлений целевого назначения и прочие специальные расходы.</a:t>
            </a:r>
          </a:p>
          <a:p>
            <a:r>
              <a:rPr lang="ru-RU" dirty="0">
                <a:effectLst/>
              </a:rPr>
              <a:t>Расходы на содержание и эксплуатацию технологического оборудования.</a:t>
            </a:r>
            <a:br>
              <a:rPr lang="ru-RU" dirty="0">
                <a:effectLst/>
              </a:rPr>
            </a:br>
            <a:r>
              <a:rPr lang="ru-RU" dirty="0">
                <a:effectLst/>
              </a:rPr>
              <a:t>________________________</a:t>
            </a:r>
            <a:br>
              <a:rPr lang="ru-RU" dirty="0">
                <a:effectLst/>
              </a:rPr>
            </a:br>
            <a:r>
              <a:rPr lang="ru-RU" dirty="0">
                <a:effectLst/>
              </a:rPr>
              <a:t>Итого технологическая себестоимость</a:t>
            </a:r>
          </a:p>
          <a:p>
            <a:r>
              <a:rPr lang="ru-RU" dirty="0">
                <a:effectLst/>
              </a:rPr>
              <a:t>Цеховые расходы.</a:t>
            </a:r>
            <a:br>
              <a:rPr lang="ru-RU" dirty="0">
                <a:effectLst/>
              </a:rPr>
            </a:br>
            <a:r>
              <a:rPr lang="ru-RU" dirty="0">
                <a:effectLst/>
              </a:rPr>
              <a:t>________________________</a:t>
            </a:r>
            <a:br>
              <a:rPr lang="ru-RU" dirty="0">
                <a:effectLst/>
              </a:rPr>
            </a:br>
            <a:r>
              <a:rPr lang="ru-RU" dirty="0">
                <a:effectLst/>
              </a:rPr>
              <a:t>Итого цеховая себестоимость</a:t>
            </a:r>
          </a:p>
          <a:p>
            <a:r>
              <a:rPr lang="ru-RU" dirty="0">
                <a:effectLst/>
              </a:rPr>
              <a:t>Общезаводские производственные расходы. Итого производственная себестоимость</a:t>
            </a:r>
          </a:p>
          <a:p>
            <a:r>
              <a:rPr lang="ru-RU" dirty="0">
                <a:effectLst/>
              </a:rPr>
              <a:t>Внепроизводственные расходы.</a:t>
            </a:r>
            <a:br>
              <a:rPr lang="ru-RU" dirty="0">
                <a:effectLst/>
              </a:rPr>
            </a:br>
            <a:r>
              <a:rPr lang="ru-RU" dirty="0">
                <a:effectLst/>
              </a:rPr>
              <a:t>________________________</a:t>
            </a:r>
            <a:br>
              <a:rPr lang="ru-RU" dirty="0">
                <a:effectLst/>
              </a:rPr>
            </a:br>
            <a:r>
              <a:rPr lang="ru-RU" dirty="0">
                <a:effectLst/>
              </a:rPr>
              <a:t>Итого полная себестоимость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45599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c5b1a2471a4bd789f57ab93a76882874f71c3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етка">
  <a:themeElements>
    <a:clrScheme name="Синий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Сетка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Сетка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DD1DAD52-B525-46B5-8E87-60EE23581B9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Сетчатая</Template>
  <TotalTime>85</TotalTime>
  <Words>214</Words>
  <Application>Microsoft Office PowerPoint</Application>
  <PresentationFormat>Широкоэкранный</PresentationFormat>
  <Paragraphs>67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Arial</vt:lpstr>
      <vt:lpstr>Century Gothic</vt:lpstr>
      <vt:lpstr>Wingdings</vt:lpstr>
      <vt:lpstr>Сетка</vt:lpstr>
      <vt:lpstr>Себестоимость продукции фирмы и ее составляющие</vt:lpstr>
      <vt:lpstr>Что такое себестоимость?</vt:lpstr>
      <vt:lpstr>Виды собственности</vt:lpstr>
      <vt:lpstr>Классификация затрат, входящих в себестоимость</vt:lpstr>
      <vt:lpstr>Презентация PowerPoint</vt:lpstr>
      <vt:lpstr>Экономические элементы</vt:lpstr>
      <vt:lpstr>Презентация PowerPoint</vt:lpstr>
      <vt:lpstr>калькуляционные статьи: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Себестоимость продукции фирмы и ее составляющие</dc:title>
  <dc:creator>Polina Lee</dc:creator>
  <cp:lastModifiedBy>Романова Галина</cp:lastModifiedBy>
  <cp:revision>11</cp:revision>
  <dcterms:created xsi:type="dcterms:W3CDTF">2018-03-25T12:54:02Z</dcterms:created>
  <dcterms:modified xsi:type="dcterms:W3CDTF">2018-05-26T07:09:30Z</dcterms:modified>
</cp:coreProperties>
</file>