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  <p:sldMasterId id="2147483781" r:id="rId2"/>
  </p:sldMasterIdLst>
  <p:sldIdLst>
    <p:sldId id="256" r:id="rId3"/>
    <p:sldId id="259" r:id="rId4"/>
    <p:sldId id="281" r:id="rId5"/>
    <p:sldId id="260" r:id="rId6"/>
    <p:sldId id="293" r:id="rId7"/>
    <p:sldId id="262" r:id="rId8"/>
    <p:sldId id="263" r:id="rId9"/>
    <p:sldId id="270" r:id="rId10"/>
    <p:sldId id="271" r:id="rId11"/>
    <p:sldId id="282" r:id="rId12"/>
    <p:sldId id="285" r:id="rId13"/>
    <p:sldId id="295" r:id="rId14"/>
    <p:sldId id="296" r:id="rId15"/>
    <p:sldId id="299" r:id="rId16"/>
    <p:sldId id="298" r:id="rId17"/>
    <p:sldId id="297" r:id="rId18"/>
    <p:sldId id="301" r:id="rId19"/>
    <p:sldId id="304" r:id="rId20"/>
    <p:sldId id="303" r:id="rId21"/>
    <p:sldId id="302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16" r:id="rId34"/>
    <p:sldId id="317" r:id="rId35"/>
    <p:sldId id="318" r:id="rId36"/>
    <p:sldId id="319" r:id="rId37"/>
    <p:sldId id="320" r:id="rId38"/>
    <p:sldId id="321" r:id="rId39"/>
    <p:sldId id="322" r:id="rId40"/>
    <p:sldId id="323" r:id="rId41"/>
    <p:sldId id="324" r:id="rId42"/>
    <p:sldId id="325" r:id="rId43"/>
    <p:sldId id="328" r:id="rId44"/>
    <p:sldId id="327" r:id="rId45"/>
    <p:sldId id="326" r:id="rId46"/>
    <p:sldId id="329" r:id="rId47"/>
    <p:sldId id="330" r:id="rId48"/>
    <p:sldId id="331" r:id="rId49"/>
    <p:sldId id="332" r:id="rId50"/>
    <p:sldId id="333" r:id="rId51"/>
    <p:sldId id="294" r:id="rId52"/>
  </p:sldIdLst>
  <p:sldSz cx="9144000" cy="6858000" type="screen4x3"/>
  <p:notesSz cx="6834188" cy="99790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29" autoAdjust="0"/>
  </p:normalViewPr>
  <p:slideViewPr>
    <p:cSldViewPr>
      <p:cViewPr varScale="1">
        <p:scale>
          <a:sx n="107" d="100"/>
          <a:sy n="107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50179" name="Freeform 3"/>
            <p:cNvSpPr>
              <a:spLocks/>
            </p:cNvSpPr>
            <p:nvPr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50180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50181" name="Freeform 5"/>
              <p:cNvSpPr>
                <a:spLocks/>
              </p:cNvSpPr>
              <p:nvPr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2" name="Freeform 6"/>
              <p:cNvSpPr>
                <a:spLocks/>
              </p:cNvSpPr>
              <p:nvPr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3" name="Freeform 7"/>
              <p:cNvSpPr>
                <a:spLocks/>
              </p:cNvSpPr>
              <p:nvPr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4" name="Freeform 8"/>
              <p:cNvSpPr>
                <a:spLocks/>
              </p:cNvSpPr>
              <p:nvPr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5" name="Freeform 9"/>
              <p:cNvSpPr>
                <a:spLocks/>
              </p:cNvSpPr>
              <p:nvPr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6" name="Freeform 10"/>
              <p:cNvSpPr>
                <a:spLocks/>
              </p:cNvSpPr>
              <p:nvPr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7" name="Freeform 11"/>
              <p:cNvSpPr>
                <a:spLocks/>
              </p:cNvSpPr>
              <p:nvPr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8" name="Freeform 12"/>
              <p:cNvSpPr>
                <a:spLocks/>
              </p:cNvSpPr>
              <p:nvPr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9" name="Freeform 13"/>
              <p:cNvSpPr>
                <a:spLocks/>
              </p:cNvSpPr>
              <p:nvPr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0" name="Freeform 14"/>
              <p:cNvSpPr>
                <a:spLocks/>
              </p:cNvSpPr>
              <p:nvPr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1" name="Freeform 15"/>
              <p:cNvSpPr>
                <a:spLocks/>
              </p:cNvSpPr>
              <p:nvPr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2" name="Freeform 16"/>
              <p:cNvSpPr>
                <a:spLocks/>
              </p:cNvSpPr>
              <p:nvPr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3" name="Freeform 17"/>
              <p:cNvSpPr>
                <a:spLocks/>
              </p:cNvSpPr>
              <p:nvPr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4" name="Freeform 18"/>
              <p:cNvSpPr>
                <a:spLocks/>
              </p:cNvSpPr>
              <p:nvPr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5" name="Freeform 19"/>
              <p:cNvSpPr>
                <a:spLocks/>
              </p:cNvSpPr>
              <p:nvPr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6" name="Freeform 20"/>
              <p:cNvSpPr>
                <a:spLocks/>
              </p:cNvSpPr>
              <p:nvPr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7" name="Freeform 21"/>
              <p:cNvSpPr>
                <a:spLocks/>
              </p:cNvSpPr>
              <p:nvPr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8" name="Freeform 22"/>
              <p:cNvSpPr>
                <a:spLocks/>
              </p:cNvSpPr>
              <p:nvPr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9" name="Freeform 23"/>
              <p:cNvSpPr>
                <a:spLocks/>
              </p:cNvSpPr>
              <p:nvPr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0" name="Freeform 24"/>
              <p:cNvSpPr>
                <a:spLocks/>
              </p:cNvSpPr>
              <p:nvPr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1" name="Freeform 25"/>
              <p:cNvSpPr>
                <a:spLocks/>
              </p:cNvSpPr>
              <p:nvPr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2" name="Freeform 26"/>
              <p:cNvSpPr>
                <a:spLocks/>
              </p:cNvSpPr>
              <p:nvPr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3" name="Freeform 27"/>
              <p:cNvSpPr>
                <a:spLocks/>
              </p:cNvSpPr>
              <p:nvPr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4" name="Freeform 28"/>
              <p:cNvSpPr>
                <a:spLocks/>
              </p:cNvSpPr>
              <p:nvPr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5" name="Freeform 29"/>
              <p:cNvSpPr>
                <a:spLocks/>
              </p:cNvSpPr>
              <p:nvPr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0206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50207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08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09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0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1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2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3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4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5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6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7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8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9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0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1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50222" name="Group 46"/>
              <p:cNvGrpSpPr>
                <a:grpSpLocks/>
              </p:cNvGrpSpPr>
              <p:nvPr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50223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4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50225" name="Group 49"/>
              <p:cNvGrpSpPr>
                <a:grpSpLocks/>
              </p:cNvGrpSpPr>
              <p:nvPr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50226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7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8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9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0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1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2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3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4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50235" name="Freeform 59"/>
              <p:cNvSpPr>
                <a:spLocks/>
              </p:cNvSpPr>
              <p:nvPr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6" name="Freeform 60"/>
              <p:cNvSpPr>
                <a:spLocks/>
              </p:cNvSpPr>
              <p:nvPr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7" name="Freeform 61"/>
              <p:cNvSpPr>
                <a:spLocks/>
              </p:cNvSpPr>
              <p:nvPr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8" name="Freeform 62"/>
              <p:cNvSpPr>
                <a:spLocks/>
              </p:cNvSpPr>
              <p:nvPr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9" name="Freeform 63"/>
              <p:cNvSpPr>
                <a:spLocks/>
              </p:cNvSpPr>
              <p:nvPr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40" name="Freeform 64"/>
              <p:cNvSpPr>
                <a:spLocks/>
              </p:cNvSpPr>
              <p:nvPr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41" name="Freeform 65"/>
              <p:cNvSpPr>
                <a:spLocks/>
              </p:cNvSpPr>
              <p:nvPr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42" name="Freeform 66"/>
              <p:cNvSpPr>
                <a:spLocks/>
              </p:cNvSpPr>
              <p:nvPr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0243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920875"/>
            <a:ext cx="8226425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0244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0245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C5F5A13D-B322-4F6F-A12D-FB164272BCD2}" type="datetimeFigureOut">
              <a:rPr lang="en-US"/>
              <a:pPr/>
              <a:t>9/13/2020</a:t>
            </a:fld>
            <a:endParaRPr lang="ru-RU"/>
          </a:p>
        </p:txBody>
      </p:sp>
      <p:sp>
        <p:nvSpPr>
          <p:cNvPr id="50246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0247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CA3B8C3-2E56-4EFD-8127-77A7E4337D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841719-0163-4EBC-B797-BC4E55BD4E14}" type="datetimeFigureOut">
              <a:rPr lang="en-US"/>
              <a:pPr/>
              <a:t>9/13/2020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2D45A-A7DE-4670-AB91-180C22ED50F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058C67-CBE9-4A5B-84B5-35F5D5E153B4}" type="datetimeFigureOut">
              <a:rPr lang="en-US"/>
              <a:pPr/>
              <a:t>9/13/2020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994C57-E7F3-49B2-BF74-D1ED1F57E46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9946DE-45F1-4276-8A89-E548C9F873D0}" type="datetimeFigureOut">
              <a:rPr lang="en-US"/>
              <a:pPr/>
              <a:t>9/13/2020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8F8904-7ECA-4191-B731-EDA64BEB7C5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B430F4-62BD-4A1F-A515-DD4E1D86511E}" type="datetimeFigureOut">
              <a:rPr lang="en-US"/>
              <a:pPr/>
              <a:t>9/13/2020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0CECE1-8586-4692-9375-D3294FB6C6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8F086F-7445-40C4-8C78-C4DD6F2D6EA9}" type="datetimeFigureOut">
              <a:rPr lang="en-US"/>
              <a:pPr/>
              <a:t>9/13/2020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F9CDE9-F71F-4AB2-AC83-611072FC50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3701793-9098-420A-AB72-765D1089905E}" type="datetimeFigureOut">
              <a:rPr lang="en-US"/>
              <a:pPr/>
              <a:t>9/13/2020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F25EC7-B500-4030-BA26-11EB2173226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3E2314-F7A5-4467-9C8B-82E05712AAFA}" type="datetimeFigureOut">
              <a:rPr lang="en-US"/>
              <a:pPr/>
              <a:t>9/13/2020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C169AC-9EF3-42F4-B841-49B0B68953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45DE91-1BB6-4F5E-9A17-5F439039CAB5}" type="datetimeFigureOut">
              <a:rPr lang="en-US"/>
              <a:pPr/>
              <a:t>9/13/2020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253B01-3422-4D0D-9ECA-2530C6C2827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FB9B55-0CBA-40AF-B551-F762DB9ABDCB}" type="datetimeFigureOut">
              <a:rPr lang="en-US"/>
              <a:pPr/>
              <a:t>9/13/2020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58A79-C14D-4A26-B150-14A2D1E5F9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3050"/>
            <a:ext cx="2055813" cy="58229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18212" cy="58229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8C85B3-C77B-48DA-8D6C-6637A0F07E08}" type="datetimeFigureOut">
              <a:rPr lang="en-US"/>
              <a:pPr/>
              <a:t>9/13/2020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BF78B6-7EDF-4BDA-8E6D-C9F2506A352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Прямоугольник 16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Прямоугольник 17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Прямоугольник 18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Дата 25"/>
          <p:cNvSpPr>
            <a:spLocks noGrp="1"/>
          </p:cNvSpPr>
          <p:nvPr>
            <p:ph type="dt" sz="half" idx="10"/>
          </p:nvPr>
        </p:nvSpPr>
        <p:spPr>
          <a:xfrm>
            <a:off x="6586538" y="612775"/>
            <a:ext cx="957262" cy="457200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6405ED9-6764-4082-A0A3-E48767FD7916}" type="datetimeFigureOut">
              <a:rPr lang="en-US"/>
              <a:pPr>
                <a:defRPr/>
              </a:pPr>
              <a:t>9/13/2020</a:t>
            </a:fld>
            <a:endParaRPr lang="en-US"/>
          </a:p>
        </p:txBody>
      </p:sp>
      <p:sp>
        <p:nvSpPr>
          <p:cNvPr id="21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4F0BF16-E683-492C-9FB7-C23C309474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9" name="Скругленный прямоугольник 8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6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828AA-4A05-4589-8FCF-A7F40CD62A12}" type="datetimeFigureOut">
              <a:rPr lang="en-US"/>
              <a:pPr>
                <a:defRPr/>
              </a:pPr>
              <a:t>9/13/2020</a:t>
            </a:fld>
            <a:endParaRPr lang="en-US"/>
          </a:p>
        </p:txBody>
      </p:sp>
      <p:sp>
        <p:nvSpPr>
          <p:cNvPr id="17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87BB3-F962-4711-BCCC-99E2BDA603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63529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49155" name="Freeform 3"/>
            <p:cNvSpPr>
              <a:spLocks/>
            </p:cNvSpPr>
            <p:nvPr userDrawn="1"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49156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49157" name="Freeform 5"/>
              <p:cNvSpPr>
                <a:spLocks/>
              </p:cNvSpPr>
              <p:nvPr userDrawn="1"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58" name="Freeform 6"/>
              <p:cNvSpPr>
                <a:spLocks/>
              </p:cNvSpPr>
              <p:nvPr userDrawn="1"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59" name="Freeform 7"/>
              <p:cNvSpPr>
                <a:spLocks/>
              </p:cNvSpPr>
              <p:nvPr userDrawn="1"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0" name="Freeform 8"/>
              <p:cNvSpPr>
                <a:spLocks/>
              </p:cNvSpPr>
              <p:nvPr userDrawn="1"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1" name="Freeform 9"/>
              <p:cNvSpPr>
                <a:spLocks/>
              </p:cNvSpPr>
              <p:nvPr userDrawn="1"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2" name="Freeform 10"/>
              <p:cNvSpPr>
                <a:spLocks/>
              </p:cNvSpPr>
              <p:nvPr userDrawn="1"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3" name="Freeform 11"/>
              <p:cNvSpPr>
                <a:spLocks/>
              </p:cNvSpPr>
              <p:nvPr userDrawn="1"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4" name="Freeform 12"/>
              <p:cNvSpPr>
                <a:spLocks/>
              </p:cNvSpPr>
              <p:nvPr userDrawn="1"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5" name="Freeform 13"/>
              <p:cNvSpPr>
                <a:spLocks/>
              </p:cNvSpPr>
              <p:nvPr userDrawn="1"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6" name="Freeform 14"/>
              <p:cNvSpPr>
                <a:spLocks/>
              </p:cNvSpPr>
              <p:nvPr userDrawn="1"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7" name="Freeform 15"/>
              <p:cNvSpPr>
                <a:spLocks/>
              </p:cNvSpPr>
              <p:nvPr userDrawn="1"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8" name="Freeform 16"/>
              <p:cNvSpPr>
                <a:spLocks/>
              </p:cNvSpPr>
              <p:nvPr userDrawn="1"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9" name="Freeform 17"/>
              <p:cNvSpPr>
                <a:spLocks/>
              </p:cNvSpPr>
              <p:nvPr userDrawn="1"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0" name="Freeform 18"/>
              <p:cNvSpPr>
                <a:spLocks/>
              </p:cNvSpPr>
              <p:nvPr userDrawn="1"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1" name="Freeform 19"/>
              <p:cNvSpPr>
                <a:spLocks/>
              </p:cNvSpPr>
              <p:nvPr userDrawn="1"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2" name="Freeform 20"/>
              <p:cNvSpPr>
                <a:spLocks/>
              </p:cNvSpPr>
              <p:nvPr userDrawn="1"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3" name="Freeform 21"/>
              <p:cNvSpPr>
                <a:spLocks/>
              </p:cNvSpPr>
              <p:nvPr userDrawn="1"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4" name="Freeform 22"/>
              <p:cNvSpPr>
                <a:spLocks/>
              </p:cNvSpPr>
              <p:nvPr userDrawn="1"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5" name="Freeform 23"/>
              <p:cNvSpPr>
                <a:spLocks/>
              </p:cNvSpPr>
              <p:nvPr userDrawn="1"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6" name="Freeform 24"/>
              <p:cNvSpPr>
                <a:spLocks/>
              </p:cNvSpPr>
              <p:nvPr userDrawn="1"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7" name="Freeform 25"/>
              <p:cNvSpPr>
                <a:spLocks/>
              </p:cNvSpPr>
              <p:nvPr userDrawn="1"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8" name="Freeform 26"/>
              <p:cNvSpPr>
                <a:spLocks/>
              </p:cNvSpPr>
              <p:nvPr userDrawn="1"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9" name="Freeform 27"/>
              <p:cNvSpPr>
                <a:spLocks/>
              </p:cNvSpPr>
              <p:nvPr userDrawn="1"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0" name="Freeform 28"/>
              <p:cNvSpPr>
                <a:spLocks/>
              </p:cNvSpPr>
              <p:nvPr userDrawn="1"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1" name="Freeform 29"/>
              <p:cNvSpPr>
                <a:spLocks/>
              </p:cNvSpPr>
              <p:nvPr userDrawn="1"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49182" name="Group 30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49183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4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5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6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7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8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9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0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1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2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3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4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5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6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7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9198" name="Group 46"/>
              <p:cNvGrpSpPr>
                <a:grpSpLocks/>
              </p:cNvGrpSpPr>
              <p:nvPr userDrawn="1"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49199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0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9201" name="Group 49"/>
              <p:cNvGrpSpPr>
                <a:grpSpLocks/>
              </p:cNvGrpSpPr>
              <p:nvPr userDrawn="1"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49202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3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4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5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6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7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8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9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10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49211" name="Freeform 59"/>
              <p:cNvSpPr>
                <a:spLocks/>
              </p:cNvSpPr>
              <p:nvPr userDrawn="1"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2" name="Freeform 60"/>
              <p:cNvSpPr>
                <a:spLocks/>
              </p:cNvSpPr>
              <p:nvPr userDrawn="1"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3" name="Freeform 61"/>
              <p:cNvSpPr>
                <a:spLocks/>
              </p:cNvSpPr>
              <p:nvPr userDrawn="1"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4" name="Freeform 62"/>
              <p:cNvSpPr>
                <a:spLocks/>
              </p:cNvSpPr>
              <p:nvPr userDrawn="1"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5" name="Freeform 63"/>
              <p:cNvSpPr>
                <a:spLocks/>
              </p:cNvSpPr>
              <p:nvPr userDrawn="1"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6" name="Freeform 64"/>
              <p:cNvSpPr>
                <a:spLocks/>
              </p:cNvSpPr>
              <p:nvPr userDrawn="1"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7" name="Freeform 65"/>
              <p:cNvSpPr>
                <a:spLocks/>
              </p:cNvSpPr>
              <p:nvPr userDrawn="1"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8" name="Freeform 66"/>
              <p:cNvSpPr>
                <a:spLocks/>
              </p:cNvSpPr>
              <p:nvPr userDrawn="1"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49219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9220" name="Rectangle 6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DF9D3398-E569-41A2-AD0C-06BE06630312}" type="datetimeFigureOut">
              <a:rPr lang="en-US"/>
              <a:pPr/>
              <a:t>9/13/2020</a:t>
            </a:fld>
            <a:endParaRPr lang="ru-RU"/>
          </a:p>
        </p:txBody>
      </p:sp>
      <p:sp>
        <p:nvSpPr>
          <p:cNvPr id="49221" name="Rectangle 6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2050"/>
            <a:ext cx="2895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9222" name="Rectangle 7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307065BD-F3C7-47B0-B26F-78371879786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9223" name="Rectangle 7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26425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1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112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0" name="Дата 2"/>
          <p:cNvSpPr>
            <a:spLocks noGrp="1"/>
          </p:cNvSpPr>
          <p:nvPr>
            <p:ph type="dt" sz="half" idx="2"/>
          </p:nvPr>
        </p:nvSpPr>
        <p:spPr>
          <a:xfrm>
            <a:off x="6583363" y="612775"/>
            <a:ext cx="957262" cy="457200"/>
          </a:xfrm>
          <a:prstGeom prst="rect">
            <a:avLst/>
          </a:prstGeom>
        </p:spPr>
        <p:txBody>
          <a:bodyPr vert="horz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47C668C8-8D9C-44BC-B0CC-55AA744A81EA}" type="datetimeFigureOut">
              <a:rPr lang="en-US"/>
              <a:pPr>
                <a:defRPr/>
              </a:pPr>
              <a:t>9/13/2020</a:t>
            </a:fld>
            <a:endParaRPr lang="en-US"/>
          </a:p>
        </p:txBody>
      </p:sp>
      <p:sp>
        <p:nvSpPr>
          <p:cNvPr id="21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>
              <a:defRPr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6BDFAB6-2915-49EE-9CD2-AA719AD257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81000" y="2438400"/>
            <a:ext cx="8458200" cy="1470025"/>
          </a:xfrm>
        </p:spPr>
        <p:txBody>
          <a:bodyPr anchor="b" anchorCtr="0"/>
          <a:lstStyle/>
          <a:p>
            <a:r>
              <a:rPr lang="ru-RU" sz="6000" dirty="0">
                <a:solidFill>
                  <a:schemeClr val="tx1"/>
                </a:solidFill>
              </a:rPr>
              <a:t>Стратегия и тактика финансового оздоровления организации</a:t>
            </a:r>
          </a:p>
        </p:txBody>
      </p:sp>
      <p:sp>
        <p:nvSpPr>
          <p:cNvPr id="512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457200" y="4191000"/>
            <a:ext cx="4951412" cy="1822450"/>
          </a:xfrm>
        </p:spPr>
        <p:txBody>
          <a:bodyPr/>
          <a:lstStyle/>
          <a:p>
            <a:pPr marL="63500" indent="0">
              <a:buFont typeface="Arial" charset="0"/>
              <a:buNone/>
            </a:pPr>
            <a:r>
              <a:rPr lang="ru-RU" sz="2800" dirty="0" smtClean="0">
                <a:solidFill>
                  <a:schemeClr val="tx2"/>
                </a:solidFill>
              </a:rPr>
              <a:t>Самарина Н.С. </a:t>
            </a:r>
            <a:endParaRPr lang="ru-RU" sz="2800" dirty="0">
              <a:solidFill>
                <a:schemeClr val="tx2"/>
              </a:solidFill>
            </a:endParaRPr>
          </a:p>
          <a:p>
            <a:pPr marL="63500" indent="0">
              <a:buFont typeface="Arial" charset="0"/>
              <a:buNone/>
            </a:pPr>
            <a:r>
              <a:rPr lang="ru-RU" sz="2800" dirty="0">
                <a:solidFill>
                  <a:schemeClr val="tx2"/>
                </a:solidFill>
              </a:rPr>
              <a:t>Кафедра </a:t>
            </a:r>
            <a:r>
              <a:rPr lang="ru-RU" sz="2800" dirty="0" smtClean="0">
                <a:solidFill>
                  <a:schemeClr val="tx2"/>
                </a:solidFill>
              </a:rPr>
              <a:t>Экономика и управление</a:t>
            </a:r>
            <a:endParaRPr lang="ru-RU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2400" y="838200"/>
            <a:ext cx="86106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Программы финансового оздоровления обладают значительной общностью с программами развития компании. Поэтому иногда считают, что в конечном счете любая программа развития направлена на финансовое оздоровление фирмы. Однако в нестабильных условиях, если существует угроза кризиса или он уже наступил, необходимо выделить принципиальные отличия этих двух видов программ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363915"/>
            <a:ext cx="8534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У программ развития и программ оздоровления разные цели. </a:t>
            </a:r>
            <a:r>
              <a:rPr lang="ru-RU" sz="3200" b="1" u="sng" dirty="0"/>
              <a:t>Программы развития</a:t>
            </a:r>
            <a:r>
              <a:rPr lang="ru-RU" sz="3200" dirty="0"/>
              <a:t> разрабатываются для стабильно работающих предприятий, нацеленных на укрепление позиций, расширение деятельности. </a:t>
            </a:r>
            <a:r>
              <a:rPr lang="ru-RU" sz="3200" b="1" u="sng" dirty="0"/>
              <a:t>А задачами программ финансового оздоровления </a:t>
            </a:r>
            <a:r>
              <a:rPr lang="ru-RU" sz="3200" dirty="0"/>
              <a:t>являются стабилизация производственной, финансовой и инвестиционной деятельности, вывод предприятия из состояния убыточности, другими словами, — выживание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9946" y="762000"/>
            <a:ext cx="8305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В основе разработки </a:t>
            </a:r>
            <a:r>
              <a:rPr lang="ru-RU" sz="3600" dirty="0" smtClean="0"/>
              <a:t>концепции финансового оздоровления для </a:t>
            </a:r>
            <a:r>
              <a:rPr lang="ru-RU" sz="3600" dirty="0"/>
              <a:t>подавляющего большинства предприятий и ситуаций лежит принцип, сформулированный специалистами — практиками по антикризисному управлению</a:t>
            </a:r>
            <a:r>
              <a:rPr lang="ru-RU" sz="3600" b="1" u="sng" dirty="0"/>
              <a:t>: любая задача решаема, если есть три ресурса: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81000" y="1412795"/>
            <a:ext cx="86106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52413" algn="ctr"/>
            <a:r>
              <a:rPr lang="ru-RU" sz="3600" u="sng" dirty="0"/>
              <a:t>1) достаточное время на решение задачи;</a:t>
            </a:r>
          </a:p>
          <a:p>
            <a:pPr lvl="0" indent="252413" algn="ctr"/>
            <a:r>
              <a:rPr lang="ru-RU" sz="3600" u="sng" dirty="0"/>
              <a:t>2) достаточный объем полномочий кризисных управляющих по выбору методов решения задачи;</a:t>
            </a:r>
          </a:p>
          <a:p>
            <a:pPr lvl="0" indent="252413" algn="ctr"/>
            <a:r>
              <a:rPr lang="ru-RU" sz="3600" u="sng" dirty="0"/>
              <a:t>3) достаточные финансы для решения </a:t>
            </a:r>
            <a:r>
              <a:rPr lang="ru-RU" sz="3600" u="sng" dirty="0" smtClean="0"/>
              <a:t>задачи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381000"/>
            <a:ext cx="870724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u="sng" dirty="0" smtClean="0"/>
              <a:t>И </a:t>
            </a:r>
            <a:r>
              <a:rPr lang="ru-RU" sz="4000" b="1" i="1" u="sng" dirty="0"/>
              <a:t>два граничных условия:</a:t>
            </a:r>
          </a:p>
          <a:p>
            <a:pPr algn="ctr"/>
            <a:endParaRPr lang="ru-RU" sz="3200" b="1" i="1" u="sng" dirty="0"/>
          </a:p>
          <a:p>
            <a:pPr marL="514350" indent="-514350" algn="ctr">
              <a:buAutoNum type="arabicParenR"/>
            </a:pPr>
            <a:r>
              <a:rPr lang="ru-RU" sz="3200" b="1" i="1" dirty="0" smtClean="0"/>
              <a:t>ни </a:t>
            </a:r>
            <a:r>
              <a:rPr lang="ru-RU" sz="3200" b="1" i="1" dirty="0"/>
              <a:t>один из ресурсов не должен быть равен нулю</a:t>
            </a:r>
            <a:r>
              <a:rPr lang="ru-RU" sz="3200" b="1" i="1" dirty="0" smtClean="0"/>
              <a:t>;</a:t>
            </a:r>
          </a:p>
          <a:p>
            <a:pPr algn="ctr"/>
            <a:endParaRPr lang="ru-RU" sz="3200" b="1" i="1" u="sng" dirty="0"/>
          </a:p>
          <a:p>
            <a:pPr algn="ctr"/>
            <a:r>
              <a:rPr lang="ru-RU" sz="3200" b="1" i="1" dirty="0"/>
              <a:t>2) недостаток одного ресурса восполняется увеличением двух других; недостаток двух ресурсов восполняется увеличением оставшегося.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228600"/>
            <a:ext cx="8763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dirty="0"/>
              <a:t>Первыми сигналами, глубинными признаками, свидетельствующими о возможном ухудшении финансового положения предприятия в будущем, даже при общем благоприятном на сегодняшний день фоне, могут быть:</a:t>
            </a:r>
          </a:p>
          <a:p>
            <a:pPr algn="ctr"/>
            <a:endParaRPr lang="ru-RU" sz="3000" dirty="0"/>
          </a:p>
          <a:p>
            <a:pPr algn="ctr"/>
            <a:r>
              <a:rPr lang="ru-RU" sz="3000" dirty="0"/>
              <a:t>• недостаточная диверсификация деятельности предприятия, чрезмерная зависимость сегодняшних и будущих результатов его функционирования от узкой номенклатуры продукции, какого-либо конкретного проекта, вида актива и т.д</a:t>
            </a:r>
            <a:r>
              <a:rPr lang="ru-RU" sz="3000" dirty="0" smtClean="0"/>
              <a:t>.;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457200"/>
            <a:ext cx="8610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• потеря ключевых партнеров или осложнения во взаимоотношениях с ними;</a:t>
            </a:r>
          </a:p>
          <a:p>
            <a:pPr algn="ctr"/>
            <a:r>
              <a:rPr lang="ru-RU" sz="2800" dirty="0"/>
              <a:t>• недооценка или невозможность технического и технологического обновления производства, переобучения персонала;</a:t>
            </a:r>
          </a:p>
          <a:p>
            <a:pPr algn="ctr"/>
            <a:r>
              <a:rPr lang="ru-RU" sz="2800" dirty="0"/>
              <a:t>• малоэффективные долгосрочные соглашения с поставщиками и потребителями продукции, а также кредиторами;</a:t>
            </a:r>
          </a:p>
          <a:p>
            <a:pPr algn="ctr"/>
            <a:r>
              <a:rPr lang="ru-RU" sz="2800" dirty="0"/>
              <a:t>• ставка на успешность и прибыльность нового рискованного проекта;</a:t>
            </a:r>
          </a:p>
          <a:p>
            <a:pPr algn="ctr"/>
            <a:r>
              <a:rPr lang="ru-RU" sz="2800" dirty="0"/>
              <a:t>• появление сильных конкурентов на том же сегменте рынка.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" y="152400"/>
            <a:ext cx="86106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dirty="0"/>
              <a:t>Более грозными признаками неблагополучия, т.е. признаками, наличие которых может свидетельствовать о наступлении финансовых затруднений с достаточно большой вероятностью, могут быть:</a:t>
            </a:r>
          </a:p>
          <a:p>
            <a:pPr algn="ctr"/>
            <a:endParaRPr lang="ru-RU" sz="3000" dirty="0"/>
          </a:p>
          <a:p>
            <a:pPr algn="ctr"/>
            <a:r>
              <a:rPr lang="ru-RU" sz="3000" dirty="0"/>
              <a:t>• неблагоприятные изменения в портфеле заказов, потеря долгосрочных контрактов;</a:t>
            </a:r>
          </a:p>
          <a:p>
            <a:pPr algn="ctr"/>
            <a:r>
              <a:rPr lang="ru-RU" sz="3000" dirty="0"/>
              <a:t>• неритмичность производства, вынужденные остановки;</a:t>
            </a:r>
          </a:p>
          <a:p>
            <a:pPr algn="ctr"/>
            <a:r>
              <a:rPr lang="ru-RU" sz="3000" dirty="0"/>
              <a:t>• изменение цены капитала, использование новых финансовых источников на относительно невыгодных условиях;</a:t>
            </a:r>
          </a:p>
          <a:p>
            <a:pPr algn="ctr"/>
            <a:r>
              <a:rPr lang="ru-RU" sz="3000" dirty="0"/>
              <a:t>• осложнение отношений с банками;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" y="762000"/>
            <a:ext cx="8763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• высокий удельный вес брака и возврата продукции;</a:t>
            </a:r>
          </a:p>
          <a:p>
            <a:pPr algn="ctr"/>
            <a:r>
              <a:rPr lang="ru-RU" sz="2800" dirty="0"/>
              <a:t>• использование краткосрочных заемных средств для финансирования долгосрочных проектов в больших объемах;</a:t>
            </a:r>
          </a:p>
          <a:p>
            <a:pPr algn="ctr"/>
            <a:r>
              <a:rPr lang="ru-RU" sz="2800" dirty="0"/>
              <a:t>• постоянная нехватка оборотных средств;</a:t>
            </a:r>
          </a:p>
          <a:p>
            <a:pPr algn="ctr"/>
            <a:r>
              <a:rPr lang="ru-RU" sz="2800" dirty="0"/>
              <a:t>• рост неэффективно используемых основных производственных фондов,</a:t>
            </a:r>
          </a:p>
          <a:p>
            <a:pPr algn="ctr"/>
            <a:r>
              <a:rPr lang="ru-RU" sz="2800" dirty="0"/>
              <a:t>• увеличение запасов без соответствующего роста производства;</a:t>
            </a:r>
          </a:p>
          <a:p>
            <a:pPr algn="ctr"/>
            <a:r>
              <a:rPr lang="ru-RU" sz="2800" dirty="0"/>
              <a:t>• неэффективная </a:t>
            </a:r>
            <a:r>
              <a:rPr lang="ru-RU" sz="2800" dirty="0" err="1"/>
              <a:t>реинвестиционная</a:t>
            </a:r>
            <a:r>
              <a:rPr lang="ru-RU" sz="2800" dirty="0"/>
              <a:t> политика.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685800"/>
            <a:ext cx="8686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Начальным этапом финансового оздоровления любого предприятия является формирование концепции предотвращения кризиса (или вывода предприятия из кризиса) и разработка политики финансового оздоровления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" y="152400"/>
            <a:ext cx="85344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u="sng" dirty="0"/>
              <a:t>Под концепцией финансового оздоровления </a:t>
            </a:r>
            <a:r>
              <a:rPr lang="ru-RU" sz="3000" dirty="0"/>
              <a:t>понимается идея, которая может стать основой улучшения положения предприятия (например, диверсификация деятельности или уход с рынка данной продукции).</a:t>
            </a:r>
          </a:p>
          <a:p>
            <a:endParaRPr lang="ru-RU" sz="3000" dirty="0"/>
          </a:p>
          <a:p>
            <a:r>
              <a:rPr lang="ru-RU" sz="3000" u="sng" dirty="0"/>
              <a:t>Под политикой финансового </a:t>
            </a:r>
            <a:r>
              <a:rPr lang="ru-RU" sz="3000" u="sng" dirty="0" smtClean="0"/>
              <a:t>оздоровления</a:t>
            </a:r>
            <a:r>
              <a:rPr lang="ru-RU" sz="3000" dirty="0" smtClean="0"/>
              <a:t> </a:t>
            </a:r>
            <a:r>
              <a:rPr lang="ru-RU" sz="3000" dirty="0"/>
              <a:t>понимают систему конкретных мер, направленных на преодоление кризиса и ликвидацию его последствий. Политика финансового оздоровления вытекает из выбранной концепции. При этом политика финансового оздоровления подразделяется на </a:t>
            </a:r>
            <a:r>
              <a:rPr lang="ru-RU" sz="3000" u="sng" dirty="0"/>
              <a:t>стратегию и тактику</a:t>
            </a:r>
            <a:r>
              <a:rPr lang="ru-RU" sz="3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2934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228600"/>
            <a:ext cx="85344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u="sng" dirty="0"/>
              <a:t>Стратегия финансового оздоровления </a:t>
            </a:r>
            <a:r>
              <a:rPr lang="ru-RU" sz="2800" dirty="0"/>
              <a:t>определяет долгосрочные цели и относительно долговременные мероприятия по стабилизации и развитию организации.</a:t>
            </a:r>
          </a:p>
          <a:p>
            <a:r>
              <a:rPr lang="ru-RU" sz="2800" u="sng" dirty="0" smtClean="0"/>
              <a:t>Тактика </a:t>
            </a:r>
            <a:r>
              <a:rPr lang="ru-RU" sz="2800" u="sng" dirty="0"/>
              <a:t>финансового оздоровления </a:t>
            </a:r>
            <a:r>
              <a:rPr lang="ru-RU" sz="2800" dirty="0"/>
              <a:t>направлена на разработку системы быстрых мер, позволяющих в короткие сроки «купировать болезнь», не дать кризису развиваться и углубляться. Тактика финансового оздоровления разрабатывается в рамках выбранной концепции и стратегии, однако может влиять на них: если первые результаты тактических мер не оправдывают ожиданий, возможно, требуется корректировка стратегии и концепции оздоровления.</a:t>
            </a:r>
          </a:p>
        </p:txBody>
      </p:sp>
    </p:spTree>
    <p:extLst>
      <p:ext uri="{BB962C8B-B14F-4D97-AF65-F5344CB8AC3E}">
        <p14:creationId xmlns:p14="http://schemas.microsoft.com/office/powerpoint/2010/main" val="1478792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6425" cy="1143000"/>
          </a:xfrm>
        </p:spPr>
        <p:txBody>
          <a:bodyPr/>
          <a:lstStyle/>
          <a:p>
            <a:r>
              <a:rPr lang="ru-RU" sz="3600" dirty="0" smtClean="0"/>
              <a:t>Последовательность </a:t>
            </a:r>
            <a:r>
              <a:rPr lang="ru-RU" sz="3600" dirty="0"/>
              <a:t>вывода предприятия из кризисной ситуации предполагает следующие блоки (этапы) </a:t>
            </a:r>
            <a:r>
              <a:rPr lang="ru-RU" sz="3600" dirty="0" smtClean="0"/>
              <a:t>работ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2590800"/>
            <a:ext cx="8686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1. Сбор информации по центрам повышенной опасности. </a:t>
            </a:r>
            <a:r>
              <a:rPr lang="ru-RU" sz="3200" dirty="0" smtClean="0"/>
              <a:t>К </a:t>
            </a:r>
            <a:r>
              <a:rPr lang="ru-RU" sz="3200" dirty="0"/>
              <a:t>ним относятся материальное обеспечение, производство, сбыт, финансы. Реже к точкам повышенной опасности </a:t>
            </a:r>
            <a:r>
              <a:rPr lang="ru-RU" sz="3200" dirty="0" smtClean="0"/>
              <a:t>относят </a:t>
            </a:r>
            <a:r>
              <a:rPr lang="ru-RU" sz="3200" dirty="0"/>
              <a:t>кадровый потенциал, институциональную структуру предприятия и ее соответствие поставленным целям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93069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9600" y="1524000"/>
            <a:ext cx="8305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2. Оценка финансово-экономического положения предприятия, выявление проблемных видов деятельности и участков работы, по возможности блокирование и ликвидация объективных условий, в которых вероятен кризис</a:t>
            </a:r>
            <a:r>
              <a:rPr lang="ru-RU" sz="3200" dirty="0" smtClean="0"/>
              <a:t>.</a:t>
            </a:r>
          </a:p>
          <a:p>
            <a:endParaRPr lang="ru-RU" sz="3200" dirty="0" smtClean="0"/>
          </a:p>
        </p:txBody>
      </p:sp>
    </p:spTree>
    <p:extLst>
      <p:ext uri="{BB962C8B-B14F-4D97-AF65-F5344CB8AC3E}">
        <p14:creationId xmlns:p14="http://schemas.microsoft.com/office/powerpoint/2010/main" val="1068274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1000" y="304800"/>
            <a:ext cx="84582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3. Анализ причин отклонения от нормального развития, включая изучение как внутренних факторов, так и макросреды, оказывающей влияние на финансово-экономическое состояние субъекта хозяйствования (конъюнктура рынков сбыта, динамика рыночных цен, налоговые выплаты, валютные курсы и т.д.). Хотя предприятие может лишь очень ограниченно влиять на макросреду, анализ ее воздействия или возможности адаптации к ней необходим. Это объясняется тем, что и после проведения эффективных с точки зрения внутреннего состояния фирмы мероприятий налоги, невыгодная динамика валютного курса, другие факторы макросреды могут поглощать все доходы и затруднять финансовое оздоровление предприятия. На данном этапе предпринимается попытка ликвидации уже существующих объективных признаков кризиса, недопущение их «раскрутки», если не сработало «блокирование» на предыдущем этапе.</a:t>
            </a:r>
          </a:p>
        </p:txBody>
      </p:sp>
    </p:spTree>
    <p:extLst>
      <p:ext uri="{BB962C8B-B14F-4D97-AF65-F5344CB8AC3E}">
        <p14:creationId xmlns:p14="http://schemas.microsoft.com/office/powerpoint/2010/main" val="24629373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" y="335846"/>
            <a:ext cx="83058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4. Выбор стратегии и тактики финансового оздоровления, исходя из специфики состояния фирмы, ее потенциала и ресурсов, выявленных с помощью рассмотренных первых трех этапов.</a:t>
            </a:r>
          </a:p>
          <a:p>
            <a:endParaRPr lang="ru-RU" sz="2400" dirty="0" smtClean="0"/>
          </a:p>
          <a:p>
            <a:r>
              <a:rPr lang="ru-RU" sz="2400" dirty="0" smtClean="0"/>
              <a:t>5</a:t>
            </a:r>
            <a:r>
              <a:rPr lang="ru-RU" sz="2400" dirty="0"/>
              <a:t>. Реализация первоочередных мероприятий по финансовому оздоровлению, нейтрализующих качественные изменения в результате кризиса или не допускающих их в принципе. Оценка результатов проведенных мероприятий. Выявление причин неудач (как внутренних, так и внешних), а также наиболее перспективных направлений. Корректировка политики.</a:t>
            </a:r>
          </a:p>
          <a:p>
            <a:endParaRPr lang="ru-RU" sz="2400" dirty="0" smtClean="0"/>
          </a:p>
          <a:p>
            <a:r>
              <a:rPr lang="ru-RU" sz="2400" dirty="0" smtClean="0"/>
              <a:t>6</a:t>
            </a:r>
            <a:r>
              <a:rPr lang="ru-RU" sz="2400" dirty="0"/>
              <a:t>. Прогнозирование будущих кризисных явлений. Прогнозирование возможно как на основе экспертных оценок, так и по финансовой отчетности. Как правило, используются комбинации этих методов.</a:t>
            </a:r>
          </a:p>
        </p:txBody>
      </p:sp>
    </p:spTree>
    <p:extLst>
      <p:ext uri="{BB962C8B-B14F-4D97-AF65-F5344CB8AC3E}">
        <p14:creationId xmlns:p14="http://schemas.microsoft.com/office/powerpoint/2010/main" val="3703226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9600" y="304800"/>
            <a:ext cx="8382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u="sng" dirty="0"/>
              <a:t>Задачи антикризисной стратегии</a:t>
            </a:r>
            <a:r>
              <a:rPr lang="ru-RU" sz="3200" dirty="0"/>
              <a:t>:</a:t>
            </a:r>
          </a:p>
          <a:p>
            <a:endParaRPr lang="ru-RU" sz="3200" dirty="0"/>
          </a:p>
          <a:p>
            <a:r>
              <a:rPr lang="ru-RU" sz="3200" dirty="0" smtClean="0"/>
              <a:t>- Ликвидация </a:t>
            </a:r>
            <a:r>
              <a:rPr lang="ru-RU" sz="3200" dirty="0"/>
              <a:t>последствий кризиса</a:t>
            </a:r>
          </a:p>
          <a:p>
            <a:r>
              <a:rPr lang="ru-RU" sz="3200" dirty="0" smtClean="0"/>
              <a:t>- Возвращение </a:t>
            </a:r>
            <a:r>
              <a:rPr lang="ru-RU" sz="3200" dirty="0"/>
              <a:t>к докризисному уровню по объему продаж, производства и прибыли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3429000"/>
            <a:ext cx="8458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/>
              <a:t>Стратегии:</a:t>
            </a:r>
          </a:p>
          <a:p>
            <a:endParaRPr lang="ru-RU" sz="3200" dirty="0"/>
          </a:p>
          <a:p>
            <a:r>
              <a:rPr lang="ru-RU" sz="3200" dirty="0" smtClean="0"/>
              <a:t>1. Стратегия </a:t>
            </a:r>
            <a:r>
              <a:rPr lang="ru-RU" sz="3200" dirty="0"/>
              <a:t>восстановления</a:t>
            </a:r>
          </a:p>
          <a:p>
            <a:r>
              <a:rPr lang="ru-RU" sz="3200" dirty="0" smtClean="0"/>
              <a:t>2. Стратегия </a:t>
            </a:r>
            <a:r>
              <a:rPr lang="ru-RU" sz="3200" dirty="0"/>
              <a:t>поворота</a:t>
            </a:r>
          </a:p>
          <a:p>
            <a:r>
              <a:rPr lang="ru-RU" sz="3200" dirty="0" smtClean="0"/>
              <a:t>3. Стратегия </a:t>
            </a:r>
            <a:r>
              <a:rPr lang="ru-RU" sz="3200" dirty="0"/>
              <a:t>выхода</a:t>
            </a:r>
          </a:p>
        </p:txBody>
      </p:sp>
    </p:spTree>
    <p:extLst>
      <p:ext uri="{BB962C8B-B14F-4D97-AF65-F5344CB8AC3E}">
        <p14:creationId xmlns:p14="http://schemas.microsoft.com/office/powerpoint/2010/main" val="174064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Факторы, определяющие выбор стратегии: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81000" y="1828800"/>
            <a:ext cx="86106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u="sng" dirty="0" smtClean="0"/>
              <a:t>1. Факторы </a:t>
            </a:r>
            <a:r>
              <a:rPr lang="ru-RU" sz="3200" u="sng" dirty="0"/>
              <a:t>внешнего окружения</a:t>
            </a:r>
          </a:p>
          <a:p>
            <a:r>
              <a:rPr lang="ru-RU" sz="3200" dirty="0" smtClean="0"/>
              <a:t>1.1. Характер </a:t>
            </a:r>
            <a:r>
              <a:rPr lang="ru-RU" sz="3200" dirty="0"/>
              <a:t>спада</a:t>
            </a:r>
          </a:p>
          <a:p>
            <a:r>
              <a:rPr lang="ru-RU" sz="3200" dirty="0" smtClean="0"/>
              <a:t>1.1.1 Медленный/быстрый</a:t>
            </a:r>
            <a:endParaRPr lang="ru-RU" sz="3200" dirty="0"/>
          </a:p>
          <a:p>
            <a:r>
              <a:rPr lang="ru-RU" sz="3200" dirty="0" smtClean="0"/>
              <a:t>1.1.2 Устойчивый/непостоянный</a:t>
            </a:r>
            <a:endParaRPr lang="ru-RU" sz="3200" dirty="0"/>
          </a:p>
          <a:p>
            <a:r>
              <a:rPr lang="ru-RU" sz="3200" dirty="0" smtClean="0"/>
              <a:t>1.2. Структура </a:t>
            </a:r>
            <a:r>
              <a:rPr lang="ru-RU" sz="3200" dirty="0"/>
              <a:t>отрасли</a:t>
            </a:r>
          </a:p>
          <a:p>
            <a:r>
              <a:rPr lang="ru-RU" sz="3200" dirty="0" smtClean="0"/>
              <a:t>1.2.1 Количество </a:t>
            </a:r>
            <a:r>
              <a:rPr lang="ru-RU" sz="3200" dirty="0"/>
              <a:t>конкурентов</a:t>
            </a:r>
          </a:p>
          <a:p>
            <a:r>
              <a:rPr lang="ru-RU" sz="3200" dirty="0" smtClean="0"/>
              <a:t>1.2.2 Масштабы </a:t>
            </a:r>
            <a:r>
              <a:rPr lang="ru-RU" sz="3200" dirty="0"/>
              <a:t>их деятельности</a:t>
            </a:r>
          </a:p>
          <a:p>
            <a:r>
              <a:rPr lang="ru-RU" sz="3200" dirty="0" smtClean="0"/>
              <a:t>1.2.3 Доля </a:t>
            </a:r>
            <a:r>
              <a:rPr lang="ru-RU" sz="3200" dirty="0"/>
              <a:t>принадлежащего им рынка</a:t>
            </a:r>
          </a:p>
        </p:txBody>
      </p:sp>
    </p:spTree>
    <p:extLst>
      <p:ext uri="{BB962C8B-B14F-4D97-AF65-F5344CB8AC3E}">
        <p14:creationId xmlns:p14="http://schemas.microsoft.com/office/powerpoint/2010/main" val="768319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Факторы, определяющие выбор стратегии: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55613" y="2057400"/>
            <a:ext cx="8534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1.3 Стабильность цен</a:t>
            </a:r>
          </a:p>
          <a:p>
            <a:endParaRPr lang="ru-RU" sz="3200" dirty="0"/>
          </a:p>
          <a:p>
            <a:r>
              <a:rPr lang="ru-RU" sz="3200" dirty="0" smtClean="0"/>
              <a:t>1.4 Индивидуализация </a:t>
            </a:r>
            <a:r>
              <a:rPr lang="ru-RU" sz="3200" dirty="0"/>
              <a:t>продукции (позволяет обеспечить дополнительные стратегические возможности компании, но при этом усложняет управляемость компании и требует от компании постоянных разработок)</a:t>
            </a:r>
          </a:p>
        </p:txBody>
      </p:sp>
    </p:spTree>
    <p:extLst>
      <p:ext uri="{BB962C8B-B14F-4D97-AF65-F5344CB8AC3E}">
        <p14:creationId xmlns:p14="http://schemas.microsoft.com/office/powerpoint/2010/main" val="36324279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Факторы, определяющие выбор стратегии: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4800" y="1720840"/>
            <a:ext cx="86868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1.5 Сегменты </a:t>
            </a:r>
            <a:r>
              <a:rPr lang="ru-RU" sz="2800" dirty="0"/>
              <a:t>рынка (наличие нескольких сегментов позволяет компании диверсифицировать риски, поскольку спрос падения по сегментам будет неравномерным, что позволит компании перенаправить ресурсы на наиболее рентабельные направления)</a:t>
            </a:r>
          </a:p>
          <a:p>
            <a:r>
              <a:rPr lang="ru-RU" sz="2800" dirty="0" smtClean="0"/>
              <a:t>1.6 Уровни </a:t>
            </a:r>
            <a:r>
              <a:rPr lang="ru-RU" sz="2800" dirty="0"/>
              <a:t>избыточной мощности</a:t>
            </a:r>
          </a:p>
          <a:p>
            <a:r>
              <a:rPr lang="ru-RU" sz="2800" dirty="0" smtClean="0"/>
              <a:t>1.7 Вертикальная </a:t>
            </a:r>
            <a:r>
              <a:rPr lang="ru-RU" sz="2800" dirty="0"/>
              <a:t>интеграция (переходы на другие виды деятельности, если в пределах отрасли существует явно </a:t>
            </a:r>
            <a:r>
              <a:rPr lang="ru-RU" sz="2800" dirty="0" smtClean="0"/>
              <a:t>выраженная </a:t>
            </a:r>
            <a:r>
              <a:rPr lang="ru-RU" sz="2800" dirty="0"/>
              <a:t>вертикальная интеграция)</a:t>
            </a:r>
          </a:p>
        </p:txBody>
      </p:sp>
    </p:spTree>
    <p:extLst>
      <p:ext uri="{BB962C8B-B14F-4D97-AF65-F5344CB8AC3E}">
        <p14:creationId xmlns:p14="http://schemas.microsoft.com/office/powerpoint/2010/main" val="40222957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Факторы, определяющие выбор стратегии: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9725" y="1524000"/>
            <a:ext cx="8458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1.8 Принадлежность </a:t>
            </a:r>
            <a:r>
              <a:rPr lang="ru-RU" sz="2800" dirty="0"/>
              <a:t>компании (если фирма или бизнес-единица принадлежит более крупной компании, то решение о стратегии будет приниматься на вышестоящем уровне и может быть принято решение о закрытии или изъятии вложений)</a:t>
            </a:r>
          </a:p>
          <a:p>
            <a:r>
              <a:rPr lang="ru-RU" sz="2800" dirty="0" smtClean="0"/>
              <a:t>1.9 Характеристика </a:t>
            </a:r>
            <a:r>
              <a:rPr lang="ru-RU" sz="2800" dirty="0"/>
              <a:t>активов (если у компании активы на балансе учтены по завышенной цене, и в случае продажи их придется реализовывать с большой скидкой, то компания, скорее всего, не пожелает выходить из отрасли и постарается приспособиться к внешним условиям)</a:t>
            </a:r>
          </a:p>
        </p:txBody>
      </p:sp>
    </p:spTree>
    <p:extLst>
      <p:ext uri="{BB962C8B-B14F-4D97-AF65-F5344CB8AC3E}">
        <p14:creationId xmlns:p14="http://schemas.microsoft.com/office/powerpoint/2010/main" val="2142178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Факторы, определяющие выбор стратегии: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5613" y="2057400"/>
            <a:ext cx="838358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2. Факторы </a:t>
            </a:r>
            <a:r>
              <a:rPr lang="ru-RU" sz="3600" dirty="0"/>
              <a:t>внутреннего окружения</a:t>
            </a:r>
          </a:p>
          <a:p>
            <a:r>
              <a:rPr lang="ru-RU" sz="3600" dirty="0" smtClean="0"/>
              <a:t>2.1 Позиция </a:t>
            </a:r>
            <a:r>
              <a:rPr lang="ru-RU" sz="3600" dirty="0"/>
              <a:t>менеджеров</a:t>
            </a:r>
          </a:p>
          <a:p>
            <a:r>
              <a:rPr lang="ru-RU" sz="3600" dirty="0" smtClean="0"/>
              <a:t>2.1.1 Знания </a:t>
            </a:r>
            <a:r>
              <a:rPr lang="ru-RU" sz="3600" dirty="0"/>
              <a:t>специфики отрасли, умение работать с ней</a:t>
            </a:r>
          </a:p>
          <a:p>
            <a:r>
              <a:rPr lang="ru-RU" sz="3600" dirty="0" smtClean="0"/>
              <a:t>2.1.2 Способность </a:t>
            </a:r>
            <a:r>
              <a:rPr lang="ru-RU" sz="3600" dirty="0"/>
              <a:t>реагировать на изменяющиеся внешние условия</a:t>
            </a:r>
          </a:p>
        </p:txBody>
      </p:sp>
    </p:spTree>
    <p:extLst>
      <p:ext uri="{BB962C8B-B14F-4D97-AF65-F5344CB8AC3E}">
        <p14:creationId xmlns:p14="http://schemas.microsoft.com/office/powerpoint/2010/main" val="20768894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Факторы, определяющие выбор стратегии: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5613" y="1752600"/>
            <a:ext cx="838358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2.2 Положение </a:t>
            </a:r>
            <a:r>
              <a:rPr lang="ru-RU" sz="3200" dirty="0"/>
              <a:t>с затратами в отрасли (компании с более высокими затратами на этапе кризиса из отрасли будут уходить; одновременно это будет приводить к снижению уровня качества у других производителей)</a:t>
            </a:r>
          </a:p>
          <a:p>
            <a:r>
              <a:rPr lang="ru-RU" sz="3200" dirty="0" smtClean="0"/>
              <a:t>2.3 Доля </a:t>
            </a:r>
            <a:r>
              <a:rPr lang="ru-RU" sz="3200" dirty="0"/>
              <a:t>рынка (чем дольше компания на рынке, тем больше она реагирует на спад)</a:t>
            </a:r>
          </a:p>
          <a:p>
            <a:r>
              <a:rPr lang="ru-RU" sz="3200" dirty="0" smtClean="0"/>
              <a:t>2.4 Патенты </a:t>
            </a:r>
            <a:r>
              <a:rPr lang="ru-RU" sz="3200" dirty="0"/>
              <a:t>и лицензии</a:t>
            </a:r>
          </a:p>
        </p:txBody>
      </p:sp>
    </p:spTree>
    <p:extLst>
      <p:ext uri="{BB962C8B-B14F-4D97-AF65-F5344CB8AC3E}">
        <p14:creationId xmlns:p14="http://schemas.microsoft.com/office/powerpoint/2010/main" val="38536162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Стратегия поворота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7063" y="1828800"/>
            <a:ext cx="830738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/>
              <a:t>Меры в случае наступления кризиса:</a:t>
            </a:r>
          </a:p>
          <a:p>
            <a:endParaRPr lang="ru-RU" sz="3200" dirty="0"/>
          </a:p>
          <a:p>
            <a:r>
              <a:rPr lang="ru-RU" sz="3200" dirty="0" smtClean="0"/>
              <a:t>1. Пересмотреть </a:t>
            </a:r>
            <a:r>
              <a:rPr lang="ru-RU" sz="3200" dirty="0"/>
              <a:t>ассортимент продукции или услуг</a:t>
            </a:r>
          </a:p>
          <a:p>
            <a:r>
              <a:rPr lang="ru-RU" sz="3200" dirty="0" smtClean="0"/>
              <a:t>2. Реорганизовать </a:t>
            </a:r>
            <a:r>
              <a:rPr lang="ru-RU" sz="3200" dirty="0"/>
              <a:t>или ликвидировать убыточные бизнес-единицы</a:t>
            </a:r>
          </a:p>
          <a:p>
            <a:r>
              <a:rPr lang="ru-RU" sz="3200" dirty="0" smtClean="0"/>
              <a:t>3. Провести </a:t>
            </a:r>
            <a:r>
              <a:rPr lang="ru-RU" sz="3200" dirty="0"/>
              <a:t>техническую модернизацию и сокращение численности персонала</a:t>
            </a:r>
          </a:p>
        </p:txBody>
      </p:sp>
    </p:spTree>
    <p:extLst>
      <p:ext uri="{BB962C8B-B14F-4D97-AF65-F5344CB8AC3E}">
        <p14:creationId xmlns:p14="http://schemas.microsoft.com/office/powerpoint/2010/main" val="20084681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Стратегия поворота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5613" y="1305342"/>
            <a:ext cx="830738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u="sng" dirty="0" smtClean="0"/>
              <a:t>Изменить </a:t>
            </a:r>
            <a:r>
              <a:rPr lang="ru-RU" sz="3200" u="sng" dirty="0"/>
              <a:t>ценообразование</a:t>
            </a:r>
          </a:p>
          <a:p>
            <a:endParaRPr lang="ru-RU" sz="3200" dirty="0"/>
          </a:p>
          <a:p>
            <a:r>
              <a:rPr lang="ru-RU" sz="3200" dirty="0"/>
              <a:t>Ответить на вопросы:</a:t>
            </a:r>
          </a:p>
          <a:p>
            <a:r>
              <a:rPr lang="ru-RU" sz="3200" dirty="0" smtClean="0"/>
              <a:t>1. Воспринимается </a:t>
            </a:r>
            <a:r>
              <a:rPr lang="ru-RU" sz="3200" dirty="0"/>
              <a:t>ли товар покупателями как продаваемый по более низким ценам, чем у конкурентов?</a:t>
            </a:r>
          </a:p>
          <a:p>
            <a:r>
              <a:rPr lang="ru-RU" sz="3200" dirty="0" smtClean="0"/>
              <a:t>2. Какова </a:t>
            </a:r>
            <a:r>
              <a:rPr lang="ru-RU" sz="3200" dirty="0"/>
              <a:t>будет реакция конкурентов?</a:t>
            </a:r>
          </a:p>
          <a:p>
            <a:r>
              <a:rPr lang="ru-RU" sz="3200" dirty="0" smtClean="0"/>
              <a:t>3. Улучшится </a:t>
            </a:r>
            <a:r>
              <a:rPr lang="ru-RU" sz="3200" dirty="0"/>
              <a:t>ли привлекательность товара в определенных сегментах рынка?</a:t>
            </a:r>
          </a:p>
        </p:txBody>
      </p:sp>
    </p:spTree>
    <p:extLst>
      <p:ext uri="{BB962C8B-B14F-4D97-AF65-F5344CB8AC3E}">
        <p14:creationId xmlns:p14="http://schemas.microsoft.com/office/powerpoint/2010/main" val="4868703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542" y="112059"/>
            <a:ext cx="8226425" cy="1143000"/>
          </a:xfrm>
        </p:spPr>
        <p:txBody>
          <a:bodyPr/>
          <a:lstStyle/>
          <a:p>
            <a:r>
              <a:rPr lang="ru-RU" dirty="0"/>
              <a:t>Стратегия поворота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6648" y="1066800"/>
            <a:ext cx="8226425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/>
              <a:t>Переориентация</a:t>
            </a:r>
          </a:p>
          <a:p>
            <a:r>
              <a:rPr lang="ru-RU" sz="2800" dirty="0" smtClean="0"/>
              <a:t>Концентрация </a:t>
            </a:r>
            <a:r>
              <a:rPr lang="ru-RU" sz="2800" dirty="0"/>
              <a:t>на определенных покупателях или продуктах</a:t>
            </a:r>
          </a:p>
          <a:p>
            <a:r>
              <a:rPr lang="ru-RU" sz="2800" dirty="0" smtClean="0"/>
              <a:t>Ответить </a:t>
            </a:r>
            <a:r>
              <a:rPr lang="ru-RU" sz="2800" dirty="0"/>
              <a:t>на вопросы:</a:t>
            </a:r>
          </a:p>
          <a:p>
            <a:r>
              <a:rPr lang="ru-RU" sz="2800" dirty="0" smtClean="0"/>
              <a:t>1. Почему </a:t>
            </a:r>
            <a:r>
              <a:rPr lang="ru-RU" sz="2800" dirty="0"/>
              <a:t>покупатель приобретает именно этот товар или услугу?</a:t>
            </a:r>
          </a:p>
          <a:p>
            <a:r>
              <a:rPr lang="ru-RU" sz="2800" dirty="0" smtClean="0"/>
              <a:t>2. Имеется </a:t>
            </a:r>
            <a:r>
              <a:rPr lang="ru-RU" sz="2800" dirty="0"/>
              <a:t>ли возможность индивидуализации, сегментации и конкурентного преимущества</a:t>
            </a:r>
            <a:r>
              <a:rPr lang="ru-RU" sz="2800" dirty="0" smtClean="0"/>
              <a:t>?</a:t>
            </a:r>
          </a:p>
          <a:p>
            <a:r>
              <a:rPr lang="ru-RU" sz="2800" dirty="0" smtClean="0"/>
              <a:t>3. Какой </a:t>
            </a:r>
            <a:r>
              <a:rPr lang="ru-RU" sz="2800" dirty="0"/>
              <a:t>возможный потенциал роста прибыли и рентабельности?</a:t>
            </a:r>
          </a:p>
          <a:p>
            <a:r>
              <a:rPr lang="ru-RU" sz="2800" dirty="0" smtClean="0"/>
              <a:t>4. Уровень </a:t>
            </a:r>
            <a:r>
              <a:rPr lang="ru-RU" sz="2800" dirty="0"/>
              <a:t>и вид конкуренции в данном сегменте, ответные действия в сфере маркетинга?</a:t>
            </a:r>
          </a:p>
        </p:txBody>
      </p:sp>
    </p:spTree>
    <p:extLst>
      <p:ext uri="{BB962C8B-B14F-4D97-AF65-F5344CB8AC3E}">
        <p14:creationId xmlns:p14="http://schemas.microsoft.com/office/powerpoint/2010/main" val="1975404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6425" cy="1143000"/>
          </a:xfrm>
        </p:spPr>
        <p:txBody>
          <a:bodyPr/>
          <a:lstStyle/>
          <a:p>
            <a:r>
              <a:rPr lang="ru-RU" dirty="0"/>
              <a:t>Стратегия поворота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81000" y="1028343"/>
            <a:ext cx="8229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/>
              <a:t>Разработка нового продукта</a:t>
            </a:r>
          </a:p>
          <a:p>
            <a:r>
              <a:rPr lang="ru-RU" sz="2800" dirty="0" smtClean="0"/>
              <a:t>Метод </a:t>
            </a:r>
            <a:r>
              <a:rPr lang="ru-RU" sz="2800" dirty="0"/>
              <a:t>хорош, если компания теряет конкурентные преимущества за счет того, что имеет устаревшие или невостребованные на рынке товары.</a:t>
            </a:r>
          </a:p>
          <a:p>
            <a:endParaRPr lang="ru-RU" sz="2800" dirty="0"/>
          </a:p>
          <a:p>
            <a:pPr algn="ctr"/>
            <a:r>
              <a:rPr lang="ru-RU" sz="2800" b="1" u="sng" dirty="0"/>
              <a:t>Создание рационального ассортимента</a:t>
            </a:r>
          </a:p>
          <a:p>
            <a:r>
              <a:rPr lang="ru-RU" sz="2800" dirty="0" smtClean="0"/>
              <a:t>1. Какие </a:t>
            </a:r>
            <a:r>
              <a:rPr lang="ru-RU" sz="2800" dirty="0"/>
              <a:t>из товарных позиций наиболее и наименее прибыльны?</a:t>
            </a:r>
          </a:p>
          <a:p>
            <a:r>
              <a:rPr lang="ru-RU" sz="2800" dirty="0" smtClean="0"/>
              <a:t>2. Определение </a:t>
            </a:r>
            <a:r>
              <a:rPr lang="ru-RU" sz="2800" dirty="0"/>
              <a:t>структуры расходов.</a:t>
            </a:r>
          </a:p>
          <a:p>
            <a:r>
              <a:rPr lang="ru-RU" sz="2800" dirty="0" smtClean="0"/>
              <a:t>3. Как </a:t>
            </a:r>
            <a:r>
              <a:rPr lang="ru-RU" sz="2800" dirty="0"/>
              <a:t>ценообразование при внутрифирменном движении товара влияет на прибыль?</a:t>
            </a:r>
          </a:p>
        </p:txBody>
      </p:sp>
    </p:spTree>
    <p:extLst>
      <p:ext uri="{BB962C8B-B14F-4D97-AF65-F5344CB8AC3E}">
        <p14:creationId xmlns:p14="http://schemas.microsoft.com/office/powerpoint/2010/main" val="29730578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Стратегия выхода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9600" y="1411568"/>
            <a:ext cx="822642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Если кризис приводит к ситуации, когда восстановление компании или ее реструктуризация невозможны, ставится вопрос о прекращении деятельности компании и применяется стратегия выхода</a:t>
            </a:r>
            <a:r>
              <a:rPr lang="ru-RU" sz="3200" dirty="0" smtClean="0"/>
              <a:t>.</a:t>
            </a:r>
          </a:p>
          <a:p>
            <a:endParaRPr lang="ru-RU" sz="3200" dirty="0" smtClean="0"/>
          </a:p>
          <a:p>
            <a:r>
              <a:rPr lang="ru-RU" sz="3200" dirty="0" smtClean="0"/>
              <a:t>При применении данной стратегии используют следующие механизмы: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2560683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Стратегия выхода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3400" y="1582341"/>
            <a:ext cx="814863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- Изъятие </a:t>
            </a:r>
            <a:r>
              <a:rPr lang="ru-RU" sz="3200" dirty="0"/>
              <a:t>инвестиций</a:t>
            </a:r>
          </a:p>
          <a:p>
            <a:r>
              <a:rPr lang="ru-RU" sz="3200" dirty="0" smtClean="0"/>
              <a:t>- Полная </a:t>
            </a:r>
            <a:r>
              <a:rPr lang="ru-RU" sz="3200" dirty="0"/>
              <a:t>или частичная продажа.</a:t>
            </a:r>
          </a:p>
          <a:p>
            <a:r>
              <a:rPr lang="ru-RU" sz="3200" dirty="0" smtClean="0"/>
              <a:t>- Передача </a:t>
            </a:r>
            <a:r>
              <a:rPr lang="ru-RU" sz="3200" dirty="0"/>
              <a:t>подряда.</a:t>
            </a:r>
          </a:p>
          <a:p>
            <a:r>
              <a:rPr lang="ru-RU" sz="3200" dirty="0" smtClean="0"/>
              <a:t>- Продажа </a:t>
            </a:r>
            <a:r>
              <a:rPr lang="ru-RU" sz="3200" dirty="0"/>
              <a:t>компании</a:t>
            </a:r>
          </a:p>
          <a:p>
            <a:r>
              <a:rPr lang="ru-RU" sz="3200" dirty="0" smtClean="0"/>
              <a:t>- Выкуп </a:t>
            </a:r>
            <a:r>
              <a:rPr lang="ru-RU" sz="3200" dirty="0"/>
              <a:t>управленцами</a:t>
            </a:r>
          </a:p>
          <a:p>
            <a:r>
              <a:rPr lang="ru-RU" sz="3200" dirty="0" smtClean="0"/>
              <a:t>- Отделение/разделение</a:t>
            </a:r>
            <a:endParaRPr lang="ru-RU" sz="3200" dirty="0"/>
          </a:p>
          <a:p>
            <a:r>
              <a:rPr lang="ru-RU" sz="3200" dirty="0" smtClean="0"/>
              <a:t>- Обмен </a:t>
            </a:r>
            <a:r>
              <a:rPr lang="ru-RU" sz="3200" dirty="0"/>
              <a:t>активами</a:t>
            </a:r>
          </a:p>
        </p:txBody>
      </p:sp>
    </p:spTree>
    <p:extLst>
      <p:ext uri="{BB962C8B-B14F-4D97-AF65-F5344CB8AC3E}">
        <p14:creationId xmlns:p14="http://schemas.microsoft.com/office/powerpoint/2010/main" val="14310625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Стратегия восстановления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5800" y="2133600"/>
            <a:ext cx="80772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Предполагает, что в структуре компании, в кадровом составе и производстве не происходит никаких существенных изменений</a:t>
            </a:r>
          </a:p>
        </p:txBody>
      </p:sp>
    </p:spTree>
    <p:extLst>
      <p:ext uri="{BB962C8B-B14F-4D97-AF65-F5344CB8AC3E}">
        <p14:creationId xmlns:p14="http://schemas.microsoft.com/office/powerpoint/2010/main" val="14614620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" y="533400"/>
            <a:ext cx="84582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По содержательным характеристикам и способам осуществления, кроме</a:t>
            </a:r>
          </a:p>
          <a:p>
            <a:pPr algn="ctr"/>
            <a:r>
              <a:rPr lang="ru-RU" sz="3200" dirty="0"/>
              <a:t>перечисленных видов антикризисных стратегий выделяют </a:t>
            </a:r>
            <a:r>
              <a:rPr lang="ru-RU" sz="3200" dirty="0" smtClean="0"/>
              <a:t>стратегию:</a:t>
            </a:r>
          </a:p>
          <a:p>
            <a:r>
              <a:rPr lang="ru-RU" sz="3200" dirty="0" smtClean="0"/>
              <a:t>- маркетинговую</a:t>
            </a:r>
            <a:endParaRPr lang="ru-RU" sz="3200" dirty="0"/>
          </a:p>
          <a:p>
            <a:r>
              <a:rPr lang="ru-RU" sz="3200" dirty="0" smtClean="0"/>
              <a:t>- производственную </a:t>
            </a:r>
            <a:r>
              <a:rPr lang="ru-RU" sz="3200" dirty="0"/>
              <a:t>(ресурсную</a:t>
            </a:r>
            <a:r>
              <a:rPr lang="ru-RU" sz="3200" dirty="0" smtClean="0"/>
              <a:t>) </a:t>
            </a:r>
          </a:p>
          <a:p>
            <a:pPr marL="457200" indent="-457200">
              <a:buFontTx/>
              <a:buChar char="-"/>
            </a:pPr>
            <a:r>
              <a:rPr lang="ru-RU" sz="3200" dirty="0" smtClean="0"/>
              <a:t>инновационную </a:t>
            </a:r>
          </a:p>
          <a:p>
            <a:pPr marL="457200" indent="-457200">
              <a:buFontTx/>
              <a:buChar char="-"/>
            </a:pPr>
            <a:r>
              <a:rPr lang="ru-RU" sz="3200" dirty="0" smtClean="0"/>
              <a:t>инвестиционную </a:t>
            </a:r>
          </a:p>
          <a:p>
            <a:pPr marL="457200" indent="-457200">
              <a:buFontTx/>
              <a:buChar char="-"/>
            </a:pPr>
            <a:r>
              <a:rPr lang="ru-RU" sz="3200" dirty="0" smtClean="0"/>
              <a:t>кадровую </a:t>
            </a:r>
          </a:p>
          <a:p>
            <a:pPr marL="457200" indent="-457200">
              <a:buFontTx/>
              <a:buChar char="-"/>
            </a:pPr>
            <a:r>
              <a:rPr lang="ru-RU" sz="3200" dirty="0" smtClean="0"/>
              <a:t>стратегию снижения </a:t>
            </a:r>
            <a:r>
              <a:rPr lang="ru-RU" sz="3200" dirty="0"/>
              <a:t>издержек производства и </a:t>
            </a:r>
            <a:r>
              <a:rPr lang="ru-RU" sz="3200" dirty="0" smtClean="0"/>
              <a:t>обращения </a:t>
            </a:r>
          </a:p>
          <a:p>
            <a:r>
              <a:rPr lang="ru-RU" sz="3200" dirty="0" smtClean="0"/>
              <a:t>- промышленную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757398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9059" y="228600"/>
            <a:ext cx="8226425" cy="1143000"/>
          </a:xfrm>
        </p:spPr>
        <p:txBody>
          <a:bodyPr/>
          <a:lstStyle/>
          <a:p>
            <a:r>
              <a:rPr lang="ru-RU" dirty="0"/>
              <a:t>Маркетинговая стратегия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3400" y="1143000"/>
            <a:ext cx="822642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/>
              <a:t>Деятельность</a:t>
            </a:r>
            <a:r>
              <a:rPr lang="ru-RU" sz="3000" dirty="0"/>
              <a:t>, </a:t>
            </a:r>
            <a:r>
              <a:rPr lang="ru-RU" sz="3000" dirty="0" smtClean="0"/>
              <a:t>связанная с формированием </a:t>
            </a:r>
            <a:r>
              <a:rPr lang="ru-RU" sz="3000" dirty="0"/>
              <a:t>реальной величины спроса на свой товар, воздействием на потребителя </a:t>
            </a:r>
            <a:r>
              <a:rPr lang="ru-RU" sz="3000" dirty="0" smtClean="0"/>
              <a:t>с целью </a:t>
            </a:r>
            <a:r>
              <a:rPr lang="ru-RU" sz="3000" dirty="0"/>
              <a:t>побуждения его к приобретению товара, разработкой реальных и гибких </a:t>
            </a:r>
            <a:r>
              <a:rPr lang="ru-RU" sz="3000" dirty="0" smtClean="0"/>
              <a:t>программ действий </a:t>
            </a:r>
            <a:r>
              <a:rPr lang="ru-RU" sz="3000" dirty="0"/>
              <a:t>организации на конкурентном рынке. С учетом этого, маркетинговая</a:t>
            </a:r>
          </a:p>
          <a:p>
            <a:r>
              <a:rPr lang="ru-RU" sz="3000" dirty="0"/>
              <a:t>антикризисная программа должна содержать комплекс мероприятий, стабилизирующих </a:t>
            </a:r>
            <a:r>
              <a:rPr lang="ru-RU" sz="3000" dirty="0" smtClean="0"/>
              <a:t>ее положение </a:t>
            </a:r>
            <a:r>
              <a:rPr lang="ru-RU" sz="3000" dirty="0"/>
              <a:t>на конкретном рынке и выход из кризиса неплатежеспособности.</a:t>
            </a:r>
          </a:p>
        </p:txBody>
      </p:sp>
    </p:spTree>
    <p:extLst>
      <p:ext uri="{BB962C8B-B14F-4D97-AF65-F5344CB8AC3E}">
        <p14:creationId xmlns:p14="http://schemas.microsoft.com/office/powerpoint/2010/main" val="16765443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11" y="152400"/>
            <a:ext cx="8226425" cy="1143000"/>
          </a:xfrm>
        </p:spPr>
        <p:txBody>
          <a:bodyPr/>
          <a:lstStyle/>
          <a:p>
            <a:r>
              <a:rPr lang="ru-RU" dirty="0"/>
              <a:t>Маркетинговая стратегия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5612" y="1295400"/>
            <a:ext cx="822642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Анализ положения организации на рынке и ее реальных возможностей </a:t>
            </a:r>
            <a:r>
              <a:rPr lang="ru-RU" sz="2800" dirty="0" smtClean="0"/>
              <a:t>укрепления там </a:t>
            </a:r>
            <a:r>
              <a:rPr lang="ru-RU" sz="2800" dirty="0"/>
              <a:t>своего положения, в первую очередь, производится путем изучения </a:t>
            </a:r>
            <a:r>
              <a:rPr lang="ru-RU" sz="2800" dirty="0" smtClean="0"/>
              <a:t>факторов маркетинговой </a:t>
            </a:r>
            <a:r>
              <a:rPr lang="ru-RU" sz="2800" dirty="0"/>
              <a:t>микросреды организации: надежности партнеров и </a:t>
            </a:r>
            <a:r>
              <a:rPr lang="ru-RU" sz="2800" dirty="0" smtClean="0"/>
              <a:t>поставщиков, формирования </a:t>
            </a:r>
            <a:r>
              <a:rPr lang="ru-RU" sz="2800" dirty="0"/>
              <a:t>новых и поддержания действующих контактов с потребителями, </a:t>
            </a:r>
            <a:r>
              <a:rPr lang="ru-RU" sz="2800" dirty="0" smtClean="0"/>
              <a:t>стратегии конкурентов</a:t>
            </a:r>
            <a:r>
              <a:rPr lang="ru-RU" sz="2800" dirty="0"/>
              <a:t>, их логики поведения на конкретных рынках, а также их преимуществ и</a:t>
            </a:r>
          </a:p>
          <a:p>
            <a:r>
              <a:rPr lang="ru-RU" sz="2800" dirty="0"/>
              <a:t>слабых сторон. </a:t>
            </a:r>
          </a:p>
        </p:txBody>
      </p:sp>
    </p:spTree>
    <p:extLst>
      <p:ext uri="{BB962C8B-B14F-4D97-AF65-F5344CB8AC3E}">
        <p14:creationId xmlns:p14="http://schemas.microsoft.com/office/powerpoint/2010/main" val="13679711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Маркетинговая стратегия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5800" y="1524000"/>
            <a:ext cx="8229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На уровне маркетинговой макросреды изучается проявление объективных экономических тенденций развития, научно-технические, социальные, демографические и культурные процессы, действие которых нужно учитывать с целью определения более</a:t>
            </a:r>
          </a:p>
          <a:p>
            <a:r>
              <a:rPr lang="ru-RU" sz="3200" dirty="0"/>
              <a:t>жизнеспособной маркетинговой стратегии развития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23742403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Маркетинговая стратегия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9600" y="1295400"/>
            <a:ext cx="8153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Особое </a:t>
            </a:r>
            <a:r>
              <a:rPr lang="ru-RU" sz="3200" dirty="0"/>
              <a:t>место принадлежит мониторингу (</a:t>
            </a:r>
            <a:r>
              <a:rPr lang="ru-RU" sz="3200" dirty="0" smtClean="0"/>
              <a:t>непрерывному наблюдению </a:t>
            </a:r>
            <a:r>
              <a:rPr lang="ru-RU" sz="3200" dirty="0"/>
              <a:t>за экономическими явлениями и процессами), причем как внешней, так </a:t>
            </a:r>
            <a:r>
              <a:rPr lang="ru-RU" sz="3200" dirty="0" smtClean="0"/>
              <a:t>и внутренней </a:t>
            </a:r>
            <a:r>
              <a:rPr lang="ru-RU" sz="3200" dirty="0"/>
              <a:t>среды организации. Он позволяет своевременно уловить сигналы </a:t>
            </a:r>
            <a:r>
              <a:rPr lang="ru-RU" sz="3200" dirty="0" smtClean="0"/>
              <a:t>об ухудшении </a:t>
            </a:r>
            <a:r>
              <a:rPr lang="ru-RU" sz="3200" dirty="0"/>
              <a:t>положения организации на рынке, потере </a:t>
            </a:r>
            <a:r>
              <a:rPr lang="ru-RU" sz="3200" dirty="0" smtClean="0"/>
              <a:t>конкурентоспособности</a:t>
            </a:r>
            <a:r>
              <a:rPr lang="ru-RU" sz="3200" dirty="0"/>
              <a:t>, </a:t>
            </a:r>
            <a:r>
              <a:rPr lang="ru-RU" sz="3200" dirty="0" smtClean="0"/>
              <a:t>снижении платежеспособности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9281912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Производственная (ресурсная) стратегия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1131" y="1905000"/>
            <a:ext cx="822642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Программа управленческих </a:t>
            </a:r>
            <a:r>
              <a:rPr lang="ru-RU" sz="3200" dirty="0"/>
              <a:t>долговременных действий, </a:t>
            </a:r>
            <a:r>
              <a:rPr lang="ru-RU" sz="3200" dirty="0" smtClean="0"/>
              <a:t>содержащая </a:t>
            </a:r>
            <a:r>
              <a:rPr lang="ru-RU" sz="3200" dirty="0"/>
              <a:t>набор правил</a:t>
            </a:r>
            <a:r>
              <a:rPr lang="ru-RU" sz="3200" dirty="0" smtClean="0"/>
              <a:t>, регламентирующих </a:t>
            </a:r>
            <a:r>
              <a:rPr lang="ru-RU" sz="3200" dirty="0"/>
              <a:t>процессы формирования и использования производственных </a:t>
            </a:r>
            <a:r>
              <a:rPr lang="ru-RU" sz="3200" dirty="0" smtClean="0"/>
              <a:t>ресурсов предприятия </a:t>
            </a:r>
            <a:r>
              <a:rPr lang="ru-RU" sz="3200" dirty="0"/>
              <a:t>(фондов, персонала, финансов, земли</a:t>
            </a:r>
            <a:r>
              <a:rPr lang="ru-RU" sz="3200" dirty="0" smtClean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6982180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Производственная (ресурсная) стратегия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3400" y="1595021"/>
            <a:ext cx="822642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 составе этой стратегии выделяются три подсистемы управления ресурсами (производством):</a:t>
            </a:r>
          </a:p>
          <a:p>
            <a:r>
              <a:rPr lang="ru-RU" sz="2800" dirty="0"/>
              <a:t> централизованная (строгая управленческая вертикаль в единой организации,</a:t>
            </a:r>
          </a:p>
          <a:p>
            <a:r>
              <a:rPr lang="ru-RU" sz="2800" dirty="0"/>
              <a:t>построенная на соподчиненности уровней);</a:t>
            </a:r>
          </a:p>
          <a:p>
            <a:r>
              <a:rPr lang="ru-RU" sz="2800" dirty="0"/>
              <a:t> децентрализованная (рассредоточение управления ресурсами и производством по</a:t>
            </a:r>
          </a:p>
          <a:p>
            <a:r>
              <a:rPr lang="ru-RU" sz="2800" dirty="0"/>
              <a:t>подразделениям, дочерним фирмам, совместным предприятиям, стратегическим</a:t>
            </a:r>
          </a:p>
          <a:p>
            <a:r>
              <a:rPr lang="ru-RU" sz="2800" dirty="0"/>
              <a:t>центрам хозяйствования);</a:t>
            </a:r>
          </a:p>
          <a:p>
            <a:r>
              <a:rPr lang="ru-RU" sz="2800" dirty="0"/>
              <a:t> смешанная.</a:t>
            </a:r>
          </a:p>
        </p:txBody>
      </p:sp>
    </p:spTree>
    <p:extLst>
      <p:ext uri="{BB962C8B-B14F-4D97-AF65-F5344CB8AC3E}">
        <p14:creationId xmlns:p14="http://schemas.microsoft.com/office/powerpoint/2010/main" val="38890962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Кадровая стратегия организации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39725" y="1981200"/>
            <a:ext cx="8458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- оценка </a:t>
            </a:r>
            <a:r>
              <a:rPr lang="ru-RU" sz="3200" dirty="0"/>
              <a:t>персонала в кризисной динамике;</a:t>
            </a:r>
          </a:p>
          <a:p>
            <a:r>
              <a:rPr lang="ru-RU" sz="3200" dirty="0" smtClean="0"/>
              <a:t>- </a:t>
            </a:r>
            <a:r>
              <a:rPr lang="ru-RU" sz="3200" dirty="0"/>
              <a:t>планирование перспективной кадровой структуры (кризисной и посткризисной);</a:t>
            </a:r>
          </a:p>
          <a:p>
            <a:r>
              <a:rPr lang="ru-RU" sz="3200" dirty="0" smtClean="0"/>
              <a:t>- </a:t>
            </a:r>
            <a:r>
              <a:rPr lang="ru-RU" sz="3200" dirty="0"/>
              <a:t>прием и увольнение работников;</a:t>
            </a:r>
          </a:p>
          <a:p>
            <a:r>
              <a:rPr lang="ru-RU" sz="3200" dirty="0" smtClean="0"/>
              <a:t>- общая подготовка </a:t>
            </a:r>
            <a:r>
              <a:rPr lang="ru-RU" sz="3200" dirty="0"/>
              <a:t>и обучение работе в экстремальных условиях;</a:t>
            </a:r>
          </a:p>
          <a:p>
            <a:r>
              <a:rPr lang="ru-RU" sz="3200" dirty="0" smtClean="0"/>
              <a:t>- профилактика </a:t>
            </a:r>
            <a:r>
              <a:rPr lang="ru-RU" sz="3200" dirty="0"/>
              <a:t>конфликтов.</a:t>
            </a:r>
          </a:p>
        </p:txBody>
      </p:sp>
    </p:spTree>
    <p:extLst>
      <p:ext uri="{BB962C8B-B14F-4D97-AF65-F5344CB8AC3E}">
        <p14:creationId xmlns:p14="http://schemas.microsoft.com/office/powerpoint/2010/main" val="21760393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Кадровая стратегия организации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4800" y="1600200"/>
            <a:ext cx="86106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Планирование </a:t>
            </a:r>
            <a:r>
              <a:rPr lang="ru-RU" sz="2800" dirty="0"/>
              <a:t>кадрового состава организации на близкую </a:t>
            </a:r>
            <a:r>
              <a:rPr lang="ru-RU" sz="2800" dirty="0" smtClean="0"/>
              <a:t>и отдаленную </a:t>
            </a:r>
            <a:r>
              <a:rPr lang="ru-RU" sz="2800" dirty="0"/>
              <a:t>перспективы базируется на оценке персонала в его кризисной </a:t>
            </a:r>
            <a:r>
              <a:rPr lang="ru-RU" sz="2800" dirty="0" smtClean="0"/>
              <a:t>динамике; прием </a:t>
            </a:r>
            <a:r>
              <a:rPr lang="ru-RU" sz="2800" dirty="0"/>
              <a:t>новых и увольнение ставших лишними работников исходит из </a:t>
            </a:r>
            <a:r>
              <a:rPr lang="ru-RU" sz="2800" dirty="0" smtClean="0"/>
              <a:t>запланированной структуры</a:t>
            </a:r>
            <a:r>
              <a:rPr lang="ru-RU" sz="2800" dirty="0"/>
              <a:t>; общая профессиональная подготовка и обучение работе в кризисных условиях</a:t>
            </a:r>
            <a:r>
              <a:rPr lang="ru-RU" sz="2800" dirty="0" smtClean="0"/>
              <a:t>, профилактика </a:t>
            </a:r>
            <a:r>
              <a:rPr lang="ru-RU" sz="2800" dirty="0"/>
              <a:t>конфликтов являются средством достижения целей, стоящих </a:t>
            </a:r>
            <a:r>
              <a:rPr lang="ru-RU" sz="2800" dirty="0" smtClean="0"/>
              <a:t>перед организацией </a:t>
            </a:r>
            <a:r>
              <a:rPr lang="ru-RU" sz="2800" dirty="0"/>
              <a:t>в каждый конкретный момент и совершенствования ее кадровой стратегии </a:t>
            </a:r>
            <a:r>
              <a:rPr lang="ru-RU" sz="2800" dirty="0" smtClean="0"/>
              <a:t>в целом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83038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Финансовая стратегия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5613" y="1219200"/>
            <a:ext cx="822642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ставит своей целью оптимизацию движения финансовых </a:t>
            </a:r>
            <a:r>
              <a:rPr lang="ru-RU" sz="2800" dirty="0" smtClean="0"/>
              <a:t>и денежных </a:t>
            </a:r>
            <a:r>
              <a:rPr lang="ru-RU" sz="2800" dirty="0"/>
              <a:t>потоков, что предполагает своевременное выполнение </a:t>
            </a:r>
            <a:r>
              <a:rPr lang="ru-RU" sz="2800" dirty="0" smtClean="0"/>
              <a:t>следующих мероприятий</a:t>
            </a:r>
            <a:r>
              <a:rPr lang="ru-RU" sz="2800" dirty="0"/>
              <a:t>:</a:t>
            </a:r>
          </a:p>
          <a:p>
            <a:r>
              <a:rPr lang="ru-RU" sz="2800" dirty="0"/>
              <a:t> проведение переоценки имущественного комплекса, позволяющей получить его</a:t>
            </a:r>
          </a:p>
          <a:p>
            <a:r>
              <a:rPr lang="ru-RU" sz="2800" dirty="0"/>
              <a:t>достоверные стоимостные параметры. </a:t>
            </a:r>
            <a:endParaRPr lang="ru-RU" sz="2800" dirty="0" smtClean="0"/>
          </a:p>
          <a:p>
            <a:r>
              <a:rPr lang="ru-RU" sz="2800" dirty="0" smtClean="0"/>
              <a:t>Это приводит к снижению </a:t>
            </a:r>
            <a:r>
              <a:rPr lang="ru-RU" sz="2800" dirty="0"/>
              <a:t>стоимости имущества, экономии в налогообложении </a:t>
            </a:r>
            <a:r>
              <a:rPr lang="ru-RU" sz="2800" dirty="0" smtClean="0"/>
              <a:t>организации, уменьшению </a:t>
            </a:r>
            <a:r>
              <a:rPr lang="ru-RU" sz="2800" dirty="0"/>
              <a:t>амортизационных отчислений, позволит избежать лишних </a:t>
            </a:r>
            <a:r>
              <a:rPr lang="ru-RU" sz="2800" dirty="0" smtClean="0"/>
              <a:t>налоговых потерь </a:t>
            </a:r>
            <a:r>
              <a:rPr lang="ru-RU" sz="2800" dirty="0"/>
              <a:t>при продаже имущества;</a:t>
            </a:r>
          </a:p>
        </p:txBody>
      </p:sp>
    </p:spTree>
    <p:extLst>
      <p:ext uri="{BB962C8B-B14F-4D97-AF65-F5344CB8AC3E}">
        <p14:creationId xmlns:p14="http://schemas.microsoft.com/office/powerpoint/2010/main" val="14581864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6425" cy="1143000"/>
          </a:xfrm>
        </p:spPr>
        <p:txBody>
          <a:bodyPr/>
          <a:lstStyle/>
          <a:p>
            <a:r>
              <a:rPr lang="ru-RU" dirty="0"/>
              <a:t>Финансовая стратегия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9612" y="1295400"/>
            <a:ext cx="8229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- инвентаризация </a:t>
            </a:r>
            <a:r>
              <a:rPr lang="ru-RU" sz="2800" dirty="0"/>
              <a:t>всего имеющегося оборудования и машин с целью </a:t>
            </a:r>
            <a:r>
              <a:rPr lang="ru-RU" sz="2800" dirty="0" smtClean="0"/>
              <a:t>выявления наличия </a:t>
            </a:r>
            <a:r>
              <a:rPr lang="ru-RU" sz="2800" dirty="0"/>
              <a:t>используемых объектов, потенциально используемых, </a:t>
            </a:r>
            <a:r>
              <a:rPr lang="ru-RU" sz="2800" dirty="0" smtClean="0"/>
              <a:t>подлежащих списанию </a:t>
            </a:r>
            <a:r>
              <a:rPr lang="ru-RU" sz="2800" dirty="0"/>
              <a:t>и реализации. Понятно, что от третьей группы машин и </a:t>
            </a:r>
            <a:r>
              <a:rPr lang="ru-RU" sz="2800" dirty="0" smtClean="0"/>
              <a:t>оборудования нужно </a:t>
            </a:r>
            <a:r>
              <a:rPr lang="ru-RU" sz="2800" dirty="0"/>
              <a:t>как можно скорее избавиться, что обеспечит некоторый приток средств, </a:t>
            </a:r>
            <a:r>
              <a:rPr lang="ru-RU" sz="2800" dirty="0" smtClean="0"/>
              <a:t>а при </a:t>
            </a:r>
            <a:r>
              <a:rPr lang="ru-RU" sz="2800" dirty="0"/>
              <a:t>отдаленной перспективе практического использования второй </a:t>
            </a:r>
            <a:r>
              <a:rPr lang="ru-RU" sz="2800" dirty="0" smtClean="0"/>
              <a:t>группы оборудования </a:t>
            </a:r>
            <a:r>
              <a:rPr lang="ru-RU" sz="2800" dirty="0"/>
              <a:t>нужно применять режим консервации оборудования, </a:t>
            </a:r>
            <a:r>
              <a:rPr lang="ru-RU" sz="2800" dirty="0" smtClean="0"/>
              <a:t>имеющий своей </a:t>
            </a:r>
            <a:r>
              <a:rPr lang="ru-RU" sz="2800" dirty="0"/>
              <a:t>целью снижение амортизационных отчислений</a:t>
            </a:r>
          </a:p>
        </p:txBody>
      </p:sp>
    </p:spTree>
    <p:extLst>
      <p:ext uri="{BB962C8B-B14F-4D97-AF65-F5344CB8AC3E}">
        <p14:creationId xmlns:p14="http://schemas.microsoft.com/office/powerpoint/2010/main" val="3556359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163" y="152400"/>
            <a:ext cx="8226425" cy="1143000"/>
          </a:xfrm>
        </p:spPr>
        <p:txBody>
          <a:bodyPr/>
          <a:lstStyle/>
          <a:p>
            <a:r>
              <a:rPr lang="ru-RU" dirty="0"/>
              <a:t>Финансовая стратегия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63388" y="1225689"/>
            <a:ext cx="8077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Для погашения просроченной кредиторской задолженности </a:t>
            </a:r>
            <a:r>
              <a:rPr lang="ru-RU" sz="2800" dirty="0" smtClean="0"/>
              <a:t>пересматриваются </a:t>
            </a:r>
            <a:r>
              <a:rPr lang="ru-RU" sz="2800" dirty="0"/>
              <a:t>отношения с партнерами, </a:t>
            </a:r>
            <a:r>
              <a:rPr lang="ru-RU" sz="2800" dirty="0" smtClean="0"/>
              <a:t>закрепляются отношения </a:t>
            </a:r>
            <a:r>
              <a:rPr lang="ru-RU" sz="2800" dirty="0"/>
              <a:t>с наиболее перспективными из них, идет поиск новых выгодных партнеров </a:t>
            </a:r>
            <a:r>
              <a:rPr lang="ru-RU" sz="2800" dirty="0" smtClean="0"/>
              <a:t>и т.д</a:t>
            </a:r>
            <a:r>
              <a:rPr lang="ru-RU" sz="2800" dirty="0"/>
              <a:t>.</a:t>
            </a:r>
          </a:p>
          <a:p>
            <a:r>
              <a:rPr lang="ru-RU" sz="2800" dirty="0"/>
              <a:t>Необходима мобилизация резервов, которые могут обеспечить </a:t>
            </a:r>
            <a:r>
              <a:rPr lang="ru-RU" sz="2800" dirty="0" smtClean="0"/>
              <a:t>финансовую устойчивость </a:t>
            </a:r>
            <a:r>
              <a:rPr lang="ru-RU" sz="2800" dirty="0"/>
              <a:t>организации в перспективе. Это: поиск новых стратегических партнеров </a:t>
            </a:r>
            <a:r>
              <a:rPr lang="ru-RU" sz="2800" dirty="0" smtClean="0"/>
              <a:t>и разрыв </a:t>
            </a:r>
            <a:r>
              <a:rPr lang="ru-RU" sz="2800" dirty="0"/>
              <a:t>с неперспективными </a:t>
            </a:r>
            <a:r>
              <a:rPr lang="ru-RU" sz="2800" dirty="0" smtClean="0"/>
              <a:t>партнерами, развитие собственной товаропроводящей сети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025048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" y="685800"/>
            <a:ext cx="8458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Тактические мероприятия антикризисного характера представляют собой комплекс</a:t>
            </a:r>
          </a:p>
          <a:p>
            <a:pPr algn="ctr"/>
            <a:r>
              <a:rPr lang="ru-RU" sz="3200" dirty="0"/>
              <a:t>управленческих, экономических, технологических действий, принятие </a:t>
            </a:r>
            <a:r>
              <a:rPr lang="ru-RU" sz="3200" dirty="0" smtClean="0"/>
              <a:t>которых необходимо </a:t>
            </a:r>
            <a:r>
              <a:rPr lang="ru-RU" sz="3200" dirty="0"/>
              <a:t>для достижения </a:t>
            </a:r>
            <a:r>
              <a:rPr lang="ru-RU" sz="3200" dirty="0" smtClean="0"/>
              <a:t>организацией стратегической </a:t>
            </a:r>
            <a:r>
              <a:rPr lang="ru-RU" sz="3200" dirty="0"/>
              <a:t>цели и не противоречит избранной тактике</a:t>
            </a:r>
          </a:p>
        </p:txBody>
      </p:sp>
    </p:spTree>
    <p:extLst>
      <p:ext uri="{BB962C8B-B14F-4D97-AF65-F5344CB8AC3E}">
        <p14:creationId xmlns:p14="http://schemas.microsoft.com/office/powerpoint/2010/main" val="21962342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9600" y="533400"/>
            <a:ext cx="814863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Для нейтрализации, уменьшения негативных последствий </a:t>
            </a:r>
            <a:r>
              <a:rPr lang="ru-RU" sz="2800" dirty="0" smtClean="0"/>
              <a:t>возникновения кризисных </a:t>
            </a:r>
            <a:r>
              <a:rPr lang="ru-RU" sz="2800" dirty="0"/>
              <a:t>ситуаций используется различная тактика - </a:t>
            </a:r>
            <a:r>
              <a:rPr lang="ru-RU" sz="2800" u="sng" dirty="0"/>
              <a:t>пассивная или активная</a:t>
            </a:r>
            <a:r>
              <a:rPr lang="ru-RU" sz="2800" dirty="0"/>
              <a:t>. </a:t>
            </a:r>
            <a:endParaRPr lang="ru-RU" sz="2800" dirty="0" smtClean="0"/>
          </a:p>
          <a:p>
            <a:r>
              <a:rPr lang="ru-RU" sz="2800" dirty="0" smtClean="0"/>
              <a:t>При выборе </a:t>
            </a:r>
            <a:r>
              <a:rPr lang="ru-RU" sz="2800" dirty="0"/>
              <a:t>пассивной руководствуются соображениями желательного </a:t>
            </a:r>
            <a:r>
              <a:rPr lang="ru-RU" sz="2800" dirty="0" err="1"/>
              <a:t>самопогашения</a:t>
            </a:r>
            <a:endParaRPr lang="ru-RU" sz="2800" dirty="0"/>
          </a:p>
          <a:p>
            <a:r>
              <a:rPr lang="ru-RU" sz="2800" dirty="0"/>
              <a:t>кризисной ситуации, что возможно лишь в том случае, если она не приняла еще</a:t>
            </a:r>
          </a:p>
          <a:p>
            <a:r>
              <a:rPr lang="ru-RU" sz="2800" dirty="0"/>
              <a:t>угрожающего характера. </a:t>
            </a:r>
            <a:endParaRPr lang="ru-RU" sz="2800" dirty="0" smtClean="0"/>
          </a:p>
          <a:p>
            <a:r>
              <a:rPr lang="ru-RU" sz="2800" dirty="0" smtClean="0"/>
              <a:t>В </a:t>
            </a:r>
            <a:r>
              <a:rPr lang="ru-RU" sz="2800" dirty="0"/>
              <a:t>противном случае требуется выбор активной тактики, то </a:t>
            </a:r>
            <a:r>
              <a:rPr lang="ru-RU" sz="2800" dirty="0" smtClean="0"/>
              <a:t>есть активизация </a:t>
            </a:r>
            <a:r>
              <a:rPr lang="ru-RU" sz="2800" dirty="0"/>
              <a:t>управленческих решений антикризисного характера, повышение </a:t>
            </a:r>
            <a:r>
              <a:rPr lang="ru-RU" sz="2800" dirty="0" smtClean="0"/>
              <a:t>их оперативности </a:t>
            </a:r>
            <a:r>
              <a:rPr lang="ru-RU" sz="2800" dirty="0"/>
              <a:t>и действенности.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41247504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Тактические антикризисные мероприятия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7212" y="1416050"/>
            <a:ext cx="837723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- максимально </a:t>
            </a:r>
            <a:r>
              <a:rPr lang="ru-RU" sz="2800" dirty="0"/>
              <a:t>возможное, не противоречащее целям и задачам организации,</a:t>
            </a:r>
          </a:p>
          <a:p>
            <a:r>
              <a:rPr lang="ru-RU" sz="2800" dirty="0"/>
              <a:t>сокращение непроизводительных расходов;</a:t>
            </a:r>
          </a:p>
          <a:p>
            <a:r>
              <a:rPr lang="ru-RU" sz="2800" dirty="0" smtClean="0"/>
              <a:t>- </a:t>
            </a:r>
            <a:r>
              <a:rPr lang="ru-RU" sz="2800" dirty="0"/>
              <a:t>налаживание и укрепление хозяйственной, финансовой и трудовой дисциплины;</a:t>
            </a:r>
          </a:p>
          <a:p>
            <a:r>
              <a:rPr lang="ru-RU" sz="2800" dirty="0" smtClean="0"/>
              <a:t>- совершенствование </a:t>
            </a:r>
            <a:r>
              <a:rPr lang="ru-RU" sz="2800" dirty="0"/>
              <a:t>штатного расписания, упорядочение численности персонала в</a:t>
            </a:r>
          </a:p>
          <a:p>
            <a:r>
              <a:rPr lang="ru-RU" sz="2800" dirty="0"/>
              <a:t>четком соответствии со сложившимися объемами производства и продаж,</a:t>
            </a:r>
          </a:p>
          <a:p>
            <a:r>
              <a:rPr lang="ru-RU" sz="2800" dirty="0"/>
              <a:t>совершенствование организационной структуры (закрытие </a:t>
            </a:r>
            <a:r>
              <a:rPr lang="ru-RU" sz="2800" dirty="0" smtClean="0"/>
              <a:t>неэффективных подразделений</a:t>
            </a:r>
            <a:r>
              <a:rPr lang="ru-RU" sz="2800" dirty="0"/>
              <a:t>, их перепрофилирование);</a:t>
            </a:r>
          </a:p>
        </p:txBody>
      </p:sp>
    </p:spTree>
    <p:extLst>
      <p:ext uri="{BB962C8B-B14F-4D97-AF65-F5344CB8AC3E}">
        <p14:creationId xmlns:p14="http://schemas.microsoft.com/office/powerpoint/2010/main" val="34517777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Тактические антикризисные мероприятия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4506" y="1600200"/>
            <a:ext cx="814863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- обеспечение </a:t>
            </a:r>
            <a:r>
              <a:rPr lang="ru-RU" sz="2800" dirty="0"/>
              <a:t>сбалансированности ресурсов с уменьшаемыми объемами</a:t>
            </a:r>
          </a:p>
          <a:p>
            <a:r>
              <a:rPr lang="ru-RU" sz="2800" dirty="0"/>
              <a:t>производства и сбыт неконкурентоспособной продукции;</a:t>
            </a:r>
          </a:p>
          <a:p>
            <a:r>
              <a:rPr lang="ru-RU" sz="2800" dirty="0" smtClean="0"/>
              <a:t>- </a:t>
            </a:r>
            <a:r>
              <a:rPr lang="ru-RU" sz="2800" dirty="0"/>
              <a:t>активные маркетинговые исследования;</a:t>
            </a:r>
          </a:p>
          <a:p>
            <a:r>
              <a:rPr lang="ru-RU" sz="2800" dirty="0" smtClean="0"/>
              <a:t>- </a:t>
            </a:r>
            <a:r>
              <a:rPr lang="ru-RU" sz="2800" dirty="0"/>
              <a:t>выявление и использование внутрихозяйственных резервов;</a:t>
            </a:r>
          </a:p>
          <a:p>
            <a:r>
              <a:rPr lang="ru-RU" sz="2800" dirty="0" smtClean="0"/>
              <a:t>- </a:t>
            </a:r>
            <a:r>
              <a:rPr lang="ru-RU" sz="2800" dirty="0"/>
              <a:t>модернизацию технологии и оборудования;</a:t>
            </a:r>
          </a:p>
          <a:p>
            <a:r>
              <a:rPr lang="ru-RU" sz="2800" dirty="0" smtClean="0"/>
              <a:t>- </a:t>
            </a:r>
            <a:r>
              <a:rPr lang="ru-RU" sz="2800" dirty="0"/>
              <a:t>повышение качества продукции и, соответственно, цен на нее</a:t>
            </a:r>
            <a:r>
              <a:rPr lang="ru-RU" sz="2800" dirty="0" smtClean="0"/>
              <a:t>;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181808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894"/>
            <a:ext cx="8226425" cy="1143000"/>
          </a:xfrm>
        </p:spPr>
        <p:txBody>
          <a:bodyPr/>
          <a:lstStyle/>
          <a:p>
            <a:r>
              <a:rPr lang="ru-RU" dirty="0"/>
              <a:t>Тактические антикризисные мероприятия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3400" y="1164134"/>
            <a:ext cx="83058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- пересмотр условий договоров купли-продажи с точки зрения защиты собственных</a:t>
            </a:r>
          </a:p>
          <a:p>
            <a:r>
              <a:rPr lang="ru-RU" sz="2800" dirty="0"/>
              <a:t>интересов</a:t>
            </a:r>
            <a:r>
              <a:rPr lang="ru-RU" sz="2800" dirty="0" smtClean="0"/>
              <a:t>;</a:t>
            </a:r>
          </a:p>
          <a:p>
            <a:r>
              <a:rPr lang="ru-RU" sz="2800" dirty="0" smtClean="0"/>
              <a:t>- совершенствование </a:t>
            </a:r>
            <a:r>
              <a:rPr lang="ru-RU" sz="2800" dirty="0"/>
              <a:t>работы с дебиторами и кредиторами;</a:t>
            </a:r>
          </a:p>
          <a:p>
            <a:r>
              <a:rPr lang="ru-RU" sz="2800" dirty="0" smtClean="0"/>
              <a:t>- </a:t>
            </a:r>
            <a:r>
              <a:rPr lang="ru-RU" sz="2800" dirty="0"/>
              <a:t>ужесточение внутрихозяйственного контроля и учета движения и </a:t>
            </a:r>
            <a:r>
              <a:rPr lang="ru-RU" sz="2800" dirty="0" smtClean="0"/>
              <a:t>использования материальных </a:t>
            </a:r>
            <a:r>
              <a:rPr lang="ru-RU" sz="2800" dirty="0"/>
              <a:t>и финансовых ресурсов;</a:t>
            </a:r>
          </a:p>
          <a:p>
            <a:r>
              <a:rPr lang="ru-RU" sz="2800" dirty="0" smtClean="0"/>
              <a:t>- повышение </a:t>
            </a:r>
            <a:r>
              <a:rPr lang="ru-RU" sz="2800" dirty="0"/>
              <a:t>квалификации имеющихся специалистов (или привлечение </a:t>
            </a:r>
            <a:r>
              <a:rPr lang="ru-RU" sz="2800" dirty="0" smtClean="0"/>
              <a:t>сторонних высококлассных </a:t>
            </a:r>
            <a:r>
              <a:rPr lang="ru-RU" sz="2800" dirty="0"/>
              <a:t>специалистов) и другие меры, определяемые </a:t>
            </a:r>
            <a:r>
              <a:rPr lang="ru-RU" sz="2800" dirty="0" smtClean="0"/>
              <a:t>спецификой организации </a:t>
            </a:r>
            <a:r>
              <a:rPr lang="ru-RU" sz="2800" dirty="0"/>
              <a:t>и ее отраслевой принадлежностью.</a:t>
            </a:r>
          </a:p>
        </p:txBody>
      </p:sp>
    </p:spTree>
    <p:extLst>
      <p:ext uri="{BB962C8B-B14F-4D97-AF65-F5344CB8AC3E}">
        <p14:creationId xmlns:p14="http://schemas.microsoft.com/office/powerpoint/2010/main" val="33321171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" y="685800"/>
            <a:ext cx="8382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Приведенный перечень тактических мероприятий антикризисного характера может</a:t>
            </a:r>
          </a:p>
          <a:p>
            <a:pPr algn="ctr"/>
            <a:r>
              <a:rPr lang="ru-RU" sz="2800" dirty="0"/>
              <a:t>быть существенно расширен и дополнен (или сокращен) в зависимости </a:t>
            </a:r>
            <a:r>
              <a:rPr lang="ru-RU" sz="2800" dirty="0" smtClean="0"/>
              <a:t>от складывающейся </a:t>
            </a:r>
            <a:r>
              <a:rPr lang="ru-RU" sz="2800" dirty="0"/>
              <a:t>текущей ситуации и перспектив развития организации, </a:t>
            </a:r>
            <a:r>
              <a:rPr lang="ru-RU" sz="2800" dirty="0" smtClean="0"/>
              <a:t>однако разработка</a:t>
            </a:r>
            <a:r>
              <a:rPr lang="ru-RU" sz="2800" dirty="0"/>
              <a:t>, принятие и исполнение их жизненно важно для организаций, </a:t>
            </a:r>
            <a:r>
              <a:rPr lang="ru-RU" sz="2800" dirty="0" smtClean="0"/>
              <a:t>особенно организаций-должников</a:t>
            </a:r>
            <a:r>
              <a:rPr lang="ru-RU" sz="2800" dirty="0"/>
              <a:t>, поскольку позволяет своевременно избежать </a:t>
            </a:r>
            <a:r>
              <a:rPr lang="ru-RU" sz="2800" dirty="0" smtClean="0"/>
              <a:t>значительных экономических </a:t>
            </a:r>
            <a:r>
              <a:rPr lang="ru-RU" sz="2800" dirty="0"/>
              <a:t>и финансовых потрясений, сохраниться в рыночном </a:t>
            </a:r>
            <a:r>
              <a:rPr lang="ru-RU" sz="2800" dirty="0" smtClean="0"/>
              <a:t>пространстве соответствующих </a:t>
            </a:r>
            <a:r>
              <a:rPr lang="ru-RU" sz="2800" dirty="0"/>
              <a:t>территорий</a:t>
            </a:r>
          </a:p>
        </p:txBody>
      </p:sp>
    </p:spTree>
    <p:extLst>
      <p:ext uri="{BB962C8B-B14F-4D97-AF65-F5344CB8AC3E}">
        <p14:creationId xmlns:p14="http://schemas.microsoft.com/office/powerpoint/2010/main" val="14919311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2"/>
          <p:cNvSpPr txBox="1">
            <a:spLocks noChangeArrowheads="1" noChangeShapeType="1" noTextEdit="1"/>
          </p:cNvSpPr>
          <p:nvPr/>
        </p:nvSpPr>
        <p:spPr bwMode="auto">
          <a:xfrm>
            <a:off x="533400" y="914400"/>
            <a:ext cx="8226425" cy="4497387"/>
          </a:xfrm>
          <a:prstGeom prst="rect">
            <a:avLst/>
          </a:prstGeom>
        </p:spPr>
        <p:txBody>
          <a:bodyPr wrap="none" numCol="1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algn="ctr">
              <a:defRPr/>
            </a:pPr>
            <a:r>
              <a:rPr lang="ru-RU" sz="3600" kern="10" spc="-36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спасибо   за  внимание</a:t>
            </a:r>
            <a:endParaRPr lang="ru-RU" sz="3600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594590095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 с тенью">
  <a:themeElements>
    <a:clrScheme name="Сетка с тенью 4">
      <a:dk1>
        <a:srgbClr val="6B6B99"/>
      </a:dk1>
      <a:lt1>
        <a:srgbClr val="EAEAEA"/>
      </a:lt1>
      <a:dk2>
        <a:srgbClr val="666699"/>
      </a:dk2>
      <a:lt2>
        <a:srgbClr val="CCECFF"/>
      </a:lt2>
      <a:accent1>
        <a:srgbClr val="00CC66"/>
      </a:accent1>
      <a:accent2>
        <a:srgbClr val="54547A"/>
      </a:accent2>
      <a:accent3>
        <a:srgbClr val="B8B8CA"/>
      </a:accent3>
      <a:accent4>
        <a:srgbClr val="C8C8C8"/>
      </a:accent4>
      <a:accent5>
        <a:srgbClr val="AAE2B8"/>
      </a:accent5>
      <a:accent6>
        <a:srgbClr val="4B4B6E"/>
      </a:accent6>
      <a:hlink>
        <a:srgbClr val="65B2FF"/>
      </a:hlink>
      <a:folHlink>
        <a:srgbClr val="9900FF"/>
      </a:folHlink>
    </a:clrScheme>
    <a:fontScheme name="Сетка с тень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етка с тенью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4_Городская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560</TotalTime>
  <Words>2431</Words>
  <Application>Microsoft Office PowerPoint</Application>
  <PresentationFormat>Экран (4:3)</PresentationFormat>
  <Paragraphs>208</Paragraphs>
  <Slides>50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50</vt:i4>
      </vt:variant>
    </vt:vector>
  </HeadingPairs>
  <TitlesOfParts>
    <vt:vector size="59" baseType="lpstr">
      <vt:lpstr>Arial</vt:lpstr>
      <vt:lpstr>Georgia</vt:lpstr>
      <vt:lpstr>Impact</vt:lpstr>
      <vt:lpstr>Times New Roman</vt:lpstr>
      <vt:lpstr>Trebuchet MS</vt:lpstr>
      <vt:lpstr>Wingdings</vt:lpstr>
      <vt:lpstr>Wingdings 2</vt:lpstr>
      <vt:lpstr>Сетка с тенью</vt:lpstr>
      <vt:lpstr>4_Городская</vt:lpstr>
      <vt:lpstr>Стратегия и тактика финансового оздоровления организации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Последовательность вывода предприятия из кризисной ситуации предполагает следующие блоки (этапы) работ</vt:lpstr>
      <vt:lpstr>Презентация PowerPoint</vt:lpstr>
      <vt:lpstr>Презентация PowerPoint</vt:lpstr>
      <vt:lpstr>Презентация PowerPoint</vt:lpstr>
      <vt:lpstr>Презентация PowerPoint</vt:lpstr>
      <vt:lpstr>Факторы, определяющие выбор стратегии:</vt:lpstr>
      <vt:lpstr>Факторы, определяющие выбор стратегии:</vt:lpstr>
      <vt:lpstr>Факторы, определяющие выбор стратегии:</vt:lpstr>
      <vt:lpstr>Факторы, определяющие выбор стратегии:</vt:lpstr>
      <vt:lpstr>Факторы, определяющие выбор стратегии:</vt:lpstr>
      <vt:lpstr>Факторы, определяющие выбор стратегии:</vt:lpstr>
      <vt:lpstr>Стратегия поворота</vt:lpstr>
      <vt:lpstr>Стратегия поворота</vt:lpstr>
      <vt:lpstr>Стратегия поворота</vt:lpstr>
      <vt:lpstr>Стратегия поворота</vt:lpstr>
      <vt:lpstr>Стратегия выхода</vt:lpstr>
      <vt:lpstr>Стратегия выхода</vt:lpstr>
      <vt:lpstr>Стратегия восстановления</vt:lpstr>
      <vt:lpstr>Презентация PowerPoint</vt:lpstr>
      <vt:lpstr>Маркетинговая стратегия </vt:lpstr>
      <vt:lpstr>Маркетинговая стратегия</vt:lpstr>
      <vt:lpstr>Маркетинговая стратегия</vt:lpstr>
      <vt:lpstr>Маркетинговая стратегия</vt:lpstr>
      <vt:lpstr>Производственная (ресурсная) стратегия</vt:lpstr>
      <vt:lpstr>Производственная (ресурсная) стратегия</vt:lpstr>
      <vt:lpstr>Кадровая стратегия организации</vt:lpstr>
      <vt:lpstr>Кадровая стратегия организации</vt:lpstr>
      <vt:lpstr>Финансовая стратегия</vt:lpstr>
      <vt:lpstr>Финансовая стратегия</vt:lpstr>
      <vt:lpstr>Финансовая стратегия</vt:lpstr>
      <vt:lpstr>Презентация PowerPoint</vt:lpstr>
      <vt:lpstr>Презентация PowerPoint</vt:lpstr>
      <vt:lpstr>Тактические антикризисные мероприятия</vt:lpstr>
      <vt:lpstr>Тактические антикризисные мероприятия</vt:lpstr>
      <vt:lpstr>Тактические антикризисные мероприятия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Статистика основных средств</dc:title>
  <dc:creator>Юлия Хомик</dc:creator>
  <cp:lastModifiedBy>Пользователь Windows</cp:lastModifiedBy>
  <cp:revision>61</cp:revision>
  <dcterms:created xsi:type="dcterms:W3CDTF">2008-10-30T09:59:59Z</dcterms:created>
  <dcterms:modified xsi:type="dcterms:W3CDTF">2020-09-13T00:17:17Z</dcterms:modified>
</cp:coreProperties>
</file>