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93" r:id="rId3"/>
    <p:sldId id="292" r:id="rId4"/>
    <p:sldId id="287" r:id="rId5"/>
    <p:sldId id="302" r:id="rId6"/>
    <p:sldId id="303" r:id="rId7"/>
    <p:sldId id="295" r:id="rId8"/>
    <p:sldId id="304" r:id="rId9"/>
    <p:sldId id="305" r:id="rId10"/>
    <p:sldId id="297" r:id="rId11"/>
    <p:sldId id="290" r:id="rId12"/>
    <p:sldId id="298" r:id="rId13"/>
    <p:sldId id="301" r:id="rId14"/>
    <p:sldId id="300" r:id="rId15"/>
    <p:sldId id="257" r:id="rId16"/>
    <p:sldId id="308" r:id="rId17"/>
  </p:sldIdLst>
  <p:sldSz cx="12192000" cy="6858000"/>
  <p:notesSz cx="6761163" cy="9882188"/>
  <p:custDataLst>
    <p:tags r:id="rId19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AFF"/>
    <a:srgbClr val="E8E8F8"/>
    <a:srgbClr val="F7F8FF"/>
    <a:srgbClr val="CCE3FC"/>
    <a:srgbClr val="E1FFFE"/>
    <a:srgbClr val="EDD5FF"/>
    <a:srgbClr val="E7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2DB8E16D-F71A-4305-86D9-DB56F21C0E2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2D2F0AD7-3123-45DE-87B0-4C4783341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1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04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37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2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4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6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7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t>28.10.2021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5400" dirty="0" smtClean="0">
                <a:latin typeface="Arial Narrow" panose="020B0606020202030204" pitchFamily="34" charset="0"/>
              </a:rPr>
              <a:t>Управленческие решения: теоретические аспекты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3855" y="3853743"/>
            <a:ext cx="9649272" cy="3004257"/>
          </a:xfrm>
        </p:spPr>
        <p:txBody>
          <a:bodyPr/>
          <a:lstStyle/>
          <a:p>
            <a:pPr algn="r"/>
            <a:r>
              <a:rPr lang="ru-RU" b="1" dirty="0" smtClean="0"/>
              <a:t>Терентьева Татьяна Валерьевна</a:t>
            </a:r>
          </a:p>
          <a:p>
            <a:pPr algn="r"/>
            <a:r>
              <a:rPr lang="ru-RU" dirty="0" smtClean="0"/>
              <a:t>Доктор экономических наук, профессор </a:t>
            </a:r>
          </a:p>
          <a:p>
            <a:pPr algn="r"/>
            <a:r>
              <a:rPr lang="ru-RU" dirty="0" smtClean="0"/>
              <a:t>Ректор ВГУЭС</a:t>
            </a:r>
          </a:p>
          <a:p>
            <a:pPr algn="r"/>
            <a:r>
              <a:rPr lang="ru-RU" b="1" dirty="0" err="1" smtClean="0"/>
              <a:t>Пашук</a:t>
            </a:r>
            <a:r>
              <a:rPr lang="ru-RU" b="1" dirty="0" smtClean="0"/>
              <a:t> Наталья Руслановна</a:t>
            </a:r>
            <a:endParaRPr lang="ru-RU" b="1" dirty="0"/>
          </a:p>
          <a:p>
            <a:pPr algn="r"/>
            <a:r>
              <a:rPr lang="ru-RU" dirty="0" smtClean="0"/>
              <a:t>Кандидат </a:t>
            </a:r>
            <a:r>
              <a:rPr lang="ru-RU" dirty="0"/>
              <a:t>экономических наук, </a:t>
            </a:r>
            <a:r>
              <a:rPr lang="ru-RU" dirty="0" smtClean="0"/>
              <a:t>старший преподаватель</a:t>
            </a:r>
          </a:p>
          <a:p>
            <a:pPr algn="r"/>
            <a:r>
              <a:rPr lang="ru-RU" dirty="0" smtClean="0"/>
              <a:t>Кафедры Экономика и управление </a:t>
            </a:r>
            <a:endParaRPr lang="ru-RU" dirty="0"/>
          </a:p>
          <a:p>
            <a:pPr algn="r"/>
            <a:endParaRPr lang="ru-RU" dirty="0"/>
          </a:p>
          <a:p>
            <a:pPr algn="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9" name="Половина рамки 8"/>
          <p:cNvSpPr/>
          <p:nvPr/>
        </p:nvSpPr>
        <p:spPr>
          <a:xfrm rot="16200000">
            <a:off x="1239498" y="2095454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321249" y="1167054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330" y="780946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Управление - это особый </a:t>
            </a:r>
            <a:r>
              <a:rPr lang="ru-RU" b="1" dirty="0" smtClean="0">
                <a:latin typeface="Arial Narrow" pitchFamily="34" charset="0"/>
              </a:rPr>
              <a:t>вид деятельности</a:t>
            </a:r>
            <a:r>
              <a:rPr lang="ru-RU" dirty="0" smtClean="0">
                <a:latin typeface="Arial Narrow" pitchFamily="34" charset="0"/>
              </a:rPr>
              <a:t>, превращающий организованную толпу в эффективную целенаправленную группу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                                                                                             П. </a:t>
            </a:r>
            <a:r>
              <a:rPr lang="ru-RU" dirty="0" err="1" smtClean="0">
                <a:latin typeface="Arial Narrow" pitchFamily="34" charset="0"/>
              </a:rPr>
              <a:t>Друкер</a:t>
            </a:r>
            <a:endParaRPr lang="ru-RU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Менеджеры – это люди, которые зарабатывают себе на жизнь в напряженной, постоянно меняющейся среде, которая ничего не прощает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Д. Дункан</a:t>
            </a:r>
            <a:endParaRPr lang="ru-RU" dirty="0" smtClean="0">
              <a:latin typeface="Arial Narrow" pitchFamily="34" charset="0"/>
            </a:endParaRPr>
          </a:p>
          <a:p>
            <a:endParaRPr lang="ru-RU" dirty="0"/>
          </a:p>
          <a:p>
            <a:pPr marL="0" indent="0" algn="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9555"/>
            <a:ext cx="9213376" cy="3582765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88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618" y="1463245"/>
            <a:ext cx="10972800" cy="4595629"/>
          </a:xfrm>
        </p:spPr>
        <p:txBody>
          <a:bodyPr/>
          <a:lstStyle/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Основные термины и определения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Обязательные элементы управленческого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решения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Принципы и сущность принятия управленческих решений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Типология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управленческих решений 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Этапы принятия управленческих решений 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Алгоритм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принятия управленческого решения 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Методы приятия управленческих решений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9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523" y="226543"/>
            <a:ext cx="10972800" cy="1143000"/>
          </a:xfrm>
        </p:spPr>
        <p:txBody>
          <a:bodyPr/>
          <a:lstStyle/>
          <a:p>
            <a:r>
              <a:rPr lang="ru-RU" b="1" dirty="0" smtClean="0">
                <a:latin typeface="Arial Narrow" panose="020B0606020202030204" pitchFamily="34" charset="0"/>
              </a:rPr>
              <a:t>Основные термины и определения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982" y="1957035"/>
            <a:ext cx="10895066" cy="4223721"/>
          </a:xfrm>
        </p:spPr>
        <p:txBody>
          <a:bodyPr/>
          <a:lstStyle/>
          <a:p>
            <a:r>
              <a:rPr lang="ru-RU" sz="3600" b="1" dirty="0">
                <a:latin typeface="Arial Narrow" pitchFamily="34" charset="0"/>
              </a:rPr>
              <a:t>Р</a:t>
            </a:r>
            <a:r>
              <a:rPr lang="ru-RU" sz="3600" b="1" dirty="0" smtClean="0">
                <a:latin typeface="Arial Narrow" pitchFamily="34" charset="0"/>
              </a:rPr>
              <a:t>ешение</a:t>
            </a:r>
            <a:r>
              <a:rPr lang="ru-RU" dirty="0" smtClean="0">
                <a:latin typeface="Arial Narrow" pitchFamily="34" charset="0"/>
              </a:rPr>
              <a:t>  - это выбор одной из нескольких альтернатив</a:t>
            </a:r>
          </a:p>
          <a:p>
            <a:pPr marL="0" indent="0">
              <a:buNone/>
            </a:pPr>
            <a:endParaRPr lang="ru-RU" sz="800" dirty="0" smtClean="0">
              <a:latin typeface="Arial Narrow" pitchFamily="34" charset="0"/>
            </a:endParaRPr>
          </a:p>
          <a:p>
            <a:r>
              <a:rPr lang="ru-RU" sz="3600" b="1" dirty="0" smtClean="0">
                <a:latin typeface="Arial Narrow" pitchFamily="34" charset="0"/>
              </a:rPr>
              <a:t>Управленческое решение </a:t>
            </a:r>
            <a:r>
              <a:rPr lang="ru-RU" dirty="0" smtClean="0">
                <a:latin typeface="Arial Narrow" pitchFamily="34" charset="0"/>
              </a:rPr>
              <a:t>– выбор альтернативы, осуществляемый руководителем в рамках его должностных компетенций и полномочий и направленный на достижение целей организации. (Результат должен быть обязательно)</a:t>
            </a:r>
          </a:p>
          <a:p>
            <a:pPr marL="0" indent="0">
              <a:buNone/>
            </a:pPr>
            <a:endParaRPr lang="ru-RU" sz="1400" dirty="0" smtClean="0">
              <a:latin typeface="Arial Narrow" pitchFamily="34" charset="0"/>
            </a:endParaRPr>
          </a:p>
          <a:p>
            <a:r>
              <a:rPr lang="ru-RU" b="1" dirty="0" smtClean="0">
                <a:latin typeface="Arial Narrow" pitchFamily="34" charset="0"/>
              </a:rPr>
              <a:t>Управлять – </a:t>
            </a:r>
            <a:r>
              <a:rPr lang="ru-RU" dirty="0" smtClean="0">
                <a:latin typeface="Arial Narrow" pitchFamily="34" charset="0"/>
              </a:rPr>
              <a:t>это </a:t>
            </a:r>
            <a:r>
              <a:rPr lang="ru-RU" smtClean="0">
                <a:latin typeface="Arial Narrow" pitchFamily="34" charset="0"/>
              </a:rPr>
              <a:t>значит принимать </a:t>
            </a:r>
            <a:r>
              <a:rPr lang="ru-RU" dirty="0" smtClean="0">
                <a:latin typeface="Arial Narrow" pitchFamily="34" charset="0"/>
              </a:rPr>
              <a:t>решения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71761" y="-13892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334894" y="-13892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4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951" y="4312694"/>
            <a:ext cx="3573649" cy="24497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523" y="196309"/>
            <a:ext cx="10972800" cy="1143000"/>
          </a:xfrm>
        </p:spPr>
        <p:txBody>
          <a:bodyPr/>
          <a:lstStyle/>
          <a:p>
            <a:r>
              <a:rPr lang="ru-RU" b="1" dirty="0" smtClean="0">
                <a:latin typeface="Arial Narrow" panose="020B0606020202030204" pitchFamily="34" charset="0"/>
              </a:rPr>
              <a:t>Основные термины и определения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686" y="1738671"/>
            <a:ext cx="10895066" cy="4223721"/>
          </a:xfrm>
        </p:spPr>
        <p:txBody>
          <a:bodyPr/>
          <a:lstStyle/>
          <a:p>
            <a:r>
              <a:rPr lang="ru-RU" sz="3600" b="1" dirty="0">
                <a:latin typeface="Arial Narrow" pitchFamily="34" charset="0"/>
              </a:rPr>
              <a:t>Субъект управленческого решения </a:t>
            </a:r>
            <a:r>
              <a:rPr lang="ru-RU" sz="3600" dirty="0">
                <a:latin typeface="Arial Narrow" pitchFamily="34" charset="0"/>
              </a:rPr>
              <a:t>– </a:t>
            </a:r>
            <a:r>
              <a:rPr lang="ru-RU" dirty="0">
                <a:latin typeface="Arial Narrow" pitchFamily="34" charset="0"/>
              </a:rPr>
              <a:t>высшее руководство (ТОП – менеджмент), руководители структурных подразделений, лица принимающие решения (ЛПР) </a:t>
            </a:r>
          </a:p>
          <a:p>
            <a:endParaRPr lang="ru-RU" sz="2000" dirty="0">
              <a:latin typeface="Arial Narrow" pitchFamily="34" charset="0"/>
            </a:endParaRPr>
          </a:p>
          <a:p>
            <a:r>
              <a:rPr lang="ru-RU" sz="3600" b="1" dirty="0" smtClean="0">
                <a:latin typeface="Arial Narrow" pitchFamily="34" charset="0"/>
              </a:rPr>
              <a:t>Объект управленческого решения </a:t>
            </a:r>
            <a:r>
              <a:rPr lang="ru-RU" sz="3600" dirty="0" smtClean="0">
                <a:latin typeface="Arial Narrow" pitchFamily="34" charset="0"/>
              </a:rPr>
              <a:t>– </a:t>
            </a:r>
            <a:r>
              <a:rPr lang="ru-RU" dirty="0" smtClean="0">
                <a:latin typeface="Arial Narrow" pitchFamily="34" charset="0"/>
              </a:rPr>
              <a:t>виды деятельности, отдельные элементы, отдельные экономические показатели, элементы бизнес процессов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71761" y="-13892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334894" y="-13892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14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951" y="4312694"/>
            <a:ext cx="3573649" cy="24497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8164" y="472201"/>
            <a:ext cx="7682845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>
                <a:latin typeface="Arial Narrow" panose="020B0606020202030204" pitchFamily="34" charset="0"/>
              </a:rPr>
              <a:t>Обязательные элементы управленческого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515" y="1929741"/>
            <a:ext cx="10895066" cy="3106284"/>
          </a:xfrm>
        </p:spPr>
        <p:txBody>
          <a:bodyPr/>
          <a:lstStyle/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Проблема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Цель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Альтернатива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Решение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Наличии лица принимающего решение (ЛПР</a:t>
            </a:r>
            <a:r>
              <a:rPr lang="ru-RU" sz="3600" b="1" dirty="0" smtClean="0">
                <a:latin typeface="Arial Narrow" pitchFamily="34" charset="0"/>
              </a:rPr>
              <a:t>)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13732" y="764358"/>
            <a:ext cx="759206" cy="1300737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8991" y="5183637"/>
            <a:ext cx="7383438" cy="1015663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200" b="1" i="1" dirty="0">
                <a:latin typeface="Arial Narrow" pitchFamily="34" charset="0"/>
              </a:rPr>
              <a:t>Принятие решения  </a:t>
            </a:r>
            <a:r>
              <a:rPr lang="ru-RU" sz="2800" i="1" dirty="0">
                <a:latin typeface="Arial Narrow" pitchFamily="34" charset="0"/>
              </a:rPr>
              <a:t>- это «центр», вокруг которого вращается жизнь организации </a:t>
            </a:r>
            <a:endParaRPr lang="ru-RU" sz="3200" i="1" dirty="0">
              <a:latin typeface="Arial Narrow" pitchFamily="34" charset="0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8992717" y="-8329"/>
            <a:ext cx="759206" cy="1300737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2751" y="411116"/>
            <a:ext cx="8314441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Принципы и сущность принятия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643" y="2071660"/>
            <a:ext cx="10972800" cy="4147239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субъективности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предметности и содержательности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системности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абстрактности формы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0865" y="4313082"/>
            <a:ext cx="4864775" cy="74893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 Narrow" pitchFamily="34" charset="0"/>
              </a:rPr>
              <a:t>Сущность управленческих решений</a:t>
            </a:r>
            <a:endParaRPr lang="ru-RU" sz="24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006" y="5347950"/>
            <a:ext cx="1989908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Экономическая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40222" y="5347952"/>
            <a:ext cx="2525485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Социальная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47160" y="5347953"/>
            <a:ext cx="1837513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Правовая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82417" y="5347953"/>
            <a:ext cx="1994262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Технологическая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8122" y="5347951"/>
            <a:ext cx="2525485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Организационная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7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2252816" y="585405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4" name="Соединительная линия уступом 13"/>
          <p:cNvCxnSpPr>
            <a:stCxn id="4" idx="2"/>
            <a:endCxn id="5" idx="0"/>
          </p:cNvCxnSpPr>
          <p:nvPr/>
        </p:nvCxnSpPr>
        <p:spPr>
          <a:xfrm rot="5400000">
            <a:off x="3450642" y="2815339"/>
            <a:ext cx="285930" cy="477929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4" idx="2"/>
            <a:endCxn id="8" idx="0"/>
          </p:cNvCxnSpPr>
          <p:nvPr/>
        </p:nvCxnSpPr>
        <p:spPr>
          <a:xfrm rot="16200000" flipH="1">
            <a:off x="8188434" y="2856838"/>
            <a:ext cx="285933" cy="469629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2"/>
            <a:endCxn id="7" idx="0"/>
          </p:cNvCxnSpPr>
          <p:nvPr/>
        </p:nvCxnSpPr>
        <p:spPr>
          <a:xfrm rot="16200000" flipH="1">
            <a:off x="7131619" y="3913654"/>
            <a:ext cx="285933" cy="258266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4" idx="2"/>
            <a:endCxn id="9" idx="0"/>
          </p:cNvCxnSpPr>
          <p:nvPr/>
        </p:nvCxnSpPr>
        <p:spPr>
          <a:xfrm rot="5400000">
            <a:off x="4624094" y="3988791"/>
            <a:ext cx="285931" cy="243238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983252" y="5204985"/>
            <a:ext cx="2" cy="142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Половина рамки 23"/>
          <p:cNvSpPr/>
          <p:nvPr/>
        </p:nvSpPr>
        <p:spPr>
          <a:xfrm rot="5400000">
            <a:off x="9447462" y="826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17" y="411116"/>
            <a:ext cx="109728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Типология </a:t>
            </a:r>
            <a:r>
              <a:rPr lang="ru-RU" b="1" dirty="0">
                <a:latin typeface="Arial Narrow" panose="020B0606020202030204" pitchFamily="34" charset="0"/>
              </a:rPr>
              <a:t>управленческих решений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8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437039" y="28515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130727" y="166492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21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056481"/>
              </p:ext>
            </p:extLst>
          </p:nvPr>
        </p:nvGraphicFramePr>
        <p:xfrm>
          <a:off x="307396" y="1638762"/>
          <a:ext cx="11578310" cy="49746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5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2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4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Классификационное основание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Группы решений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длительности 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действия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Стратегические, тактические, оперативные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масштабу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Глобальные, локальные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продолжительности периода реализации 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Долгосрочные,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среднесрочные, краткосрочные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н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аправленности воздействия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Внутренние, внешние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степени обязательности исполнения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Директивные, рекомендательные,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ориентирующие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ф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ункциональному назначению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Регулирующие, координирующие, контролирующие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способу принятия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Консультативные,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совместные, парламентские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форме принятия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Единоличные, коллективные, коллегиальные, корпоративные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характеру исходной информации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В условиях: определённости, неопределённости, риска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6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17" y="411116"/>
            <a:ext cx="109728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Типология </a:t>
            </a:r>
            <a:r>
              <a:rPr lang="ru-RU" b="1" dirty="0">
                <a:latin typeface="Arial Narrow" panose="020B0606020202030204" pitchFamily="34" charset="0"/>
              </a:rPr>
              <a:t>управленческих решений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9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437039" y="28515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130727" y="166492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120518"/>
              </p:ext>
            </p:extLst>
          </p:nvPr>
        </p:nvGraphicFramePr>
        <p:xfrm>
          <a:off x="286600" y="1657999"/>
          <a:ext cx="11655190" cy="4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7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7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44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Классификационное основание 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Группы решений 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 зависимости от п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рогнозируемых последствий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Корректируемые, некорректируемые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способу фиксации решения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Документированные, недокументированные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широте охвата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Общие, специальные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3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сфере реализации и содержанию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Производственные, финансовые, кадровые, технические, экономические, социальные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методу разработки решения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Формализованные, неформализованные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степени повторяемости проблемы 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Типичные, нетипичные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ч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ислу критериев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Однокритериальные, многокритериальные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глубине воздействия 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Одноуровневые, многоуровневые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63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у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ровню принятия решений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Затрагивающие: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организацию, структурные подразделения, функциональные службы, отдельных работников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5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8812" y="105870"/>
            <a:ext cx="11168705" cy="80805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Этапы принятия </a:t>
            </a:r>
            <a:r>
              <a:rPr lang="ru-RU" sz="4000" b="1" dirty="0" smtClean="0">
                <a:latin typeface="Arial Narrow" panose="020B0606020202030204" pitchFamily="34" charset="0"/>
              </a:rPr>
              <a:t>управленческих </a:t>
            </a:r>
            <a:r>
              <a:rPr lang="ru-RU" sz="4000" b="1" dirty="0">
                <a:latin typeface="Arial Narrow" panose="020B0606020202030204" pitchFamily="34" charset="0"/>
              </a:rPr>
              <a:t>решений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9696" y="1440554"/>
            <a:ext cx="4546242" cy="5151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Narrow" pitchFamily="34" charset="0"/>
              </a:rPr>
              <a:t>Управленческие решения</a:t>
            </a:r>
            <a:endParaRPr lang="ru-RU" sz="2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130" y="2390640"/>
            <a:ext cx="3395730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Разработка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45379" y="2390640"/>
            <a:ext cx="3395730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Реализация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04952" y="2390640"/>
            <a:ext cx="3395730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Narrow" pitchFamily="34" charset="0"/>
              </a:rPr>
              <a:t>Принятие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8542" y="3131176"/>
            <a:ext cx="2903111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Поиск информации</a:t>
            </a:r>
            <a:endParaRPr lang="ru-RU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8542" y="3871712"/>
            <a:ext cx="2903112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Сбор информации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8542" y="4567570"/>
            <a:ext cx="2903112" cy="62958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Обработка информации и ее анализ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8831" y="5374495"/>
            <a:ext cx="2903112" cy="61539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Формулировка проблемы, требующей решение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05648" y="3140832"/>
            <a:ext cx="3195034" cy="56828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Подготовка вариантов решения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405648" y="3833604"/>
            <a:ext cx="3195034" cy="69277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Оценка альтернативных вариантов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405648" y="4699831"/>
            <a:ext cx="3195034" cy="59083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Выбор критерия оптимальности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405648" y="5471509"/>
            <a:ext cx="3195034" cy="6215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Принятия наилучшего решения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73980" y="3105416"/>
            <a:ext cx="3097368" cy="60369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Доведения решения до исполнения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073980" y="3894245"/>
            <a:ext cx="3097367" cy="6321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Организация и координация выполнения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073980" y="4699831"/>
            <a:ext cx="3097368" cy="59083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Контроль за ходом выполнения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073980" y="5471509"/>
            <a:ext cx="3097368" cy="51837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Анализ и оценка результатов</a:t>
            </a:r>
          </a:p>
        </p:txBody>
      </p:sp>
      <p:cxnSp>
        <p:nvCxnSpPr>
          <p:cNvPr id="29" name="Прямая соединительная линия 28"/>
          <p:cNvCxnSpPr>
            <a:endCxn id="8" idx="1"/>
          </p:cNvCxnSpPr>
          <p:nvPr/>
        </p:nvCxnSpPr>
        <p:spPr>
          <a:xfrm flipV="1">
            <a:off x="669701" y="3395193"/>
            <a:ext cx="158841" cy="43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10</a:t>
            </a:fld>
            <a:endParaRPr lang="ru-RU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2253507" y="2909018"/>
            <a:ext cx="9677" cy="222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003165" y="2902978"/>
            <a:ext cx="0" cy="237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19" idx="0"/>
          </p:cNvCxnSpPr>
          <p:nvPr/>
        </p:nvCxnSpPr>
        <p:spPr>
          <a:xfrm>
            <a:off x="9622664" y="2918674"/>
            <a:ext cx="0" cy="186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21" idx="2"/>
            <a:endCxn id="22" idx="0"/>
          </p:cNvCxnSpPr>
          <p:nvPr/>
        </p:nvCxnSpPr>
        <p:spPr>
          <a:xfrm>
            <a:off x="9622664" y="4526377"/>
            <a:ext cx="0" cy="173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2" idx="2"/>
            <a:endCxn id="23" idx="0"/>
          </p:cNvCxnSpPr>
          <p:nvPr/>
        </p:nvCxnSpPr>
        <p:spPr>
          <a:xfrm>
            <a:off x="9622664" y="5290666"/>
            <a:ext cx="0" cy="180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>
            <a:stCxn id="4" idx="2"/>
            <a:endCxn id="5" idx="0"/>
          </p:cNvCxnSpPr>
          <p:nvPr/>
        </p:nvCxnSpPr>
        <p:spPr>
          <a:xfrm rot="5400000">
            <a:off x="3832941" y="320763"/>
            <a:ext cx="434931" cy="370482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>
            <a:stCxn id="4" idx="2"/>
            <a:endCxn id="6" idx="0"/>
          </p:cNvCxnSpPr>
          <p:nvPr/>
        </p:nvCxnSpPr>
        <p:spPr>
          <a:xfrm rot="16200000" flipH="1">
            <a:off x="7505565" y="352960"/>
            <a:ext cx="434931" cy="36404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896153" y="2173173"/>
            <a:ext cx="0" cy="2174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8" idx="2"/>
            <a:endCxn id="9" idx="0"/>
          </p:cNvCxnSpPr>
          <p:nvPr/>
        </p:nvCxnSpPr>
        <p:spPr>
          <a:xfrm>
            <a:off x="2280098" y="3659210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2280097" y="4399746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2297230" y="5202573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15" idx="2"/>
            <a:endCxn id="16" idx="0"/>
          </p:cNvCxnSpPr>
          <p:nvPr/>
        </p:nvCxnSpPr>
        <p:spPr>
          <a:xfrm>
            <a:off x="6003165" y="3709114"/>
            <a:ext cx="0" cy="1244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6" idx="2"/>
            <a:endCxn id="17" idx="0"/>
          </p:cNvCxnSpPr>
          <p:nvPr/>
        </p:nvCxnSpPr>
        <p:spPr>
          <a:xfrm>
            <a:off x="6003165" y="4526377"/>
            <a:ext cx="0" cy="173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17" idx="2"/>
            <a:endCxn id="18" idx="0"/>
          </p:cNvCxnSpPr>
          <p:nvPr/>
        </p:nvCxnSpPr>
        <p:spPr>
          <a:xfrm>
            <a:off x="6003165" y="5290666"/>
            <a:ext cx="0" cy="180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19" idx="2"/>
            <a:endCxn id="21" idx="0"/>
          </p:cNvCxnSpPr>
          <p:nvPr/>
        </p:nvCxnSpPr>
        <p:spPr>
          <a:xfrm>
            <a:off x="9622664" y="3709114"/>
            <a:ext cx="0" cy="185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Стрелка вправо 99"/>
          <p:cNvSpPr/>
          <p:nvPr/>
        </p:nvSpPr>
        <p:spPr>
          <a:xfrm>
            <a:off x="3895860" y="2538484"/>
            <a:ext cx="509788" cy="218364"/>
          </a:xfrm>
          <a:prstGeom prst="rightArrow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право 100"/>
          <p:cNvSpPr/>
          <p:nvPr/>
        </p:nvSpPr>
        <p:spPr>
          <a:xfrm>
            <a:off x="7615668" y="2538484"/>
            <a:ext cx="509788" cy="218364"/>
          </a:xfrm>
          <a:prstGeom prst="rightArrow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оловина рамки 101"/>
          <p:cNvSpPr/>
          <p:nvPr/>
        </p:nvSpPr>
        <p:spPr>
          <a:xfrm rot="5400000">
            <a:off x="10790922" y="-65520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" name="Половина рамки 102"/>
          <p:cNvSpPr/>
          <p:nvPr/>
        </p:nvSpPr>
        <p:spPr>
          <a:xfrm rot="16200000">
            <a:off x="695287" y="-21170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008" y="63075"/>
            <a:ext cx="11163262" cy="11430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Алгоритм принятия управленческого решения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572715"/>
            <a:ext cx="6591300" cy="349804"/>
          </a:xfrm>
          <a:prstGeom prst="rect">
            <a:avLst/>
          </a:prstGeom>
          <a:solidFill>
            <a:srgbClr val="E1FF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Ситуация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0600" y="1987248"/>
            <a:ext cx="6591299" cy="382032"/>
          </a:xfrm>
          <a:prstGeom prst="rect">
            <a:avLst/>
          </a:prstGeom>
          <a:solidFill>
            <a:srgbClr val="E1FF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Выявление, формулирование и обоснование проблемы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90600" y="2485893"/>
            <a:ext cx="6591300" cy="401965"/>
          </a:xfrm>
          <a:prstGeom prst="rect">
            <a:avLst/>
          </a:prstGeom>
          <a:solidFill>
            <a:srgbClr val="E1FF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Сбор и анализ информации для принятия решения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90600" y="2964596"/>
            <a:ext cx="6591300" cy="401965"/>
          </a:xfrm>
          <a:prstGeom prst="rect">
            <a:avLst/>
          </a:prstGeom>
          <a:solidFill>
            <a:srgbClr val="E1FF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Формирование возможных решений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90600" y="3444859"/>
            <a:ext cx="6591300" cy="401965"/>
          </a:xfrm>
          <a:prstGeom prst="rect">
            <a:avLst/>
          </a:prstGeom>
          <a:solidFill>
            <a:srgbClr val="E1FF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 Выбор окончательного варианта и принятие решения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90599" y="3944397"/>
            <a:ext cx="6591299" cy="401965"/>
          </a:xfrm>
          <a:prstGeom prst="rect">
            <a:avLst/>
          </a:prstGeom>
          <a:solidFill>
            <a:srgbClr val="CCE3F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Разработка плана реализации решения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90600" y="4470559"/>
            <a:ext cx="6591299" cy="401965"/>
          </a:xfrm>
          <a:prstGeom prst="rect">
            <a:avLst/>
          </a:prstGeom>
          <a:solidFill>
            <a:srgbClr val="CCE3F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Доведение плана до исполнителей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90600" y="4988008"/>
            <a:ext cx="6591299" cy="401965"/>
          </a:xfrm>
          <a:prstGeom prst="rect">
            <a:avLst/>
          </a:prstGeom>
          <a:solidFill>
            <a:srgbClr val="CCE3F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Контроль за исполнением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90599" y="5468709"/>
            <a:ext cx="6591299" cy="401965"/>
          </a:xfrm>
          <a:prstGeom prst="rect">
            <a:avLst/>
          </a:prstGeom>
          <a:solidFill>
            <a:srgbClr val="CCE3F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Внесение необходимых корректив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160464" y="3846824"/>
            <a:ext cx="2411806" cy="2208777"/>
          </a:xfrm>
          <a:prstGeom prst="rect">
            <a:avLst/>
          </a:prstGeom>
          <a:solidFill>
            <a:srgbClr val="CCE3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Фаза реализации управленческого решения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60463" y="1747617"/>
            <a:ext cx="2411807" cy="1916120"/>
          </a:xfrm>
          <a:prstGeom prst="rect">
            <a:avLst/>
          </a:prstGeom>
          <a:solidFill>
            <a:srgbClr val="E1FF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Фаза подготовки управленческого решения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90598" y="5995630"/>
            <a:ext cx="6591299" cy="401965"/>
          </a:xfrm>
          <a:prstGeom prst="rect">
            <a:avLst/>
          </a:prstGeom>
          <a:solidFill>
            <a:srgbClr val="CCE3F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Подведение итогов, накопление опыта решения проболеем </a:t>
            </a:r>
          </a:p>
        </p:txBody>
      </p:sp>
      <p:cxnSp>
        <p:nvCxnSpPr>
          <p:cNvPr id="25" name="Прямая соединительная линия 24"/>
          <p:cNvCxnSpPr>
            <a:stCxn id="12" idx="3"/>
          </p:cNvCxnSpPr>
          <p:nvPr/>
        </p:nvCxnSpPr>
        <p:spPr>
          <a:xfrm flipH="1" flipV="1">
            <a:off x="6683096" y="3644484"/>
            <a:ext cx="898804" cy="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17" idx="1"/>
          </p:cNvCxnSpPr>
          <p:nvPr/>
        </p:nvCxnSpPr>
        <p:spPr>
          <a:xfrm flipV="1">
            <a:off x="8234815" y="4951213"/>
            <a:ext cx="925649" cy="404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11</a:t>
            </a:fld>
            <a:endParaRPr lang="ru-RU" dirty="0"/>
          </a:p>
        </p:txBody>
      </p:sp>
      <p:sp>
        <p:nvSpPr>
          <p:cNvPr id="26" name="Половина рамки 25"/>
          <p:cNvSpPr/>
          <p:nvPr/>
        </p:nvSpPr>
        <p:spPr>
          <a:xfrm rot="16200000">
            <a:off x="467205" y="196820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8" name="Половина рамки 27"/>
          <p:cNvSpPr/>
          <p:nvPr/>
        </p:nvSpPr>
        <p:spPr>
          <a:xfrm rot="5400000">
            <a:off x="10438818" y="163252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30" name="Соединительная линия уступом 29"/>
          <p:cNvCxnSpPr>
            <a:stCxn id="5" idx="3"/>
            <a:endCxn id="18" idx="1"/>
          </p:cNvCxnSpPr>
          <p:nvPr/>
        </p:nvCxnSpPr>
        <p:spPr>
          <a:xfrm>
            <a:off x="7581900" y="1747617"/>
            <a:ext cx="1578563" cy="958060"/>
          </a:xfrm>
          <a:prstGeom prst="bentConnector3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12" idx="3"/>
            <a:endCxn id="18" idx="1"/>
          </p:cNvCxnSpPr>
          <p:nvPr/>
        </p:nvCxnSpPr>
        <p:spPr>
          <a:xfrm flipV="1">
            <a:off x="7581900" y="2705677"/>
            <a:ext cx="1578563" cy="940165"/>
          </a:xfrm>
          <a:prstGeom prst="bentConnector3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13" idx="3"/>
            <a:endCxn id="17" idx="1"/>
          </p:cNvCxnSpPr>
          <p:nvPr/>
        </p:nvCxnSpPr>
        <p:spPr>
          <a:xfrm>
            <a:off x="7581898" y="4145380"/>
            <a:ext cx="1578566" cy="805833"/>
          </a:xfrm>
          <a:prstGeom prst="bentConnector3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19" idx="3"/>
            <a:endCxn id="17" idx="1"/>
          </p:cNvCxnSpPr>
          <p:nvPr/>
        </p:nvCxnSpPr>
        <p:spPr>
          <a:xfrm flipV="1">
            <a:off x="7581897" y="4951213"/>
            <a:ext cx="1578567" cy="1245400"/>
          </a:xfrm>
          <a:prstGeom prst="bentConnector3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трелка вниз 69"/>
          <p:cNvSpPr/>
          <p:nvPr/>
        </p:nvSpPr>
        <p:spPr>
          <a:xfrm>
            <a:off x="4089396" y="1915867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низ 70"/>
          <p:cNvSpPr/>
          <p:nvPr/>
        </p:nvSpPr>
        <p:spPr>
          <a:xfrm>
            <a:off x="4089396" y="2375844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низ 71"/>
          <p:cNvSpPr/>
          <p:nvPr/>
        </p:nvSpPr>
        <p:spPr>
          <a:xfrm>
            <a:off x="4086218" y="2884455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низ 72"/>
          <p:cNvSpPr/>
          <p:nvPr/>
        </p:nvSpPr>
        <p:spPr>
          <a:xfrm>
            <a:off x="4089396" y="3364718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низ 73"/>
          <p:cNvSpPr/>
          <p:nvPr/>
        </p:nvSpPr>
        <p:spPr>
          <a:xfrm>
            <a:off x="4089396" y="3861631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низ 74"/>
          <p:cNvSpPr/>
          <p:nvPr/>
        </p:nvSpPr>
        <p:spPr>
          <a:xfrm>
            <a:off x="4089396" y="4346362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 вниз 75"/>
          <p:cNvSpPr/>
          <p:nvPr/>
        </p:nvSpPr>
        <p:spPr>
          <a:xfrm>
            <a:off x="4079861" y="4872524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 вниз 76"/>
          <p:cNvSpPr/>
          <p:nvPr/>
        </p:nvSpPr>
        <p:spPr>
          <a:xfrm>
            <a:off x="4060809" y="5369746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Стрелка вниз 77"/>
          <p:cNvSpPr/>
          <p:nvPr/>
        </p:nvSpPr>
        <p:spPr>
          <a:xfrm>
            <a:off x="4060808" y="5870674"/>
            <a:ext cx="311147" cy="160281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100" y="410732"/>
            <a:ext cx="11188700" cy="9572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Методы принятия управленческих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6101" y="1825625"/>
            <a:ext cx="6578599" cy="699212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itchFamily="34" charset="0"/>
              </a:rPr>
              <a:t>Качественные методы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6500" y="1825625"/>
            <a:ext cx="3688936" cy="699211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Arial Narrow" pitchFamily="34" charset="0"/>
              </a:rPr>
              <a:t>Количественные методы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6100" y="2691971"/>
            <a:ext cx="3289300" cy="457630"/>
          </a:xfrm>
          <a:prstGeom prst="rect">
            <a:avLst/>
          </a:prstGeom>
          <a:solidFill>
            <a:srgbClr val="F7F8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Narrow" pitchFamily="34" charset="0"/>
              </a:rPr>
              <a:t>Индивидуальные 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6101" y="3263900"/>
            <a:ext cx="3289301" cy="3342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интуитивные решения;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основанные на суждении (</a:t>
            </a:r>
            <a:r>
              <a:rPr lang="ru-RU" dirty="0" smtClean="0">
                <a:latin typeface="Arial Narrow" pitchFamily="34" charset="0"/>
              </a:rPr>
              <a:t>опыт + знание</a:t>
            </a:r>
            <a:r>
              <a:rPr lang="ru-RU" dirty="0">
                <a:latin typeface="Arial Narrow" pitchFamily="34" charset="0"/>
              </a:rPr>
              <a:t>);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рациональные решения (анализ ситуации</a:t>
            </a:r>
            <a:r>
              <a:rPr lang="ru-RU" dirty="0" smtClean="0">
                <a:latin typeface="Arial Narrow" pitchFamily="34" charset="0"/>
              </a:rPr>
              <a:t>).</a:t>
            </a:r>
            <a:endParaRPr lang="ru-RU" dirty="0">
              <a:latin typeface="Arial Narrow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оперативность</a:t>
            </a: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>
              <a:solidFill>
                <a:srgbClr val="C00000"/>
              </a:solidFill>
              <a:latin typeface="Arial Narrow" pitchFamily="34" charset="0"/>
            </a:endParaRPr>
          </a:p>
          <a:p>
            <a:pPr marL="88900" indent="-889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велик риск ошибки (субъективизм, недостаточное количество альтернатив)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93950" y="3263900"/>
            <a:ext cx="3030750" cy="3342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dirty="0" smtClean="0">
              <a:latin typeface="Arial Narrow" pitchFamily="34" charset="0"/>
            </a:endParaRPr>
          </a:p>
          <a:p>
            <a:pPr algn="ctr"/>
            <a:r>
              <a:rPr lang="ru-RU" dirty="0" smtClean="0">
                <a:latin typeface="Arial Narrow" pitchFamily="34" charset="0"/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latin typeface="Arial Narrow" pitchFamily="34" charset="0"/>
              </a:rPr>
              <a:t> 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низкая вероятность ошибки;</a:t>
            </a:r>
            <a:endParaRPr lang="ru-RU" dirty="0">
              <a:latin typeface="Arial Narrow" pitchFamily="34" charset="0"/>
            </a:endParaRP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расширение информации, обеспечивающей решение;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интерес к решению проблемы в коллективе.</a:t>
            </a:r>
          </a:p>
          <a:p>
            <a:pPr algn="just"/>
            <a:endParaRPr lang="ru-RU" dirty="0" smtClean="0">
              <a:latin typeface="Arial Narrow" pitchFamily="34" charset="0"/>
            </a:endParaRP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>
              <a:solidFill>
                <a:srgbClr val="C00000"/>
              </a:solidFill>
              <a:latin typeface="Arial Narrow" pitchFamily="34" charset="0"/>
            </a:endParaRP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б</a:t>
            </a:r>
            <a:r>
              <a:rPr lang="ru-RU" dirty="0" smtClean="0">
                <a:latin typeface="Arial Narrow" pitchFamily="34" charset="0"/>
              </a:rPr>
              <a:t>ольшие временные затраты</a:t>
            </a:r>
          </a:p>
          <a:p>
            <a:pPr algn="ctr"/>
            <a:endParaRPr lang="ru-RU" dirty="0" smtClean="0">
              <a:latin typeface="Arial Narrow" pitchFamily="34" charset="0"/>
            </a:endParaRPr>
          </a:p>
          <a:p>
            <a:pPr algn="just"/>
            <a:r>
              <a:rPr lang="ru-RU" dirty="0" smtClean="0">
                <a:latin typeface="Arial Narrow" pitchFamily="34" charset="0"/>
              </a:rPr>
              <a:t>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6498" y="2691972"/>
            <a:ext cx="3635657" cy="3914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экономико-математические модели;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системный анализ;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линейное программирование;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теория игр и т.п.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latin typeface="Arial Narrow" pitchFamily="34" charset="0"/>
              </a:rPr>
              <a:t> </a:t>
            </a:r>
            <a:endParaRPr lang="en-US" dirty="0" smtClean="0">
              <a:latin typeface="Arial Narrow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научно-технический поход;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о</a:t>
            </a:r>
            <a:r>
              <a:rPr lang="ru-RU" dirty="0" smtClean="0">
                <a:latin typeface="Arial Narrow" pitchFamily="34" charset="0"/>
              </a:rPr>
              <a:t>бработка больших объемов информации.</a:t>
            </a:r>
          </a:p>
          <a:p>
            <a:pPr algn="ctr"/>
            <a:endParaRPr lang="ru-RU" dirty="0">
              <a:latin typeface="Arial Narrow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требует специальной подготовки </a:t>
            </a:r>
          </a:p>
          <a:p>
            <a:pPr algn="ctr"/>
            <a:endParaRPr lang="ru-RU" dirty="0">
              <a:latin typeface="Arial Narrow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93950" y="2691971"/>
            <a:ext cx="3030750" cy="457632"/>
          </a:xfrm>
          <a:prstGeom prst="rect">
            <a:avLst/>
          </a:prstGeom>
          <a:solidFill>
            <a:srgbClr val="F7F8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itchFamily="34" charset="0"/>
              </a:rPr>
              <a:t>Коллективные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12</a:t>
            </a:fld>
            <a:endParaRPr lang="ru-RU"/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438818" y="1632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16200000">
            <a:off x="876796" y="406209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5" name="Соединительная линия уступом 14"/>
          <p:cNvCxnSpPr>
            <a:stCxn id="4" idx="2"/>
            <a:endCxn id="6" idx="0"/>
          </p:cNvCxnSpPr>
          <p:nvPr/>
        </p:nvCxnSpPr>
        <p:spPr>
          <a:xfrm rot="5400000">
            <a:off x="2929509" y="1786079"/>
            <a:ext cx="167134" cy="164465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4" idx="2"/>
            <a:endCxn id="12" idx="0"/>
          </p:cNvCxnSpPr>
          <p:nvPr/>
        </p:nvCxnSpPr>
        <p:spPr>
          <a:xfrm rot="16200000" flipH="1">
            <a:off x="4638796" y="1721442"/>
            <a:ext cx="167134" cy="177392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2"/>
            <a:endCxn id="11" idx="0"/>
          </p:cNvCxnSpPr>
          <p:nvPr/>
        </p:nvCxnSpPr>
        <p:spPr>
          <a:xfrm flipH="1">
            <a:off x="9374327" y="2524836"/>
            <a:ext cx="26641" cy="167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2"/>
            <a:endCxn id="6" idx="2"/>
          </p:cNvCxnSpPr>
          <p:nvPr/>
        </p:nvCxnSpPr>
        <p:spPr>
          <a:xfrm>
            <a:off x="2190750" y="3149601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72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4336" y="335678"/>
            <a:ext cx="11172063" cy="623860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Arial Narrow" panose="020B0606020202030204" pitchFamily="34" charset="0"/>
              </a:rPr>
              <a:t>Методы приятия управленческих решений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9696" y="1182403"/>
            <a:ext cx="4546242" cy="515155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dk1"/>
                </a:solidFill>
                <a:latin typeface="Arial Narrow" pitchFamily="34" charset="0"/>
              </a:rPr>
              <a:t>Качественные методы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0579" y="1943100"/>
            <a:ext cx="418313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itchFamily="34" charset="0"/>
              </a:rPr>
              <a:t>Неформализованные (эвристические) </a:t>
            </a:r>
            <a:endParaRPr lang="ru-RU" sz="2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0170" y="1993900"/>
            <a:ext cx="3483734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Экспертные методы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9201" y="2783058"/>
            <a:ext cx="3243330" cy="404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Мозговой штурм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52334" y="4259017"/>
            <a:ext cx="298217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ru-RU" dirty="0" err="1">
                <a:solidFill>
                  <a:schemeClr val="tx1"/>
                </a:solidFill>
                <a:latin typeface="Arial Narrow" pitchFamily="34" charset="0"/>
              </a:rPr>
              <a:t>Дельфи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9201" y="3286726"/>
            <a:ext cx="3243329" cy="383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сценариев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9201" y="4353644"/>
            <a:ext cx="324440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дерева решений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40170" y="2831352"/>
            <a:ext cx="2994338" cy="518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простого ранжирования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40170" y="3545915"/>
            <a:ext cx="2994338" cy="518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весовых коэффициентов</a:t>
            </a:r>
          </a:p>
        </p:txBody>
      </p:sp>
      <p:cxnSp>
        <p:nvCxnSpPr>
          <p:cNvPr id="29" name="Прямая соединительная линия 28"/>
          <p:cNvCxnSpPr>
            <a:endCxn id="8" idx="1"/>
          </p:cNvCxnSpPr>
          <p:nvPr/>
        </p:nvCxnSpPr>
        <p:spPr>
          <a:xfrm flipH="1" flipV="1">
            <a:off x="1219201" y="2985379"/>
            <a:ext cx="181378" cy="105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13</a:t>
            </a:fld>
            <a:endParaRPr lang="ru-RU"/>
          </a:p>
        </p:txBody>
      </p:sp>
      <p:sp>
        <p:nvSpPr>
          <p:cNvPr id="17" name="Половина рамки 16"/>
          <p:cNvSpPr/>
          <p:nvPr/>
        </p:nvSpPr>
        <p:spPr>
          <a:xfrm rot="5400000">
            <a:off x="10273718" y="-116149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8" name="Половина рамки 17"/>
          <p:cNvSpPr/>
          <p:nvPr/>
        </p:nvSpPr>
        <p:spPr>
          <a:xfrm rot="16200000">
            <a:off x="1259094" y="489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19201" y="3795448"/>
            <a:ext cx="3244404" cy="463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Arial Narrow" pitchFamily="34" charset="0"/>
              </a:rPr>
              <a:t>B</a:t>
            </a:r>
            <a:r>
              <a:rPr lang="en-US" dirty="0" err="1" smtClean="0">
                <a:solidFill>
                  <a:schemeClr val="tx1"/>
                </a:solidFill>
                <a:latin typeface="Arial Narrow" pitchFamily="34" charset="0"/>
              </a:rPr>
              <a:t>rainwriting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р</a:t>
            </a:r>
            <a:r>
              <a:rPr lang="en-US" dirty="0" err="1" smtClean="0">
                <a:solidFill>
                  <a:schemeClr val="tx1"/>
                </a:solidFill>
                <a:latin typeface="Arial Narrow" pitchFamily="34" charset="0"/>
              </a:rPr>
              <a:t>ool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 (метод 635)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20275" y="5030681"/>
            <a:ext cx="3243329" cy="434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деловой игры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026015" y="2985379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309890" y="5596881"/>
            <a:ext cx="3243329" cy="434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Причинно-следственный анализ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37" name="Соединительная линия уступом 36"/>
          <p:cNvCxnSpPr>
            <a:stCxn id="5" idx="1"/>
            <a:endCxn id="34" idx="1"/>
          </p:cNvCxnSpPr>
          <p:nvPr/>
        </p:nvCxnSpPr>
        <p:spPr>
          <a:xfrm rot="10800000" flipV="1">
            <a:off x="1309891" y="2266949"/>
            <a:ext cx="90689" cy="3547397"/>
          </a:xfrm>
          <a:prstGeom prst="bentConnector3">
            <a:avLst>
              <a:gd name="adj1" fmla="val 35207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252334" y="4979808"/>
            <a:ext cx="298217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PATTER (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ПАТТЕРН)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1026015" y="3478513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1026015" y="4015411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018861" y="4617661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1008858" y="5243825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stCxn id="7" idx="3"/>
            <a:endCxn id="40" idx="3"/>
          </p:cNvCxnSpPr>
          <p:nvPr/>
        </p:nvCxnSpPr>
        <p:spPr>
          <a:xfrm flipH="1">
            <a:off x="10234508" y="2317750"/>
            <a:ext cx="489396" cy="2926075"/>
          </a:xfrm>
          <a:prstGeom prst="bentConnector3">
            <a:avLst>
              <a:gd name="adj1" fmla="val -25951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endCxn id="15" idx="3"/>
          </p:cNvCxnSpPr>
          <p:nvPr/>
        </p:nvCxnSpPr>
        <p:spPr>
          <a:xfrm flipH="1">
            <a:off x="10234508" y="3090541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>
            <a:off x="10232816" y="3809545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10234508" y="4502075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Рисунок 6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1514" y1="69063" x2="21514" y2="69063"/>
                        <a14:foregroundMark x1="15936" y1="69063" x2="15936" y2="69063"/>
                        <a14:foregroundMark x1="9562" y1="57813" x2="9562" y2="57813"/>
                        <a14:backgroundMark x1="82869" y1="71250" x2="82869" y2="71250"/>
                        <a14:backgroundMark x1="74104" y1="72500" x2="74104" y2="72500"/>
                        <a14:backgroundMark x1="10757" y1="50938" x2="10757" y2="5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395" y="3263051"/>
            <a:ext cx="23907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61574" y="1182403"/>
            <a:ext cx="6204397" cy="93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Количественные методы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(формализованные, математические)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130" y="2603500"/>
            <a:ext cx="3085512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Методы, принимаемые в условиях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однозначной определённости информации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 о ситуации принятия решения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5001" y="2603500"/>
            <a:ext cx="3213100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Методы, принимаемые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в условиях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вероятностной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определённости информации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 о ситуации принятия решения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34400" y="2603500"/>
            <a:ext cx="2899621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Методы, принимаемые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в условиях неопределённости информации 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о ситуации принятия решения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75351" y="4333899"/>
            <a:ext cx="1735070" cy="751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Аналитические методы</a:t>
            </a:r>
            <a:endParaRPr lang="ru-RU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790768" y="4312674"/>
            <a:ext cx="2386884" cy="772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Теоретико-игровые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129944" y="4312674"/>
            <a:ext cx="1843214" cy="732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Статистические методы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09280" y="5390609"/>
            <a:ext cx="4342271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Методы математического программирования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26400" y="5390609"/>
            <a:ext cx="2041089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Методы теории статистических решений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429382" y="5390609"/>
            <a:ext cx="1407017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Теория игр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14</a:t>
            </a:fld>
            <a:endParaRPr lang="ru-RU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64336" y="335678"/>
            <a:ext cx="11172063" cy="62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4000" b="1" dirty="0" smtClean="0">
                <a:latin typeface="Arial Narrow" panose="020B0606020202030204" pitchFamily="34" charset="0"/>
              </a:rPr>
              <a:t>Методы приятия управленческих решений  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23" name="Половина рамки 22"/>
          <p:cNvSpPr/>
          <p:nvPr/>
        </p:nvSpPr>
        <p:spPr>
          <a:xfrm rot="16200000">
            <a:off x="1259094" y="489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529169" y="-9623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2" name="Соединительная линия уступом 11"/>
          <p:cNvCxnSpPr>
            <a:endCxn id="8" idx="0"/>
          </p:cNvCxnSpPr>
          <p:nvPr/>
        </p:nvCxnSpPr>
        <p:spPr>
          <a:xfrm rot="10800000" flipV="1">
            <a:off x="2042886" y="2120900"/>
            <a:ext cx="4320886" cy="4826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endCxn id="10" idx="0"/>
          </p:cNvCxnSpPr>
          <p:nvPr/>
        </p:nvCxnSpPr>
        <p:spPr>
          <a:xfrm>
            <a:off x="6363772" y="2120900"/>
            <a:ext cx="3620439" cy="4826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9" idx="0"/>
          </p:cNvCxnSpPr>
          <p:nvPr/>
        </p:nvCxnSpPr>
        <p:spPr>
          <a:xfrm>
            <a:off x="6051551" y="2120900"/>
            <a:ext cx="0" cy="4826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9" idx="2"/>
            <a:endCxn id="17" idx="0"/>
          </p:cNvCxnSpPr>
          <p:nvPr/>
        </p:nvCxnSpPr>
        <p:spPr>
          <a:xfrm>
            <a:off x="6051551" y="4102100"/>
            <a:ext cx="0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042886" y="4102100"/>
            <a:ext cx="0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8" idx="1"/>
            <a:endCxn id="18" idx="1"/>
          </p:cNvCxnSpPr>
          <p:nvPr/>
        </p:nvCxnSpPr>
        <p:spPr>
          <a:xfrm rot="10800000" flipH="1" flipV="1">
            <a:off x="500130" y="3352800"/>
            <a:ext cx="1209150" cy="2533176"/>
          </a:xfrm>
          <a:prstGeom prst="bentConnector3">
            <a:avLst>
              <a:gd name="adj1" fmla="val -105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9" idx="3"/>
            <a:endCxn id="18" idx="3"/>
          </p:cNvCxnSpPr>
          <p:nvPr/>
        </p:nvCxnSpPr>
        <p:spPr>
          <a:xfrm flipH="1">
            <a:off x="6051551" y="3352800"/>
            <a:ext cx="1606550" cy="2533176"/>
          </a:xfrm>
          <a:prstGeom prst="bentConnector3">
            <a:avLst>
              <a:gd name="adj1" fmla="val 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stCxn id="16" idx="3"/>
            <a:endCxn id="20" idx="3"/>
          </p:cNvCxnSpPr>
          <p:nvPr/>
        </p:nvCxnSpPr>
        <p:spPr>
          <a:xfrm>
            <a:off x="11177652" y="4699059"/>
            <a:ext cx="658747" cy="1186917"/>
          </a:xfrm>
          <a:prstGeom prst="bentConnector3">
            <a:avLst>
              <a:gd name="adj1" fmla="val 134702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16" idx="1"/>
            <a:endCxn id="19" idx="1"/>
          </p:cNvCxnSpPr>
          <p:nvPr/>
        </p:nvCxnSpPr>
        <p:spPr>
          <a:xfrm rot="10800000" flipV="1">
            <a:off x="8026400" y="4699058"/>
            <a:ext cx="764368" cy="1186917"/>
          </a:xfrm>
          <a:prstGeom prst="bentConnector3">
            <a:avLst>
              <a:gd name="adj1" fmla="val 129907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0" idx="2"/>
            <a:endCxn id="16" idx="0"/>
          </p:cNvCxnSpPr>
          <p:nvPr/>
        </p:nvCxnSpPr>
        <p:spPr>
          <a:xfrm flipH="1">
            <a:off x="9984210" y="4102100"/>
            <a:ext cx="1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1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0E726A-2C66-4785-86C1-B6BC1DA23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600" y="2927819"/>
            <a:ext cx="10375899" cy="1489735"/>
          </a:xfrm>
        </p:spPr>
        <p:txBody>
          <a:bodyPr/>
          <a:lstStyle/>
          <a:p>
            <a:r>
              <a:rPr lang="ru-RU" sz="3200" i="1" dirty="0">
                <a:latin typeface="Arial Narrow" pitchFamily="34" charset="0"/>
              </a:rPr>
              <a:t>Даже тот, кто решил пустить дело на самотек, уже принял решение не принимать решения. </a:t>
            </a:r>
            <a:endParaRPr lang="ru-RU" sz="3200" i="1" dirty="0" smtClean="0">
              <a:latin typeface="Arial Narrow" pitchFamily="34" charset="0"/>
            </a:endParaRPr>
          </a:p>
          <a:p>
            <a:endParaRPr lang="ru-RU" dirty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>
                <a:latin typeface="Arial Narrow" pitchFamily="34" charset="0"/>
              </a:rPr>
              <a:t> </a:t>
            </a:r>
            <a:r>
              <a:rPr lang="ru-RU" dirty="0" smtClean="0">
                <a:latin typeface="Arial Narrow" pitchFamily="34" charset="0"/>
              </a:rPr>
              <a:t>                                                                  Ж</a:t>
            </a:r>
            <a:r>
              <a:rPr lang="ru-RU" dirty="0">
                <a:latin typeface="Arial Narrow" pitchFamily="34" charset="0"/>
              </a:rPr>
              <a:t>.-П. Сартр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6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8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8702882d7b2855484a3a91172b479de9362b46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757</Words>
  <Application>Microsoft Office PowerPoint</Application>
  <PresentationFormat>Широкоэкранный</PresentationFormat>
  <Paragraphs>202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Narrow</vt:lpstr>
      <vt:lpstr>Calibri</vt:lpstr>
      <vt:lpstr>Wingdings</vt:lpstr>
      <vt:lpstr>Diseño predeterminado</vt:lpstr>
      <vt:lpstr>Управленческие решения: теоретические аспекты</vt:lpstr>
      <vt:lpstr>Презентация PowerPoint</vt:lpstr>
      <vt:lpstr>План лекции</vt:lpstr>
      <vt:lpstr>Основные термины и определения</vt:lpstr>
      <vt:lpstr>Основные термины и определения</vt:lpstr>
      <vt:lpstr>Обязательные элементы управленческого решения</vt:lpstr>
      <vt:lpstr>Принципы и сущность принятия управленческих решений</vt:lpstr>
      <vt:lpstr>Типология управленческих решений</vt:lpstr>
      <vt:lpstr>Типология управленческих решений</vt:lpstr>
      <vt:lpstr>Этапы принятия управленческих решений  </vt:lpstr>
      <vt:lpstr>Алгоритм принятия управленческого решения  </vt:lpstr>
      <vt:lpstr>Методы принятия управленческих решений</vt:lpstr>
      <vt:lpstr>Методы приятия управленческих решений 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Управленческие решения</dc:title>
  <dc:creator>Katerina Shumik</dc:creator>
  <cp:lastModifiedBy>Алексей Пашук</cp:lastModifiedBy>
  <cp:revision>81</cp:revision>
  <cp:lastPrinted>2021-08-18T10:54:46Z</cp:lastPrinted>
  <dcterms:created xsi:type="dcterms:W3CDTF">2019-09-16T10:17:42Z</dcterms:created>
  <dcterms:modified xsi:type="dcterms:W3CDTF">2021-10-28T08:37:33Z</dcterms:modified>
</cp:coreProperties>
</file>