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89" r:id="rId4"/>
    <p:sldId id="258" r:id="rId5"/>
    <p:sldId id="292" r:id="rId6"/>
    <p:sldId id="283" r:id="rId7"/>
    <p:sldId id="284" r:id="rId8"/>
    <p:sldId id="285" r:id="rId9"/>
    <p:sldId id="286" r:id="rId10"/>
    <p:sldId id="259" r:id="rId11"/>
    <p:sldId id="287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73" r:id="rId21"/>
    <p:sldId id="288" r:id="rId22"/>
    <p:sldId id="268" r:id="rId23"/>
    <p:sldId id="272" r:id="rId24"/>
    <p:sldId id="271" r:id="rId25"/>
    <p:sldId id="290" r:id="rId26"/>
    <p:sldId id="291" r:id="rId27"/>
    <p:sldId id="278" r:id="rId28"/>
    <p:sldId id="279" r:id="rId29"/>
    <p:sldId id="280" r:id="rId30"/>
    <p:sldId id="281" r:id="rId31"/>
    <p:sldId id="282" r:id="rId32"/>
  </p:sldIdLst>
  <p:sldSz cx="9144000" cy="5143500" type="screen16x9"/>
  <p:notesSz cx="6858000" cy="9144000"/>
  <p:embeddedFontLst>
    <p:embeddedFont>
      <p:font typeface="Aharoni" pitchFamily="2" charset="-79"/>
      <p:bold r:id="rId34"/>
    </p:embeddedFont>
    <p:embeddedFont>
      <p:font typeface="Bookman Old Style" pitchFamily="18" charset="0"/>
      <p:regular r:id="rId35"/>
      <p:bold r:id="rId36"/>
      <p:italic r:id="rId37"/>
      <p:boldItalic r:id="rId38"/>
    </p:embeddedFont>
    <p:embeddedFont>
      <p:font typeface="Arial Black" pitchFamily="34" charset="0"/>
      <p:bold r:id="rId39"/>
    </p:embeddedFont>
    <p:embeddedFont>
      <p:font typeface="Poppins" charset="0"/>
      <p:regular r:id="rId40"/>
      <p:bold r:id="rId41"/>
      <p:italic r:id="rId42"/>
      <p:boldItalic r:id="rId43"/>
    </p:embeddedFont>
    <p:embeddedFont>
      <p:font typeface="Poppins Light" charset="0"/>
      <p:regular r:id="rId44"/>
      <p:bold r:id="rId45"/>
      <p:italic r:id="rId46"/>
      <p:boldItalic r:id="rId47"/>
    </p:embeddedFont>
    <p:embeddedFont>
      <p:font typeface="Cambria Math" pitchFamily="18" charset="0"/>
      <p:regular r:id="rId48"/>
    </p:embeddedFont>
  </p:embeddedFontLst>
  <p:custDataLst>
    <p:tags r:id="rId49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E98AC8F-720B-4896-9A02-CCA436FAAC10}">
  <a:tblStyle styleId="{0E98AC8F-720B-4896-9A02-CCA436FAAC1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7" d="100"/>
          <a:sy n="67" d="100"/>
        </p:scale>
        <p:origin x="-787" y="-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28.36041" units="1/cm"/>
          <inkml:channelProperty channel="Y" name="resolution" value="28.34646" units="1/cm"/>
          <inkml:channelProperty channel="T" name="resolution" value="1" units="1/dev"/>
        </inkml:channelProperties>
      </inkml:inkSource>
      <inkml:timestamp xml:id="ts0" timeString="2018-09-11T03:20:16.86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17396 8268 0,'-13'0'0,"13"0"16,-13-13 15,0 13-31,-1-13 16,1 13-16,0-27 15,13 27 1,-13 0-16,13-13 15,-27 0-15,14 13 0,13 0 16,-26-27-16,26 27 16,-14-26-1,1 26-15,-13-13 16,-14-14-16,40 27 16,-40-26-16,14-1 15,26 14 32,-357-199 0,277 173-47,54 26 16,-14-1-1,0 1-15,14 13 16,-67-53-16,67 40 0,-27 0 15,27-1-15,-1 1 16,-26 0 0,14 13-16,-1-13 0,0 0 15,-291-67 1,239 40 0,52 40-1,-52-13 1,39 13-16,-40-39 15,-13 39 1,66 0-16,1 0 16,-54-14-16,-13-12 15,14 26-15,-14-13 16,66 13-16,-52 0 16,52 0-16,0 0 15,-66 0 1,-674-40-16,740 40 78,-13 0-78,27 0 16,-27 0-1,13 0-15,1 0 0,-1 0 16,-13 0-16,13 0 15,-13 0 1,-92-40 0,105 40-1,-66-26-15,14 26 0,-27-13 16,-14-27-16,27 27 16,-13 13-1,0-40-15,27 40 16,-41-13-16,94 0 15,-54 13-15,40 0 16,27-14-16,-27 1 16,13 0-16,1 13 15,-1 0-15,-53-13 16,40-1-16,14 14 16,-54-13-1,40 13-15,27-26 0,-14 26 16,0 0-16,1-14 15,12 14 1,-26 0 0,-145-26-16,158 26 47,0 0-47,14 0 0,-27 0 15,13 0-15,1 0 16,12 0-1,-13 0-15,-12 0 16,25 0 0,-13 0-16,14 0 0,0 0 15,-27 0-15,26 0 16,1 0-16,-27 0 16,26 0-1,-118 0-15,39 0 16,66 0-1,1 0-15,-1 0 0,0 0 16,1 0-16,12 0 16,1 0-16,-14 0 15,0 0-15,14 0 16,-80 0-16,79 0 16,-78 0-16,65 0 78,-317 0-78,330 0 0,-12 0 15,12 0-15,-13 0 0,14 0 16,-14 0 0,14 0-16,-1 0 15,-26 0-15,53 0 16,-26 0-16,-27 0 15,27 0-15,26 0 16,-27 0-16,-12 0 16,12 0-16,1 0 15,-1 0-15,1 0 16,-14 0-16,0 0 16,-118 0-16,118 0 31,-13 0-16,26 0 1,1 0-16,-27 0 0,27 0 16,-14 0-16,14 0 15,-1 0 1,-26 0-16,27 0 16,-1 0-16,-12 0 15,12 0-15,1 0 0,-1 0 31,-237 0-31,224 0 32,13 0-1,-25 0-15,25 0-1,-13 0-15,14 0 16,-14 0 15,-211 26-15,224-12-16,1-14 47,-14 13-32,1 0 1,12-13-16,-13 0 0,1 13 15,-1-13-15,14 0 16,-14 14 0,27-14-1,-331 79 32,251-53-31,53-26-16,1 14 0,-1-14 15,14 0 1,-14 0-16,27 13 16,-27 0-16,14-13 15,-1 13-15,-13 1 16,1-1-16,-1-13 16,0 26-16,-66-26 15,-145 93 32,238-93-31,0 0-1,-14 13 1,1 0-16,13-13 0,-14 27 16,1-27-16,-14 26 15,13-26 1,1 27-16,-14-14 15,14-13 1,26 13-16,0-13 16,-13 0-16,-1 0 15,-12 13-15,26-13 32,-27 14-32,1-1 0,0-13 15,12 13-15,-25 0 16,39-13-16,0 0 15,-40 0-15,27 27 16,13-27 0,-13 0-16,13 0 15,-93 53-15,66-40 47,1 0-47,0 0 16,26-13-16,-27 14 31,14-1-15,-14 0-1,27-13-15,-13 13 16,0-13-16,0 14 16,-14-1-16,14 0 0,13-13 15,-13 13-15,0-13 16,-1 0-1,-12 13-15,13 14 16,-1-14-16,1 0 16,-13-13-16,12 14 0,14-14 15,-26 0 1,0 26-16,26-26 16,-133 66-16,67-26 15,53-27-15,13-13 78,-13 0-62,-14 0-16,27 13 0,-26 1 16,26-1-16,0-13 15,-27 13-15,27-13 16,-13 0-16,0 13 15,13-13 1,-53 53-16,53-40 47,-13-13-47,-1 14 16,14-14-1,-26 13-15,26 13 0,-26-12 16,12 12 15,1-26-31,13 26 16,-13-26-1,13 14-15,-13-14 16,-1 13-16,1 13 16,0-26-16,0 27 62,-53 39-62,39-53 16,27-13-1,-13 0-15,13 0 32,0 13-17,-27 14-15,1-14 16,26-13-1,0 0-15,-26 27 16,12-27 0,1 0-1,13 13-15,-26 0 16,12 14 46,1-27-46,13 13 0,-13-13-1,13 13-15,-27 0 32,27-13-17,-13 13 1,-13 1-16,13-1 15,-14-13 32,14 0-31,13 13 0,-13-13-1,13 0 16,-14 0-31,1 27 16,13-27 0,-13 0 15,13 0 0,-13 13-31,13-13 16,-14 0-1,1 13 1,13-13 140,0 0 16,13 0-156,1-13-16,-1-14 31,0 14-15,-13 13-16,27-40 0,-1 14 15,-26 26 1,0-13 0,0 0-16,13-1 0,-13 1 15,0-13 16,14 26 1,-1-27-32,-13 14 31,0 13-31,0-13 16,13 13-16,-13-14 15,0 14 1,0 0-1,26-52-15,-12 38 32,-14 14-1,13-26-15,0 26-1,-13-13 1,0 13-1,0 0-15,0-14 16,0 14 0,13-13-1,1 0 32,-1-27 0,-13 40-31,13-13-16,-13 0 15,0 13-15,0-13 94,40-40-78,-40 53 15,0-27 0,0 27 282,0 0-313,0 0 62,0 13-62,0-13 31,0 14-31,-13-14 16,-1 13 0,14 0-16,-119 119 15,106-105 63,13-27-78,-26 26 16,26-26-16,-14 27 16,1-14-1,13 27-15,0-40 16,-13 0 0,0 13-1,-1 0 16,14 0-31,-13 1 0,13-14 16,0 0 0,0 13-1,0-13-15,0 13 16,0 0-16,-13-13 31,13 14-15,-13-14-1,13 13 1,0 13 0,-14 1 31,14-14-47,-13 13 46,13-26-46,0 27 16,0-14-16,0 0 16,0 0-1,0-13 1,0 27 0,0-27 15,0 26 63,-13-26-32,13 0-62,0 14 31,0-14 188,146-14-219,-120 14 16,-26 0-1,26-13-15,1 13 16,-27 0 0,26 0-16,-26 0 15,14 0 1,-1 0-16,0 0 15,93 0 1,-106 0 62,26 0-62,-26 0-16,27 0 15,-27 0-15,26 0 16,-13-13-16,1 13 16,12 0-16,1 0 0,-14 0 62,0 0-46,0 0-1,1-27-15,-1 27 0,53-13 0,-53 13 79,0 0-79,-13 0 15,27 0 1,-27 0-1,26 0 17,-26 0-32,0 0 31,14 0-31,-14 0 47,13 0-32,-13 0 1,0-13-16,26 13 78,-26 0 407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46745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3461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8415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9971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7713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5367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9337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6543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0574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998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5979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451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95179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7029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018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70750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43433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8747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1872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4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58882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63290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49583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5698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0186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33530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06658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08061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5694cd56_0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5694cd56_0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54287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8137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92400" y="-407850"/>
            <a:ext cx="5959200" cy="5959200"/>
          </a:xfrm>
          <a:prstGeom prst="ellipse">
            <a:avLst/>
          </a:prstGeom>
          <a:solidFill>
            <a:srgbClr val="000000">
              <a:alpha val="26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501210" y="175873"/>
            <a:ext cx="2451351" cy="2451351"/>
            <a:chOff x="6680825" y="2549350"/>
            <a:chExt cx="1539600" cy="1539600"/>
          </a:xfrm>
        </p:grpSpPr>
        <p:sp>
          <p:nvSpPr>
            <p:cNvPr id="12" name="Google Shape;12;p2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000000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495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6427669" y="2502633"/>
            <a:ext cx="2324700" cy="2324700"/>
            <a:chOff x="-474900" y="321200"/>
            <a:chExt cx="2324700" cy="2324700"/>
          </a:xfrm>
        </p:grpSpPr>
        <p:sp>
          <p:nvSpPr>
            <p:cNvPr id="16" name="Google Shape;16;p2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2211600" y="1991850"/>
            <a:ext cx="4720800" cy="1159800"/>
          </a:xfrm>
          <a:prstGeom prst="rect">
            <a:avLst/>
          </a:prstGeom>
          <a:effectLst>
            <a:outerShdw blurRad="857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000000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1592400" y="-407850"/>
            <a:ext cx="5959200" cy="595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" name="Google Shape;23;p3"/>
          <p:cNvGrpSpPr/>
          <p:nvPr/>
        </p:nvGrpSpPr>
        <p:grpSpPr>
          <a:xfrm>
            <a:off x="6427669" y="2502633"/>
            <a:ext cx="2324700" cy="2324700"/>
            <a:chOff x="-474900" y="321200"/>
            <a:chExt cx="2324700" cy="2324700"/>
          </a:xfrm>
        </p:grpSpPr>
        <p:sp>
          <p:nvSpPr>
            <p:cNvPr id="24" name="Google Shape;24;p3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3"/>
          <p:cNvSpPr txBox="1">
            <a:spLocks noGrp="1"/>
          </p:cNvSpPr>
          <p:nvPr>
            <p:ph type="ctrTitle"/>
          </p:nvPr>
        </p:nvSpPr>
        <p:spPr>
          <a:xfrm>
            <a:off x="2569800" y="2236800"/>
            <a:ext cx="4004400" cy="956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2569800" y="3188701"/>
            <a:ext cx="400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>
            <a:off x="764825" y="439375"/>
            <a:ext cx="1924500" cy="1924500"/>
            <a:chOff x="6680825" y="2549350"/>
            <a:chExt cx="1539600" cy="1539600"/>
          </a:xfrm>
        </p:grpSpPr>
        <p:sp>
          <p:nvSpPr>
            <p:cNvPr id="31" name="Google Shape;31;p3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666666">
                <a:alpha val="52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666666">
                <a:alpha val="52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495"/>
              </a:avLst>
            </a:prstGeom>
            <a:solidFill>
              <a:srgbClr val="666666">
                <a:alpha val="52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4"/>
          <p:cNvGrpSpPr/>
          <p:nvPr/>
        </p:nvGrpSpPr>
        <p:grpSpPr>
          <a:xfrm>
            <a:off x="818844" y="502333"/>
            <a:ext cx="2324700" cy="2324700"/>
            <a:chOff x="-474900" y="321200"/>
            <a:chExt cx="2324700" cy="2324700"/>
          </a:xfrm>
        </p:grpSpPr>
        <p:sp>
          <p:nvSpPr>
            <p:cNvPr id="36" name="Google Shape;36;p4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4"/>
          <p:cNvSpPr/>
          <p:nvPr/>
        </p:nvSpPr>
        <p:spPr>
          <a:xfrm>
            <a:off x="1794525" y="-407900"/>
            <a:ext cx="5959200" cy="59592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body" idx="1"/>
          </p:nvPr>
        </p:nvSpPr>
        <p:spPr>
          <a:xfrm>
            <a:off x="2385525" y="1310550"/>
            <a:ext cx="4777200" cy="3265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SzPts val="2600"/>
              <a:buFont typeface="Poppins"/>
              <a:buChar char="￮"/>
              <a:defRPr sz="2600" b="1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937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￮"/>
              <a:defRPr sz="2600" b="1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937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￮"/>
              <a:defRPr sz="2600" b="1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937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●"/>
              <a:defRPr sz="2600" b="1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937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○"/>
              <a:defRPr sz="2600" b="1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937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■"/>
              <a:defRPr sz="2600" b="1"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937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●"/>
              <a:defRPr sz="2600" b="1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937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○"/>
              <a:defRPr sz="2600" b="1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■"/>
              <a:defRPr sz="2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3" name="Google Shape;43;p4"/>
          <p:cNvSpPr txBox="1"/>
          <p:nvPr/>
        </p:nvSpPr>
        <p:spPr>
          <a:xfrm>
            <a:off x="1599200" y="1326625"/>
            <a:ext cx="7641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latin typeface="Poppins"/>
                <a:ea typeface="Poppins"/>
                <a:cs typeface="Poppins"/>
                <a:sym typeface="Poppins"/>
              </a:rPr>
              <a:t>“</a:t>
            </a:r>
            <a:endParaRPr sz="72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" name="Google Shape;44;p4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>
            <a:off x="6081700" y="764000"/>
            <a:ext cx="3615600" cy="36156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" name="Google Shape;47;p5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48" name="Google Shape;48;p5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5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46080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￮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5"/>
          <p:cNvSpPr/>
          <p:nvPr/>
        </p:nvSpPr>
        <p:spPr>
          <a:xfrm>
            <a:off x="6272900" y="955200"/>
            <a:ext cx="3233100" cy="32331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big image">
  <p:cSld name="TITLE_AND_BODY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5142675" y="358375"/>
            <a:ext cx="4426800" cy="44268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6"/>
          <p:cNvSpPr/>
          <p:nvPr/>
        </p:nvSpPr>
        <p:spPr>
          <a:xfrm>
            <a:off x="5376775" y="592475"/>
            <a:ext cx="3958500" cy="39585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" name="Google Shape;60;p6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61" name="Google Shape;61;p6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Google Shape;65;p6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45048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body" idx="1"/>
          </p:nvPr>
        </p:nvSpPr>
        <p:spPr>
          <a:xfrm>
            <a:off x="985679" y="1958050"/>
            <a:ext cx="39765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￮"/>
              <a:defRPr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7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71" name="Google Shape;71;p7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75;p7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7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22368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￮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body" idx="2"/>
          </p:nvPr>
        </p:nvSpPr>
        <p:spPr>
          <a:xfrm>
            <a:off x="3440857" y="1958050"/>
            <a:ext cx="22368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￮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" name="Google Shape;80;p7"/>
          <p:cNvSpPr/>
          <p:nvPr/>
        </p:nvSpPr>
        <p:spPr>
          <a:xfrm>
            <a:off x="6081700" y="764000"/>
            <a:ext cx="3615600" cy="36156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7"/>
          <p:cNvSpPr/>
          <p:nvPr/>
        </p:nvSpPr>
        <p:spPr>
          <a:xfrm>
            <a:off x="6272900" y="955200"/>
            <a:ext cx="3233100" cy="32331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8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84" name="Google Shape;84;p8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8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14853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91" name="Google Shape;91;p8"/>
          <p:cNvSpPr txBox="1">
            <a:spLocks noGrp="1"/>
          </p:cNvSpPr>
          <p:nvPr>
            <p:ph type="body" idx="2"/>
          </p:nvPr>
        </p:nvSpPr>
        <p:spPr>
          <a:xfrm>
            <a:off x="2630936" y="1958050"/>
            <a:ext cx="14853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92" name="Google Shape;92;p8"/>
          <p:cNvSpPr txBox="1">
            <a:spLocks noGrp="1"/>
          </p:cNvSpPr>
          <p:nvPr>
            <p:ph type="body" idx="3"/>
          </p:nvPr>
        </p:nvSpPr>
        <p:spPr>
          <a:xfrm>
            <a:off x="4192246" y="1958050"/>
            <a:ext cx="14853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93" name="Google Shape;93;p8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8"/>
          <p:cNvSpPr/>
          <p:nvPr/>
        </p:nvSpPr>
        <p:spPr>
          <a:xfrm>
            <a:off x="6081700" y="764000"/>
            <a:ext cx="3615600" cy="36156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8"/>
          <p:cNvSpPr/>
          <p:nvPr/>
        </p:nvSpPr>
        <p:spPr>
          <a:xfrm>
            <a:off x="6272900" y="955200"/>
            <a:ext cx="3233100" cy="32331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9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98" name="Google Shape;98;p9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Google Shape;102;p9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9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ype A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/>
          <p:nvPr/>
        </p:nvSpPr>
        <p:spPr>
          <a:xfrm>
            <a:off x="764000" y="-1236275"/>
            <a:ext cx="7616100" cy="76161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1"/>
          <p:cNvSpPr/>
          <p:nvPr/>
        </p:nvSpPr>
        <p:spPr>
          <a:xfrm>
            <a:off x="1198300" y="-801975"/>
            <a:ext cx="6747000" cy="67470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1"/>
          <p:cNvSpPr/>
          <p:nvPr/>
        </p:nvSpPr>
        <p:spPr>
          <a:xfrm>
            <a:off x="2267900" y="267625"/>
            <a:ext cx="4608300" cy="46083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1"/>
          <p:cNvSpPr/>
          <p:nvPr/>
        </p:nvSpPr>
        <p:spPr>
          <a:xfrm>
            <a:off x="-704850" y="-2705100"/>
            <a:ext cx="10553700" cy="10553700"/>
          </a:xfrm>
          <a:prstGeom prst="donut">
            <a:avLst>
              <a:gd name="adj" fmla="val 10467"/>
            </a:avLst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1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ype B">
  <p:cSld name="BLANK_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2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4" name="Google Shape;124;p12"/>
          <p:cNvGrpSpPr/>
          <p:nvPr/>
        </p:nvGrpSpPr>
        <p:grpSpPr>
          <a:xfrm>
            <a:off x="818844" y="502333"/>
            <a:ext cx="2324700" cy="2324700"/>
            <a:chOff x="-474900" y="321200"/>
            <a:chExt cx="2324700" cy="2324700"/>
          </a:xfrm>
        </p:grpSpPr>
        <p:sp>
          <p:nvSpPr>
            <p:cNvPr id="125" name="Google Shape;125;p12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129;p12"/>
          <p:cNvSpPr/>
          <p:nvPr/>
        </p:nvSpPr>
        <p:spPr>
          <a:xfrm>
            <a:off x="1794525" y="-407900"/>
            <a:ext cx="5959200" cy="59592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rgbClr val="000000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"/>
          <p:cNvSpPr/>
          <p:nvPr/>
        </p:nvSpPr>
        <p:spPr>
          <a:xfrm>
            <a:off x="-704850" y="-2705100"/>
            <a:ext cx="10553700" cy="10553700"/>
          </a:xfrm>
          <a:prstGeom prst="donut">
            <a:avLst>
              <a:gd name="adj" fmla="val 104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3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764000" y="-1236275"/>
            <a:ext cx="7616100" cy="7616100"/>
          </a:xfrm>
          <a:prstGeom prst="ellipse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1198300" y="-801975"/>
            <a:ext cx="6747000" cy="6747000"/>
          </a:xfrm>
          <a:prstGeom prst="ellipse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2267900" y="267625"/>
            <a:ext cx="4608300" cy="4608300"/>
          </a:xfrm>
          <a:prstGeom prst="ellipse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4608300" cy="26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59" r:id="rId11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_________Microsoft_Word1.docx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0.png"/><Relationship Id="rId5" Type="http://schemas.openxmlformats.org/officeDocument/2006/relationships/image" Target="../media/image6.png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2.docx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emf"/><Relationship Id="rId5" Type="http://schemas.openxmlformats.org/officeDocument/2006/relationships/package" Target="../embeddings/_________Microsoft_Word3.docx"/><Relationship Id="rId4" Type="http://schemas.openxmlformats.org/officeDocument/2006/relationships/oleObject" Target="../embeddings/oleObject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unsplash.com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poppin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>
            <a:spLocks noGrp="1"/>
          </p:cNvSpPr>
          <p:nvPr>
            <p:ph type="ctrTitle"/>
          </p:nvPr>
        </p:nvSpPr>
        <p:spPr>
          <a:xfrm>
            <a:off x="873457" y="1991850"/>
            <a:ext cx="7219665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ea typeface="+mj-ea"/>
                <a:cs typeface="+mj-cs"/>
              </a:rPr>
              <a:t>Финансово-экономические расчеты, как основа оценки инвестиционных проектов</a:t>
            </a:r>
            <a:endParaRPr dirty="0">
              <a:solidFill>
                <a:srgbClr val="FFFF00"/>
              </a:solidFill>
            </a:endParaRPr>
          </a:p>
        </p:txBody>
      </p:sp>
      <p:grpSp>
        <p:nvGrpSpPr>
          <p:cNvPr id="142" name="Google Shape;142;p14"/>
          <p:cNvGrpSpPr/>
          <p:nvPr/>
        </p:nvGrpSpPr>
        <p:grpSpPr>
          <a:xfrm>
            <a:off x="1311079" y="985525"/>
            <a:ext cx="832106" cy="832102"/>
            <a:chOff x="1923675" y="1633650"/>
            <a:chExt cx="436000" cy="435975"/>
          </a:xfrm>
        </p:grpSpPr>
        <p:sp>
          <p:nvSpPr>
            <p:cNvPr id="143" name="Google Shape;143;p14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4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4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4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grpSp>
        <p:nvGrpSpPr>
          <p:cNvPr id="158" name="Google Shape;158;p15"/>
          <p:cNvGrpSpPr/>
          <p:nvPr/>
        </p:nvGrpSpPr>
        <p:grpSpPr>
          <a:xfrm>
            <a:off x="7227977" y="2052723"/>
            <a:ext cx="1212302" cy="1038068"/>
            <a:chOff x="1934025" y="1001650"/>
            <a:chExt cx="415300" cy="355600"/>
          </a:xfrm>
        </p:grpSpPr>
        <p:sp>
          <p:nvSpPr>
            <p:cNvPr id="159" name="Google Shape;159;p15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8410873"/>
              </p:ext>
            </p:extLst>
          </p:nvPr>
        </p:nvGraphicFramePr>
        <p:xfrm>
          <a:off x="685800" y="368300"/>
          <a:ext cx="8280400" cy="477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Документ" r:id="rId5" imgW="8285879" imgH="5053261" progId="Word.Document.12">
                  <p:embed/>
                </p:oleObj>
              </mc:Choice>
              <mc:Fallback>
                <p:oleObj name="Документ" r:id="rId5" imgW="8285879" imgH="50532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5800" y="368300"/>
                        <a:ext cx="8280400" cy="477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План</a:t>
            </a:r>
            <a:endParaRPr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5" name="Google Shape;155;p15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7370654" cy="28459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457200">
              <a:buClr>
                <a:schemeClr val="dk1"/>
              </a:buClr>
              <a:buSzPts val="1100"/>
              <a:buFont typeface="Poppins Light"/>
              <a:buAutoNum type="arabicPeriod"/>
            </a:pP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Процент </a:t>
            </a:r>
            <a:r>
              <a:rPr lang="ru-RU" sz="2400" b="1" dirty="0">
                <a:solidFill>
                  <a:schemeClr val="tx2">
                    <a:lumMod val="25000"/>
                  </a:schemeClr>
                </a:solidFill>
              </a:rPr>
              <a:t>и процентная ставка. Виды процентных ставок. Процедура наращения. </a:t>
            </a:r>
          </a:p>
          <a:p>
            <a:pPr lvl="0" indent="-457200">
              <a:buClr>
                <a:schemeClr val="dk1"/>
              </a:buClr>
              <a:buSzPts val="1100"/>
              <a:buAutoNum type="arabicPeriod"/>
            </a:pP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Процедура </a:t>
            </a:r>
            <a:r>
              <a:rPr lang="ru-RU" sz="2400" b="1" dirty="0">
                <a:solidFill>
                  <a:schemeClr val="tx2">
                    <a:lumMod val="25000"/>
                  </a:schemeClr>
                </a:solidFill>
              </a:rPr>
              <a:t>дисконтирования</a:t>
            </a: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.</a:t>
            </a:r>
          </a:p>
          <a:p>
            <a:pPr indent="-457200">
              <a:buClr>
                <a:schemeClr val="dk1"/>
              </a:buClr>
              <a:buSzPts val="1100"/>
              <a:buFont typeface="Poppins Light"/>
              <a:buAutoNum type="arabicPeriod"/>
            </a:pPr>
            <a:r>
              <a:rPr lang="ru-RU" sz="2400" b="1" dirty="0">
                <a:solidFill>
                  <a:schemeClr val="tx2">
                    <a:lumMod val="25000"/>
                  </a:schemeClr>
                </a:solidFill>
              </a:rPr>
              <a:t>Временная стоимость денег и ее учет в оценке эффективности проекта.</a:t>
            </a:r>
          </a:p>
          <a:p>
            <a:pPr indent="-457200">
              <a:buClr>
                <a:schemeClr val="dk1"/>
              </a:buClr>
              <a:buSzPts val="1100"/>
              <a:buFont typeface="Poppins Light"/>
              <a:buAutoNum type="arabicPeriod"/>
            </a:pPr>
            <a:endParaRPr lang="ru-RU" sz="2400" b="1" dirty="0">
              <a:solidFill>
                <a:schemeClr val="tx2">
                  <a:lumMod val="25000"/>
                </a:schemeClr>
              </a:solidFill>
            </a:endParaRP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endParaRPr sz="24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57" name="Google Shape;157;p15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grpSp>
        <p:nvGrpSpPr>
          <p:cNvPr id="158" name="Google Shape;158;p15"/>
          <p:cNvGrpSpPr/>
          <p:nvPr/>
        </p:nvGrpSpPr>
        <p:grpSpPr>
          <a:xfrm>
            <a:off x="7227977" y="2052723"/>
            <a:ext cx="1212302" cy="1038068"/>
            <a:chOff x="1934025" y="1001650"/>
            <a:chExt cx="415300" cy="355600"/>
          </a:xfrm>
        </p:grpSpPr>
        <p:sp>
          <p:nvSpPr>
            <p:cNvPr id="159" name="Google Shape;159;p15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7190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"/>
          <p:cNvSpPr txBox="1">
            <a:spLocks noGrp="1"/>
          </p:cNvSpPr>
          <p:nvPr>
            <p:ph type="ctrTitle" idx="4294967295"/>
          </p:nvPr>
        </p:nvSpPr>
        <p:spPr>
          <a:xfrm>
            <a:off x="368490" y="346573"/>
            <a:ext cx="6331991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spcBef>
                <a:spcPts val="600"/>
              </a:spcBef>
              <a:buClr>
                <a:srgbClr val="000000"/>
              </a:buClr>
              <a:buSzPts val="1100"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cs typeface="Poppins Light"/>
                <a:sym typeface="Poppins Light"/>
              </a:rPr>
              <a:t>1. Процент и процентная ставка. Виды процентных ставок. </a:t>
            </a:r>
            <a:endParaRPr sz="9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69" name="Google Shape;169;p16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70" name="Google Shape;170;p16"/>
          <p:cNvSpPr/>
          <p:nvPr/>
        </p:nvSpPr>
        <p:spPr>
          <a:xfrm>
            <a:off x="1804239" y="1506373"/>
            <a:ext cx="339835" cy="30911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992962"/>
              </p:ext>
            </p:extLst>
          </p:nvPr>
        </p:nvGraphicFramePr>
        <p:xfrm>
          <a:off x="771538" y="1735789"/>
          <a:ext cx="8002137" cy="2840661"/>
        </p:xfrm>
        <a:graphic>
          <a:graphicData uri="http://schemas.openxmlformats.org/drawingml/2006/table">
            <a:tbl>
              <a:tblPr firstRow="1" bandRow="1">
                <a:tableStyleId>{0E98AC8F-720B-4896-9A02-CCA436FAAC10}</a:tableStyleId>
              </a:tblPr>
              <a:tblGrid>
                <a:gridCol w="2697806"/>
                <a:gridCol w="5304331"/>
              </a:tblGrid>
              <a:tr h="1149725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cs typeface="Poppins" panose="020B0604020202020204" charset="0"/>
                        </a:rPr>
                        <a:t>Простая</a:t>
                      </a:r>
                      <a:r>
                        <a:rPr lang="ru-RU" sz="1600" b="1" baseline="0" dirty="0" smtClean="0">
                          <a:cs typeface="Poppins" panose="020B0604020202020204" charset="0"/>
                        </a:rPr>
                        <a:t> процентная ставка</a:t>
                      </a:r>
                      <a:endParaRPr lang="ru-RU" sz="1600" b="1" dirty="0">
                        <a:cs typeface="Poppins" panose="020B060402020202020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 smtClean="0">
                          <a:cs typeface="Aharoni" panose="02010803020104030203" pitchFamily="2" charset="-79"/>
                        </a:rPr>
                        <a:t>- при которой величина процента начисляется на первоначально вложенную сумму средств, т.е. сумма процентов, начисленная за предыдущие периоды, в расчет не принимается.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96861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cs typeface="Poppins" panose="020B0604020202020204" charset="0"/>
                        </a:rPr>
                        <a:t>Сложная процентная ставка</a:t>
                      </a:r>
                      <a:endParaRPr lang="ru-RU" sz="1600" b="1" dirty="0">
                        <a:cs typeface="Poppins" panose="020B060402020202020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 smtClean="0">
                          <a:cs typeface="Poppins" panose="020B0604020202020204" charset="0"/>
                        </a:rPr>
                        <a:t>- </a:t>
                      </a:r>
                      <a:r>
                        <a:rPr lang="ru-RU" sz="1600" dirty="0" smtClean="0"/>
                        <a:t>при которой величина процента начисляется на первоначально вложенную сумму средств, с</a:t>
                      </a:r>
                      <a:r>
                        <a:rPr lang="ru-RU" sz="1600" baseline="0" dirty="0" smtClean="0"/>
                        <a:t> учетом про</a:t>
                      </a:r>
                      <a:r>
                        <a:rPr lang="ru-RU" sz="1600" dirty="0" smtClean="0"/>
                        <a:t>центов, начисленных за предыдущие периоды.</a:t>
                      </a:r>
                    </a:p>
                    <a:p>
                      <a:pPr algn="just"/>
                      <a:endParaRPr lang="ru-RU" sz="1600" dirty="0">
                        <a:cs typeface="Poppins" panose="020B060402020202020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24136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cs typeface="Poppins" panose="020B0604020202020204" charset="0"/>
                        </a:rPr>
                        <a:t>Декурсивная</a:t>
                      </a:r>
                      <a:r>
                        <a:rPr lang="ru-RU" sz="1600" b="1" dirty="0" smtClean="0">
                          <a:cs typeface="Poppins" panose="020B0604020202020204" charset="0"/>
                        </a:rPr>
                        <a:t> процентная ставка</a:t>
                      </a:r>
                      <a:endParaRPr lang="ru-RU" sz="1600" b="1" dirty="0">
                        <a:cs typeface="Poppins" panose="020B060402020202020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cs typeface="Poppins" panose="020B0604020202020204" charset="0"/>
                        </a:rPr>
                        <a:t>- При которой </a:t>
                      </a:r>
                      <a:r>
                        <a:rPr lang="ru-RU" sz="1600" b="0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процент начисляется в конце периода на</a:t>
                      </a:r>
                      <a:r>
                        <a:rPr lang="ru-RU" sz="1600" b="0" i="0" baseline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 основную </a:t>
                      </a:r>
                      <a:r>
                        <a:rPr lang="ru-RU" sz="1600" b="0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сумму денежных средств</a:t>
                      </a:r>
                      <a:endParaRPr lang="ru-RU" sz="1600" dirty="0">
                        <a:cs typeface="Poppins" panose="020B060402020202020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3" name="TextBox 2"/>
          <p:cNvSpPr txBox="1"/>
          <p:nvPr/>
        </p:nvSpPr>
        <p:spPr>
          <a:xfrm>
            <a:off x="1325880" y="948690"/>
            <a:ext cx="607409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TV=PV(1+in)</a:t>
            </a:r>
          </a:p>
          <a:p>
            <a:r>
              <a:rPr lang="ru-RU" sz="2800" dirty="0" smtClean="0"/>
              <a:t>3</a:t>
            </a:r>
            <a:r>
              <a:rPr lang="en-US" sz="2800" dirty="0" smtClean="0"/>
              <a:t>00(1+0,1</a:t>
            </a:r>
            <a:r>
              <a:rPr lang="ru-RU" sz="2800" dirty="0" smtClean="0"/>
              <a:t>5</a:t>
            </a:r>
            <a:r>
              <a:rPr lang="en-US" sz="2800" dirty="0" smtClean="0"/>
              <a:t>*2)=</a:t>
            </a:r>
            <a:r>
              <a:rPr lang="ru-RU" sz="2800" dirty="0" smtClean="0"/>
              <a:t> 390</a:t>
            </a:r>
            <a:r>
              <a:rPr lang="en-US" sz="2800" dirty="0" smtClean="0"/>
              <a:t> </a:t>
            </a:r>
            <a:r>
              <a:rPr lang="ru-RU" sz="2800" dirty="0" smtClean="0"/>
              <a:t>тыс. Руб.</a:t>
            </a:r>
          </a:p>
          <a:p>
            <a:endParaRPr lang="ru-RU" sz="2800" dirty="0" smtClean="0"/>
          </a:p>
          <a:p>
            <a:r>
              <a:rPr lang="ru-RU" sz="2800" dirty="0"/>
              <a:t>3</a:t>
            </a:r>
            <a:r>
              <a:rPr lang="ru-RU" sz="2800" dirty="0" smtClean="0"/>
              <a:t>00(1+0</a:t>
            </a:r>
            <a:r>
              <a:rPr lang="en-US" sz="2800" dirty="0" smtClean="0"/>
              <a:t>,1</a:t>
            </a:r>
            <a:r>
              <a:rPr lang="ru-RU" sz="2800" dirty="0" smtClean="0"/>
              <a:t>5</a:t>
            </a:r>
            <a:r>
              <a:rPr lang="en-US" sz="2800" dirty="0" smtClean="0"/>
              <a:t>)*2=</a:t>
            </a:r>
            <a:r>
              <a:rPr lang="ru-RU" sz="2800" dirty="0" smtClean="0"/>
              <a:t> 396,75</a:t>
            </a:r>
            <a:r>
              <a:rPr lang="en-US" sz="2800" dirty="0" smtClean="0"/>
              <a:t> </a:t>
            </a:r>
            <a:r>
              <a:rPr lang="ru-RU" sz="2800" dirty="0" err="1" smtClean="0"/>
              <a:t>тыс.руб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300*1,15=345*1,15=396,75 </a:t>
            </a:r>
            <a:r>
              <a:rPr lang="ru-RU" sz="2800" dirty="0" err="1" smtClean="0"/>
              <a:t>тыс.руб</a:t>
            </a:r>
            <a:r>
              <a:rPr lang="ru-RU" sz="2800" dirty="0" smtClean="0"/>
              <a:t>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4870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"/>
          <p:cNvSpPr txBox="1">
            <a:spLocks noGrp="1"/>
          </p:cNvSpPr>
          <p:nvPr>
            <p:ph type="ctrTitle" idx="4294967295"/>
          </p:nvPr>
        </p:nvSpPr>
        <p:spPr>
          <a:xfrm>
            <a:off x="368490" y="346573"/>
            <a:ext cx="6331991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spcBef>
                <a:spcPts val="600"/>
              </a:spcBef>
              <a:buClr>
                <a:srgbClr val="000000"/>
              </a:buClr>
              <a:buSzPts val="1100"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cs typeface="Poppins Light"/>
                <a:sym typeface="Poppins Light"/>
              </a:rPr>
              <a:t>1. Процент и процентная ставка. Виды процентных ставок. </a:t>
            </a:r>
            <a:endParaRPr sz="9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69" name="Google Shape;169;p16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70" name="Google Shape;170;p16"/>
          <p:cNvSpPr/>
          <p:nvPr/>
        </p:nvSpPr>
        <p:spPr>
          <a:xfrm>
            <a:off x="1804239" y="1506373"/>
            <a:ext cx="339835" cy="30911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076080"/>
              </p:ext>
            </p:extLst>
          </p:nvPr>
        </p:nvGraphicFramePr>
        <p:xfrm>
          <a:off x="341195" y="1506644"/>
          <a:ext cx="8002137" cy="3210839"/>
        </p:xfrm>
        <a:graphic>
          <a:graphicData uri="http://schemas.openxmlformats.org/drawingml/2006/table">
            <a:tbl>
              <a:tblPr firstRow="1" bandRow="1">
                <a:tableStyleId>{0E98AC8F-720B-4896-9A02-CCA436FAAC10}</a:tableStyleId>
              </a:tblPr>
              <a:tblGrid>
                <a:gridCol w="2697806"/>
                <a:gridCol w="5304331"/>
              </a:tblGrid>
              <a:tr h="1149725">
                <a:tc>
                  <a:txBody>
                    <a:bodyPr/>
                    <a:lstStyle/>
                    <a:p>
                      <a:r>
                        <a:rPr lang="ru-RU" sz="1600" b="1" baseline="0" dirty="0" smtClean="0">
                          <a:cs typeface="Poppins" panose="020B0604020202020204" charset="0"/>
                        </a:rPr>
                        <a:t>Номинальная процентная ставка</a:t>
                      </a:r>
                    </a:p>
                    <a:p>
                      <a:r>
                        <a:rPr lang="en-US" sz="1600" b="1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(Nominal interest</a:t>
                      </a:r>
                      <a:r>
                        <a:rPr lang="ru-RU" sz="1600" b="1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600" b="1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rate)</a:t>
                      </a:r>
                      <a:r>
                        <a:rPr lang="en-US" sz="1600" b="0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ru-RU" sz="1600" b="1" dirty="0">
                        <a:cs typeface="Poppins" panose="020B060402020202020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 smtClean="0">
                          <a:cs typeface="Aharoni" panose="02010803020104030203" pitchFamily="2" charset="-79"/>
                        </a:rPr>
                        <a:t>это исходная годовая ставка, которую назначает банк для начисления процента и может использоваться  лишь 1 раз в год, если процент начисляется более одного раза в год, то величина корректируется.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 smtClean="0">
                          <a:cs typeface="Aharoni" panose="02010803020104030203" pitchFamily="2" charset="-79"/>
                        </a:rPr>
                        <a:t>Термин используется также для обозначения ставки</a:t>
                      </a:r>
                      <a:r>
                        <a:rPr lang="ru-RU" sz="1600" baseline="0" dirty="0" smtClean="0">
                          <a:cs typeface="Aharoni" panose="02010803020104030203" pitchFamily="2" charset="-79"/>
                        </a:rPr>
                        <a:t> неочищенной от инфляции.</a:t>
                      </a:r>
                      <a:endParaRPr lang="ru-RU" sz="1600" dirty="0" smtClean="0">
                        <a:cs typeface="Aharoni" panose="02010803020104030203" pitchFamily="2" charset="-79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1251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cs typeface="Poppins" panose="020B0604020202020204" charset="0"/>
                        </a:rPr>
                        <a:t>Реальная процентная ставка </a:t>
                      </a:r>
                      <a:r>
                        <a:rPr lang="en-US" sz="1600" b="0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(Real interest </a:t>
                      </a:r>
                      <a:r>
                        <a:rPr lang="en-US" sz="1600" b="1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rate</a:t>
                      </a:r>
                      <a:r>
                        <a:rPr lang="en-US" sz="1600" b="0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ru-RU" sz="1600" b="1" dirty="0">
                        <a:cs typeface="Poppins" panose="020B060402020202020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cs typeface="Poppins" panose="020B0604020202020204" charset="0"/>
                        </a:rPr>
                        <a:t>- </a:t>
                      </a:r>
                      <a:r>
                        <a:rPr lang="ru-RU" sz="1600" b="0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это </a:t>
                      </a:r>
                      <a:r>
                        <a:rPr lang="ru-RU" sz="1600" b="1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номинальная ставка </a:t>
                      </a:r>
                      <a:r>
                        <a:rPr lang="ru-RU" sz="1600" b="0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процента минус ожидаемый уровень инфляции.</a:t>
                      </a:r>
                      <a:endParaRPr lang="ru-RU" sz="1600" dirty="0">
                        <a:cs typeface="Poppins" panose="020B060402020202020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77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"/>
          <p:cNvSpPr txBox="1">
            <a:spLocks noGrp="1"/>
          </p:cNvSpPr>
          <p:nvPr>
            <p:ph type="ctrTitle" idx="4294967295"/>
          </p:nvPr>
        </p:nvSpPr>
        <p:spPr>
          <a:xfrm>
            <a:off x="368490" y="346573"/>
            <a:ext cx="6331991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spcBef>
                <a:spcPts val="600"/>
              </a:spcBef>
              <a:buClr>
                <a:srgbClr val="000000"/>
              </a:buClr>
              <a:buSzPts val="1100"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cs typeface="Poppins Light"/>
                <a:sym typeface="Poppins Light"/>
              </a:rPr>
              <a:t>1. Процент и процентная ставка. Виды процентных ставок. </a:t>
            </a:r>
            <a:endParaRPr sz="9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69" name="Google Shape;169;p16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70" name="Google Shape;170;p16"/>
          <p:cNvSpPr/>
          <p:nvPr/>
        </p:nvSpPr>
        <p:spPr>
          <a:xfrm>
            <a:off x="1804239" y="1506373"/>
            <a:ext cx="339835" cy="30911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932390"/>
              </p:ext>
            </p:extLst>
          </p:nvPr>
        </p:nvGraphicFramePr>
        <p:xfrm>
          <a:off x="368490" y="2218694"/>
          <a:ext cx="8002137" cy="1149725"/>
        </p:xfrm>
        <a:graphic>
          <a:graphicData uri="http://schemas.openxmlformats.org/drawingml/2006/table">
            <a:tbl>
              <a:tblPr firstRow="1" bandRow="1">
                <a:tableStyleId>{0E98AC8F-720B-4896-9A02-CCA436FAAC10}</a:tableStyleId>
              </a:tblPr>
              <a:tblGrid>
                <a:gridCol w="2697806"/>
                <a:gridCol w="5304331"/>
              </a:tblGrid>
              <a:tr h="1149725">
                <a:tc>
                  <a:txBody>
                    <a:bodyPr/>
                    <a:lstStyle/>
                    <a:p>
                      <a:r>
                        <a:rPr lang="ru-RU" sz="1600" b="1" baseline="0" dirty="0" smtClean="0">
                          <a:cs typeface="Poppins" panose="020B0604020202020204" charset="0"/>
                        </a:rPr>
                        <a:t>Периодическая процентная ставка</a:t>
                      </a:r>
                    </a:p>
                    <a:p>
                      <a:pPr algn="l"/>
                      <a:r>
                        <a:rPr lang="en-US" sz="1600" b="1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sz="1600" b="1" i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Periodic</a:t>
                      </a:r>
                      <a:r>
                        <a:rPr lang="en-US" sz="1600" b="1" i="0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600" b="1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interest</a:t>
                      </a:r>
                      <a:r>
                        <a:rPr lang="ru-RU" sz="1600" b="1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600" b="1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rate)</a:t>
                      </a:r>
                      <a:r>
                        <a:rPr lang="en-US" sz="1600" b="0" i="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ru-RU" sz="1600" b="1" dirty="0">
                        <a:cs typeface="Poppins" panose="020B060402020202020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 smtClean="0">
                          <a:cs typeface="Aharoni" panose="02010803020104030203" pitchFamily="2" charset="-79"/>
                        </a:rPr>
                        <a:t>используется при начислении процента несколько раз в году, то есть это преобразованная номинальная ставка.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02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6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70" name="Google Shape;170;p16"/>
          <p:cNvSpPr/>
          <p:nvPr/>
        </p:nvSpPr>
        <p:spPr>
          <a:xfrm>
            <a:off x="1804239" y="1506373"/>
            <a:ext cx="339835" cy="30911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Rectangle 5"/>
          <p:cNvSpPr txBox="1">
            <a:spLocks noRot="1" noChangeArrowheads="1"/>
          </p:cNvSpPr>
          <p:nvPr/>
        </p:nvSpPr>
        <p:spPr>
          <a:xfrm>
            <a:off x="2727240" y="272955"/>
            <a:ext cx="6224667" cy="3875964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Poppins" panose="020B0604020202020204" charset="0"/>
              </a:rPr>
              <a:t>Если известно количество дней, за которые начисляется процент, то определяют периодическую процентную ставку в десятичном выражении по формуле: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Poppins" panose="020B060402020202020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0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Poppins" panose="020B060402020202020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0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Poppins" panose="020B0604020202020204" charset="0"/>
              <a:cs typeface="Poppins" panose="020B060402020202020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0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Poppins" panose="020B0604020202020204" charset="0"/>
              <a:cs typeface="Poppins" panose="020B060402020202020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Poppins" panose="020B0604020202020204" charset="0"/>
                <a:cs typeface="Poppins" panose="020B0604020202020204" charset="0"/>
              </a:rPr>
              <a:t>y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–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Poppins" panose="020B0604020202020204" charset="0"/>
              </a:rPr>
              <a:t>номинальная процентная ставка в десятичном выражении;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cs typeface="Poppins" panose="020B0604020202020204" charset="0"/>
              </a:rPr>
              <a:t>z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Poppins" panose="020B0604020202020204" charset="0"/>
              </a:rPr>
              <a:t> –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Poppins" panose="020B0604020202020204" charset="0"/>
              </a:rPr>
              <a:t>количество дней, в течении которых осуществляется начисление процентов;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cs typeface="Poppins" panose="020B0604020202020204" charset="0"/>
              </a:rPr>
              <a:t>k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Poppins" panose="020B0604020202020204" charset="0"/>
              </a:rPr>
              <a:t> –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Poppins" panose="020B0604020202020204" charset="0"/>
              </a:rPr>
              <a:t>количество дней в году, принимаемое в расчет.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Poppins" panose="020B0604020202020204" charset="0"/>
                <a:cs typeface="Poppins" panose="020B0604020202020204" charset="0"/>
              </a:rPr>
              <a:t>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Poppins" panose="020B0604020202020204" charset="0"/>
            </a:endParaRPr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373367"/>
              </p:ext>
            </p:extLst>
          </p:nvPr>
        </p:nvGraphicFramePr>
        <p:xfrm>
          <a:off x="4745630" y="1311456"/>
          <a:ext cx="1512888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Формула" r:id="rId4" imgW="660113" imgH="393529" progId="Equation.3">
                  <p:embed/>
                </p:oleObj>
              </mc:Choice>
              <mc:Fallback>
                <p:oleObj name="Формула" r:id="rId4" imgW="66011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5630" y="1311456"/>
                        <a:ext cx="1512888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5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5"/>
          <p:cNvSpPr txBox="1">
            <a:spLocks noGrp="1"/>
          </p:cNvSpPr>
          <p:nvPr>
            <p:ph type="title"/>
          </p:nvPr>
        </p:nvSpPr>
        <p:spPr>
          <a:xfrm>
            <a:off x="428352" y="638648"/>
            <a:ext cx="3002100" cy="40561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</a:rPr>
              <a:t>Например:</a:t>
            </a:r>
            <a:br>
              <a:rPr lang="ru-RU" sz="1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</a:rPr>
              <a:t>Вы финансируете  технологическое  решение, представляя денежные средства на три месяца из расчета 38% годовых.</a:t>
            </a:r>
            <a:br>
              <a:rPr lang="ru-RU" sz="1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</a:rPr>
              <a:t>Рассчитайте процентную ставку, в соответствии с которой партнер Вам будет возвращать авансированные средства</a:t>
            </a:r>
            <a:endParaRPr sz="1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70" name="Google Shape;270;p25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grpSp>
        <p:nvGrpSpPr>
          <p:cNvPr id="271" name="Google Shape;271;p25"/>
          <p:cNvGrpSpPr/>
          <p:nvPr/>
        </p:nvGrpSpPr>
        <p:grpSpPr>
          <a:xfrm>
            <a:off x="4361713" y="1054632"/>
            <a:ext cx="3339000" cy="3339000"/>
            <a:chOff x="2902488" y="902232"/>
            <a:chExt cx="3339000" cy="3339000"/>
          </a:xfrm>
        </p:grpSpPr>
        <p:sp>
          <p:nvSpPr>
            <p:cNvPr id="272" name="Google Shape;272;p25"/>
            <p:cNvSpPr/>
            <p:nvPr/>
          </p:nvSpPr>
          <p:spPr>
            <a:xfrm rot="-5400000">
              <a:off x="2902488" y="902232"/>
              <a:ext cx="3339000" cy="3339000"/>
            </a:xfrm>
            <a:prstGeom prst="ellipse">
              <a:avLst/>
            </a:prstGeom>
            <a:noFill/>
            <a:ln w="19050" cap="flat" cmpd="sng">
              <a:solidFill>
                <a:srgbClr val="E8E8E8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273" name="Google Shape;273;p25"/>
            <p:cNvSpPr/>
            <p:nvPr/>
          </p:nvSpPr>
          <p:spPr>
            <a:xfrm>
              <a:off x="3123738" y="1123632"/>
              <a:ext cx="2896500" cy="2896200"/>
            </a:xfrm>
            <a:prstGeom prst="pie">
              <a:avLst>
                <a:gd name="adj1" fmla="val 1811602"/>
                <a:gd name="adj2" fmla="val 16214886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274" name="Google Shape;274;p25"/>
          <p:cNvGrpSpPr/>
          <p:nvPr/>
        </p:nvGrpSpPr>
        <p:grpSpPr>
          <a:xfrm>
            <a:off x="5109510" y="1780482"/>
            <a:ext cx="1815900" cy="1815900"/>
            <a:chOff x="3650285" y="1628082"/>
            <a:chExt cx="1815900" cy="1815900"/>
          </a:xfrm>
        </p:grpSpPr>
        <p:sp>
          <p:nvSpPr>
            <p:cNvPr id="275" name="Google Shape;275;p25"/>
            <p:cNvSpPr/>
            <p:nvPr/>
          </p:nvSpPr>
          <p:spPr>
            <a:xfrm>
              <a:off x="3650285" y="1628082"/>
              <a:ext cx="1815900" cy="18159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b="1" dirty="0" smtClean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 smtClean="0">
                  <a:solidFill>
                    <a:schemeClr val="bg1"/>
                  </a:solidFill>
                  <a:latin typeface="Poppins"/>
                  <a:ea typeface="Poppins"/>
                  <a:cs typeface="Poppins"/>
                  <a:sym typeface="Poppins"/>
                </a:rPr>
                <a:t>Или 9,5%</a:t>
              </a:r>
              <a:endParaRPr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6" name="Google Shape;276;p25"/>
                <p:cNvSpPr txBox="1"/>
                <p:nvPr/>
              </p:nvSpPr>
              <p:spPr>
                <a:xfrm>
                  <a:off x="3742331" y="1709532"/>
                  <a:ext cx="1670724" cy="826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b="1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Poppins"/>
                            <a:cs typeface="Poppins"/>
                            <a:sym typeface="Poppins"/>
                          </a:rPr>
                          <m:t>𝟎</m:t>
                        </m:r>
                        <m:r>
                          <a:rPr lang="ru-RU" b="1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Poppins"/>
                            <a:cs typeface="Poppins"/>
                            <a:sym typeface="Poppins"/>
                          </a:rPr>
                          <m:t>,</m:t>
                        </m:r>
                        <m:r>
                          <a:rPr lang="ru-RU" b="1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Poppins"/>
                            <a:cs typeface="Poppins"/>
                            <a:sym typeface="Poppins"/>
                          </a:rPr>
                          <m:t>𝟎𝟗𝟓</m:t>
                        </m:r>
                        <m:r>
                          <a:rPr lang="en-US" b="1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Poppins"/>
                            <a:cs typeface="Poppins"/>
                            <a:sym typeface="Poppins"/>
                          </a:rPr>
                          <m:t>=</m:t>
                        </m:r>
                        <m:r>
                          <a:rPr lang="ru-RU" b="1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Poppins"/>
                            <a:cs typeface="Poppins"/>
                            <a:sym typeface="Poppins"/>
                          </a:rPr>
                          <m:t>𝟎</m:t>
                        </m:r>
                        <m:r>
                          <a:rPr lang="ru-RU" b="1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Poppins"/>
                            <a:cs typeface="Poppins"/>
                            <a:sym typeface="Poppins"/>
                          </a:rPr>
                          <m:t>,</m:t>
                        </m:r>
                        <m:r>
                          <a:rPr lang="ru-RU" b="1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Poppins"/>
                            <a:cs typeface="Poppins"/>
                            <a:sym typeface="Poppins"/>
                          </a:rPr>
                          <m:t>𝟑𝟖</m:t>
                        </m:r>
                        <m:f>
                          <m:fPr>
                            <m:ctrlPr>
                              <a:rPr lang="en-US" b="1" i="1" smtClean="0">
                                <a:solidFill>
                                  <a:srgbClr val="FFFFFF"/>
                                </a:solidFill>
                                <a:latin typeface="Cambria Math"/>
                                <a:ea typeface="Poppins"/>
                                <a:cs typeface="Poppins"/>
                                <a:sym typeface="Poppins"/>
                              </a:rPr>
                            </m:ctrlPr>
                          </m:fPr>
                          <m:num>
                            <m:r>
                              <a:rPr lang="ru-RU" b="1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Poppins"/>
                                <a:cs typeface="Poppins"/>
                                <a:sym typeface="Poppins"/>
                              </a:rPr>
                              <m:t>𝟗𝟎</m:t>
                            </m:r>
                          </m:num>
                          <m:den>
                            <m:r>
                              <a:rPr lang="ru-RU" b="1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Poppins"/>
                                <a:cs typeface="Poppins"/>
                                <a:sym typeface="Poppins"/>
                              </a:rPr>
                              <m:t>𝟑𝟔𝟎</m:t>
                            </m:r>
                          </m:den>
                        </m:f>
                      </m:oMath>
                    </m:oMathPara>
                  </a14:m>
                  <a:endParaRPr b="1" dirty="0">
                    <a:solidFill>
                      <a:srgbClr val="FFFFFF"/>
                    </a:solidFill>
                    <a:latin typeface="Poppins" panose="020B0604020202020204" charset="0"/>
                    <a:ea typeface="Poppins"/>
                    <a:cs typeface="Poppins" panose="020B0604020202020204" charset="0"/>
                    <a:sym typeface="Poppins"/>
                  </a:endParaRPr>
                </a:p>
              </p:txBody>
            </p:sp>
          </mc:Choice>
          <mc:Fallback xmlns="">
            <p:sp>
              <p:nvSpPr>
                <p:cNvPr id="276" name="Google Shape;276;p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2331" y="1709532"/>
                  <a:ext cx="1670724" cy="826500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8" name="Google Shape;278;p25"/>
          <p:cNvSpPr/>
          <p:nvPr/>
        </p:nvSpPr>
        <p:spPr>
          <a:xfrm>
            <a:off x="5501290" y="598229"/>
            <a:ext cx="1068600" cy="1068600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81" name="Google Shape;281;p25"/>
          <p:cNvSpPr/>
          <p:nvPr/>
        </p:nvSpPr>
        <p:spPr>
          <a:xfrm>
            <a:off x="3380661" y="3078657"/>
            <a:ext cx="2183354" cy="1068600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 smtClean="0">
                <a:latin typeface="Poppins Light"/>
                <a:ea typeface="Poppins Light"/>
                <a:cs typeface="Poppins Light"/>
                <a:sym typeface="Poppins Light"/>
              </a:rPr>
              <a:t>Вы финансировали 1000,0 тыс. руб.</a:t>
            </a: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 smtClean="0">
                <a:latin typeface="Poppins Light"/>
                <a:ea typeface="Poppins Light"/>
                <a:cs typeface="Poppins Light"/>
                <a:sym typeface="Poppins Light"/>
              </a:rPr>
              <a:t>Какую сумму Вам вернёт партнер?</a:t>
            </a:r>
            <a:endParaRPr sz="1000" dirty="0"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84" name="Google Shape;284;p25"/>
          <p:cNvSpPr/>
          <p:nvPr/>
        </p:nvSpPr>
        <p:spPr>
          <a:xfrm>
            <a:off x="6567160" y="2984184"/>
            <a:ext cx="1769593" cy="1068600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 smtClean="0">
                <a:latin typeface="Poppins Light"/>
                <a:ea typeface="Poppins Light"/>
                <a:cs typeface="Poppins Light"/>
                <a:sym typeface="Poppins Light"/>
              </a:rPr>
              <a:t>Используется в банках во вкладах с ежемесячной капитализацией</a:t>
            </a:r>
            <a:endParaRPr sz="1000" dirty="0"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76440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0" animBg="1"/>
      <p:bldP spid="28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7"/>
          <p:cNvSpPr txBox="1">
            <a:spLocks noGrp="1"/>
          </p:cNvSpPr>
          <p:nvPr>
            <p:ph type="ctrTitle"/>
          </p:nvPr>
        </p:nvSpPr>
        <p:spPr>
          <a:xfrm>
            <a:off x="2587469" y="353409"/>
            <a:ext cx="4004400" cy="95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Процедура наращения.</a:t>
            </a:r>
            <a:endParaRPr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6" name="Google Shape;176;p17"/>
          <p:cNvSpPr txBox="1">
            <a:spLocks noGrp="1"/>
          </p:cNvSpPr>
          <p:nvPr>
            <p:ph type="subTitle" idx="1"/>
          </p:nvPr>
        </p:nvSpPr>
        <p:spPr>
          <a:xfrm>
            <a:off x="2692630" y="1405900"/>
            <a:ext cx="400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/>
              <a:t>    Увеличение первоначальной суммы денежных средств называется наращением.</a:t>
            </a:r>
            <a:endParaRPr sz="2000" b="1" dirty="0"/>
          </a:p>
        </p:txBody>
      </p:sp>
      <p:sp>
        <p:nvSpPr>
          <p:cNvPr id="177" name="Google Shape;177;p17"/>
          <p:cNvSpPr txBox="1"/>
          <p:nvPr/>
        </p:nvSpPr>
        <p:spPr>
          <a:xfrm>
            <a:off x="1030925" y="710500"/>
            <a:ext cx="1392600" cy="13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46070" y="2571750"/>
                <a:ext cx="288599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latin typeface="Times New Roman" pitchFamily="18" charset="0"/>
                    <a:cs typeface="Times New Roman" pitchFamily="18" charset="0"/>
                  </a:rPr>
                  <a:t>TV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0">
                            <a:latin typeface="Cambria Math" panose="02040503050406030204" pitchFamily="18" charset="0"/>
                          </a:rPr>
                          <m:t>𝐏𝐕</m:t>
                        </m:r>
                        <m:r>
                          <a:rPr lang="en-US" sz="2800" b="1" i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0">
                            <a:latin typeface="Cambria Math" panose="02040503050406030204" pitchFamily="18" charset="0"/>
                          </a:rPr>
                          <m:t>𝐢</m:t>
                        </m:r>
                        <m:r>
                          <a:rPr lang="en-US" sz="2800" b="1" i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endParaRPr lang="ru-RU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6070" y="2571750"/>
                <a:ext cx="2885990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1691" t="-11628" r="-4651" b="-313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Google Shape;176;p17"/>
          <p:cNvSpPr txBox="1">
            <a:spLocks/>
          </p:cNvSpPr>
          <p:nvPr/>
        </p:nvSpPr>
        <p:spPr>
          <a:xfrm>
            <a:off x="2115403" y="3207224"/>
            <a:ext cx="5355963" cy="157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algn="l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TV –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конечная (наращенная) сумма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total value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PV -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сумма к вложению (инвестируемая сумма)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present value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наращения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количество лет, принятое к расчёту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7"/>
          <p:cNvSpPr txBox="1">
            <a:spLocks noGrp="1"/>
          </p:cNvSpPr>
          <p:nvPr>
            <p:ph type="ctrTitle"/>
          </p:nvPr>
        </p:nvSpPr>
        <p:spPr>
          <a:xfrm>
            <a:off x="2587469" y="353409"/>
            <a:ext cx="4004400" cy="95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Пример:</a:t>
            </a:r>
            <a:endParaRPr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7" name="Google Shape;177;p17"/>
          <p:cNvSpPr txBox="1"/>
          <p:nvPr/>
        </p:nvSpPr>
        <p:spPr>
          <a:xfrm>
            <a:off x="1030925" y="710500"/>
            <a:ext cx="1392600" cy="13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980975"/>
              </p:ext>
            </p:extLst>
          </p:nvPr>
        </p:nvGraphicFramePr>
        <p:xfrm>
          <a:off x="2795596" y="1405900"/>
          <a:ext cx="4429125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Формула" r:id="rId4" imgW="1828800" imgH="457200" progId="Equation.3">
                  <p:embed/>
                </p:oleObj>
              </mc:Choice>
              <mc:Fallback>
                <p:oleObj name="Формула" r:id="rId4" imgW="1828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96" y="1405900"/>
                        <a:ext cx="4429125" cy="107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223291" y="282549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1600" dirty="0">
                <a:cs typeface="Poppins" panose="020B0604020202020204" charset="0"/>
              </a:rPr>
              <a:t>Процедуру присоединения начисленных процентов называют </a:t>
            </a:r>
            <a: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  <a:cs typeface="Poppins" panose="020B0604020202020204" charset="0"/>
              </a:rPr>
              <a:t>реинвестированием (капитализацией).</a:t>
            </a:r>
          </a:p>
        </p:txBody>
      </p:sp>
    </p:spTree>
    <p:extLst>
      <p:ext uri="{BB962C8B-B14F-4D97-AF65-F5344CB8AC3E}">
        <p14:creationId xmlns:p14="http://schemas.microsoft.com/office/powerpoint/2010/main" val="61282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82" name="Google Shape;182;p18"/>
          <p:cNvSpPr txBox="1">
            <a:spLocks noGrp="1"/>
          </p:cNvSpPr>
          <p:nvPr>
            <p:ph type="body" idx="1"/>
          </p:nvPr>
        </p:nvSpPr>
        <p:spPr>
          <a:xfrm>
            <a:off x="232012" y="273319"/>
            <a:ext cx="6905767" cy="45579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2400" dirty="0">
                <a:latin typeface="Times New Roman" pitchFamily="18" charset="0"/>
              </a:rPr>
              <a:t>Из-за постоянного роста </a:t>
            </a:r>
            <a:r>
              <a:rPr lang="ru-RU" sz="2400" dirty="0" smtClean="0">
                <a:latin typeface="Times New Roman" pitchFamily="18" charset="0"/>
              </a:rPr>
              <a:t>базы начисления в следствии </a:t>
            </a:r>
            <a:r>
              <a:rPr lang="ru-RU" sz="2400" dirty="0">
                <a:latin typeface="Times New Roman" pitchFamily="18" charset="0"/>
              </a:rPr>
              <a:t>реинвестирования процента рост первоначальной суммы денег осуществляется с </a:t>
            </a:r>
            <a:r>
              <a:rPr lang="ru-RU" sz="2400" dirty="0" smtClean="0">
                <a:latin typeface="Times New Roman" pitchFamily="18" charset="0"/>
              </a:rPr>
              <a:t>ускорением.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2400" dirty="0" smtClean="0">
                <a:latin typeface="Times New Roman" pitchFamily="18" charset="0"/>
              </a:rPr>
              <a:t>Такие </a:t>
            </a:r>
            <a:r>
              <a:rPr lang="ru-RU" sz="2400" dirty="0">
                <a:latin typeface="Times New Roman" pitchFamily="18" charset="0"/>
              </a:rPr>
              <a:t>операции применяются в среднесрочных и долгосрочных периодах, а также:</a:t>
            </a:r>
          </a:p>
          <a:p>
            <a:pPr eaLnBrk="1" hangingPunct="1">
              <a:buClr>
                <a:srgbClr val="000000"/>
              </a:buClr>
              <a:defRPr/>
            </a:pPr>
            <a:r>
              <a:rPr lang="ru-RU" sz="1600" dirty="0">
                <a:latin typeface="Times New Roman" pitchFamily="18" charset="0"/>
              </a:rPr>
              <a:t>при осуществлении операций кредитования</a:t>
            </a:r>
            <a:r>
              <a:rPr lang="ru-RU" sz="1600" dirty="0" smtClean="0">
                <a:latin typeface="Times New Roman" pitchFamily="18" charset="0"/>
              </a:rPr>
              <a:t>;</a:t>
            </a:r>
          </a:p>
          <a:p>
            <a:pPr eaLnBrk="1" hangingPunct="1">
              <a:buClr>
                <a:srgbClr val="000000"/>
              </a:buClr>
              <a:defRPr/>
            </a:pPr>
            <a:r>
              <a:rPr lang="ru-RU" sz="1600" dirty="0">
                <a:latin typeface="Times New Roman" pitchFamily="18" charset="0"/>
              </a:rPr>
              <a:t>неоднократно в учете ценных бумаг;</a:t>
            </a:r>
          </a:p>
          <a:p>
            <a:pPr eaLnBrk="1" hangingPunct="1">
              <a:buClr>
                <a:srgbClr val="000000"/>
              </a:buClr>
              <a:defRPr/>
            </a:pPr>
            <a:r>
              <a:rPr lang="ru-RU" sz="1600" dirty="0">
                <a:latin typeface="Times New Roman" pitchFamily="18" charset="0"/>
              </a:rPr>
              <a:t> начисление процентов по пластиковым картам (дебетовым);</a:t>
            </a:r>
          </a:p>
          <a:p>
            <a:pPr eaLnBrk="1" hangingPunct="1">
              <a:buClr>
                <a:srgbClr val="000000"/>
              </a:buClr>
              <a:defRPr/>
            </a:pPr>
            <a:r>
              <a:rPr lang="ru-RU" sz="2400" dirty="0">
                <a:latin typeface="Times New Roman" pitchFamily="18" charset="0"/>
              </a:rPr>
              <a:t> определение изменения стоимости денег под влиянием инфляции и в проектном анализе.</a:t>
            </a:r>
          </a:p>
          <a:p>
            <a:pPr eaLnBrk="1" hangingPunct="1">
              <a:buClr>
                <a:srgbClr val="000000"/>
              </a:buClr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2150" y="1054450"/>
            <a:ext cx="3034500" cy="30345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9" name="Google Shape;189;p19"/>
          <p:cNvGrpSpPr/>
          <p:nvPr/>
        </p:nvGrpSpPr>
        <p:grpSpPr>
          <a:xfrm>
            <a:off x="5853100" y="3068600"/>
            <a:ext cx="1539600" cy="1539600"/>
            <a:chOff x="6680825" y="2549350"/>
            <a:chExt cx="1539600" cy="1539600"/>
          </a:xfrm>
        </p:grpSpPr>
        <p:sp>
          <p:nvSpPr>
            <p:cNvPr id="190" name="Google Shape;190;p19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000000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9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9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675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3" name="Google Shape;193;p19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2. Процедура дисконтирования</a:t>
            </a:r>
            <a:endParaRPr dirty="0"/>
          </a:p>
        </p:txBody>
      </p:sp>
      <p:sp>
        <p:nvSpPr>
          <p:cNvPr id="195" name="Google Shape;195;p19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grpSp>
        <p:nvGrpSpPr>
          <p:cNvPr id="196" name="Google Shape;196;p19"/>
          <p:cNvGrpSpPr/>
          <p:nvPr/>
        </p:nvGrpSpPr>
        <p:grpSpPr>
          <a:xfrm>
            <a:off x="6438110" y="3653462"/>
            <a:ext cx="369505" cy="369505"/>
            <a:chOff x="2594050" y="1631825"/>
            <a:chExt cx="439625" cy="439625"/>
          </a:xfrm>
        </p:grpSpPr>
        <p:sp>
          <p:nvSpPr>
            <p:cNvPr id="197" name="Google Shape;197;p1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9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63504" y="1849225"/>
                <a:ext cx="2185147" cy="660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𝑷𝑽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𝑭𝑽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1800" b="1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504" y="1849225"/>
                <a:ext cx="2185147" cy="66005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212390" y="2735016"/>
            <a:ext cx="476752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en-US" altLang="ru-RU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PV</a:t>
            </a:r>
            <a:r>
              <a:rPr lang="ru-RU" altLang="ru-RU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– сумма денежных средств «на настоящий момент времени», </a:t>
            </a:r>
          </a:p>
          <a:p>
            <a:pPr algn="just" eaLnBrk="1" hangingPunct="1"/>
            <a:r>
              <a:rPr lang="en-US" altLang="ru-RU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present value</a:t>
            </a:r>
            <a:r>
              <a:rPr lang="ru-RU" altLang="ru-RU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;</a:t>
            </a:r>
          </a:p>
          <a:p>
            <a:pPr algn="just" eaLnBrk="1" hangingPunct="1"/>
            <a:r>
              <a:rPr lang="en-US" altLang="ru-RU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FV</a:t>
            </a:r>
            <a:r>
              <a:rPr lang="ru-RU" altLang="ru-RU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– будущая сумма денежных средств, </a:t>
            </a:r>
            <a:r>
              <a:rPr lang="en-US" altLang="ru-RU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future value</a:t>
            </a:r>
            <a:r>
              <a:rPr lang="ru-RU" altLang="ru-RU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;</a:t>
            </a:r>
          </a:p>
          <a:p>
            <a:pPr algn="just" eaLnBrk="1" hangingPunct="1"/>
            <a:r>
              <a:rPr lang="en-US" altLang="ru-RU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– период операции дисконтирования.</a:t>
            </a:r>
            <a:endParaRPr lang="en-US" altLang="ru-RU" sz="16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6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данной формуле </a:t>
            </a:r>
            <a:r>
              <a:rPr lang="ru-RU" altLang="ru-RU" sz="1600" i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і </a:t>
            </a:r>
            <a:r>
              <a:rPr lang="ru-RU" altLang="ru-RU" sz="16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– выступает в качестве </a:t>
            </a:r>
            <a:r>
              <a:rPr lang="ru-RU" altLang="ru-RU" sz="1600" b="1" i="1" u="sng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ставки дисконтирования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"/>
          <p:cNvSpPr txBox="1">
            <a:spLocks noGrp="1"/>
          </p:cNvSpPr>
          <p:nvPr>
            <p:ph type="subTitle" idx="4294967295"/>
          </p:nvPr>
        </p:nvSpPr>
        <p:spPr>
          <a:xfrm>
            <a:off x="0" y="29565"/>
            <a:ext cx="4958700" cy="2054745"/>
          </a:xfrm>
          <a:prstGeom prst="rect">
            <a:avLst/>
          </a:prstGeom>
          <a:solidFill>
            <a:srgbClr val="FFFF00">
              <a:alpha val="12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Допустим, Ваш страховой агент уверяет Вас в том, что через 10 лет компания вернёт Ваши вложения со страховой премией в размере  7000,0 тыс. руб. Вам необходимо здесь и сейчас решить, насколько актуален для Вас такой доход? При этом Вы понимаете, что инфляция 5%.</a:t>
            </a:r>
            <a:endParaRPr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207" name="Google Shape;207;p20"/>
          <p:cNvGrpSpPr/>
          <p:nvPr/>
        </p:nvGrpSpPr>
        <p:grpSpPr>
          <a:xfrm>
            <a:off x="7768523" y="84119"/>
            <a:ext cx="1005152" cy="1288711"/>
            <a:chOff x="6643075" y="3664250"/>
            <a:chExt cx="407950" cy="407975"/>
          </a:xfrm>
        </p:grpSpPr>
        <p:sp>
          <p:nvSpPr>
            <p:cNvPr id="208" name="Google Shape;208;p20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0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" name="Google Shape;210;p20"/>
          <p:cNvGrpSpPr/>
          <p:nvPr/>
        </p:nvGrpSpPr>
        <p:grpSpPr>
          <a:xfrm rot="-587313">
            <a:off x="8196130" y="1217388"/>
            <a:ext cx="714809" cy="714768"/>
            <a:chOff x="576250" y="4319400"/>
            <a:chExt cx="442075" cy="442050"/>
          </a:xfrm>
        </p:grpSpPr>
        <p:sp>
          <p:nvSpPr>
            <p:cNvPr id="211" name="Google Shape;211;p20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0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0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0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5" name="Google Shape;215;p20"/>
          <p:cNvSpPr/>
          <p:nvPr/>
        </p:nvSpPr>
        <p:spPr>
          <a:xfrm>
            <a:off x="7768523" y="48278"/>
            <a:ext cx="271742" cy="259470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0"/>
          <p:cNvSpPr/>
          <p:nvPr/>
        </p:nvSpPr>
        <p:spPr>
          <a:xfrm rot="2697553">
            <a:off x="7404795" y="643345"/>
            <a:ext cx="412519" cy="393888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0"/>
          <p:cNvSpPr/>
          <p:nvPr/>
        </p:nvSpPr>
        <p:spPr>
          <a:xfrm>
            <a:off x="6644228" y="552280"/>
            <a:ext cx="165205" cy="157816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0"/>
          <p:cNvSpPr/>
          <p:nvPr/>
        </p:nvSpPr>
        <p:spPr>
          <a:xfrm rot="1280074">
            <a:off x="7085324" y="228848"/>
            <a:ext cx="165200" cy="15779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0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6238875" y="3330773"/>
            <a:ext cx="0" cy="129035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Группа 23"/>
          <p:cNvGrpSpPr/>
          <p:nvPr/>
        </p:nvGrpSpPr>
        <p:grpSpPr>
          <a:xfrm>
            <a:off x="595557" y="2514600"/>
            <a:ext cx="6213876" cy="1415728"/>
            <a:chOff x="595557" y="2514600"/>
            <a:chExt cx="6213876" cy="1415728"/>
          </a:xfrm>
        </p:grpSpPr>
        <p:cxnSp>
          <p:nvCxnSpPr>
            <p:cNvPr id="3" name="Прямая со стрелкой 2"/>
            <p:cNvCxnSpPr/>
            <p:nvPr/>
          </p:nvCxnSpPr>
          <p:spPr>
            <a:xfrm flipV="1">
              <a:off x="885825" y="3381375"/>
              <a:ext cx="5353050" cy="9525"/>
            </a:xfrm>
            <a:prstGeom prst="straightConnector1">
              <a:avLst/>
            </a:prstGeom>
            <a:ln w="28575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5530903" y="3046511"/>
              <a:ext cx="12785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7000,0 руб.</a:t>
              </a:r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72310" y="3064122"/>
              <a:ext cx="6587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?</a:t>
              </a:r>
              <a:endParaRPr lang="ru-RU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827268" y="3595390"/>
              <a:ext cx="68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FV</a:t>
              </a:r>
              <a:endParaRPr lang="ru-RU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95337" y="3622551"/>
              <a:ext cx="6000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PV</a:t>
              </a:r>
              <a:endParaRPr lang="ru-RU" b="1" dirty="0"/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3295650" y="3312467"/>
              <a:ext cx="0" cy="129035"/>
            </a:xfrm>
            <a:prstGeom prst="line">
              <a:avLst/>
            </a:prstGeom>
            <a:ln w="28575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3018445" y="3441502"/>
              <a:ext cx="7905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1 </a:t>
              </a:r>
              <a:r>
                <a:rPr lang="ru-RU" b="1" dirty="0" smtClean="0"/>
                <a:t>год</a:t>
              </a:r>
              <a:endParaRPr lang="ru-RU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809759" y="3386137"/>
              <a:ext cx="8344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10 лет</a:t>
              </a:r>
              <a:endParaRPr lang="ru-RU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95557" y="3386137"/>
              <a:ext cx="9996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сегодня</a:t>
              </a:r>
              <a:endParaRPr lang="ru-RU" b="1" dirty="0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Рукописный ввод 22"/>
                <p14:cNvContentPartPr/>
                <p14:nvPr/>
              </p14:nvContentPartPr>
              <p14:xfrm>
                <a:off x="1143000" y="2514600"/>
                <a:ext cx="5119920" cy="657720"/>
              </p14:xfrm>
            </p:contentPart>
          </mc:Choice>
          <mc:Fallback xmlns="">
            <p:pic>
              <p:nvPicPr>
                <p:cNvPr id="23" name="Рукописный ввод 22"/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127160" y="2451240"/>
                  <a:ext cx="5151600" cy="7844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4" name="TextBox 43"/>
          <p:cNvSpPr txBox="1"/>
          <p:nvPr/>
        </p:nvSpPr>
        <p:spPr>
          <a:xfrm>
            <a:off x="2778606" y="2538997"/>
            <a:ext cx="16790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5 % годовых</a:t>
            </a:r>
            <a:endParaRPr lang="ru-RU" b="1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70" y="2235343"/>
            <a:ext cx="866842" cy="8668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854718" y="4305798"/>
                <a:ext cx="3285855" cy="528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1800" b="1" i="1" smtClean="0">
                            <a:latin typeface="Cambria Math" panose="02040503050406030204" pitchFamily="18" charset="0"/>
                          </a:rPr>
                          <m:t>𝟕𝟎𝟎𝟎</m:t>
                        </m:r>
                        <m:r>
                          <a:rPr lang="ru-RU" sz="18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ru-RU" sz="1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sSup>
                          <m:sSupPr>
                            <m:ctrlPr>
                              <a:rPr lang="en-US" sz="18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ru-RU" sz="1800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ru-RU" sz="1800" b="1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ru-RU" sz="1800" b="1" i="1" smtClean="0">
                                <a:latin typeface="Cambria Math" panose="02040503050406030204" pitchFamily="18" charset="0"/>
                              </a:rPr>
                              <m:t>𝟎𝟓</m:t>
                            </m:r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ru-RU" sz="1800" b="1" i="1" smtClean="0"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sup>
                        </m:sSup>
                      </m:den>
                    </m:f>
                    <m:r>
                      <a:rPr lang="ru-RU" sz="1800" b="1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ru-RU" sz="1800" b="1" dirty="0" smtClean="0">
                    <a:latin typeface="+mj-lt"/>
                    <a:cs typeface="Poppins Light" panose="020B0604020202020204" charset="0"/>
                  </a:rPr>
                  <a:t> 4298,0</a:t>
                </a:r>
                <a:r>
                  <a:rPr lang="ru-RU" sz="1800" dirty="0" smtClean="0">
                    <a:latin typeface="+mj-lt"/>
                    <a:cs typeface="Poppins Light" panose="020B0604020202020204" charset="0"/>
                  </a:rPr>
                  <a:t>руб.</a:t>
                </a:r>
                <a:endParaRPr lang="ru-RU" sz="1800" dirty="0">
                  <a:latin typeface="+mj-lt"/>
                  <a:cs typeface="Poppins Light" panose="020B0604020202020204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718" y="4305798"/>
                <a:ext cx="3285855" cy="528286"/>
              </a:xfrm>
              <a:prstGeom prst="rect">
                <a:avLst/>
              </a:prstGeom>
              <a:blipFill rotWithShape="0">
                <a:blip r:embed="rId6"/>
                <a:stretch>
                  <a:fillRect b="-57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Google Shape;224;p21"/>
          <p:cNvSpPr txBox="1">
            <a:spLocks/>
          </p:cNvSpPr>
          <p:nvPr/>
        </p:nvSpPr>
        <p:spPr>
          <a:xfrm>
            <a:off x="3917049" y="4392359"/>
            <a:ext cx="1875338" cy="5753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</a:pPr>
            <a:r>
              <a:rPr lang="ru-RU" b="1" dirty="0" smtClean="0">
                <a:cs typeface="Poppins Light" panose="020B0604020202020204" charset="0"/>
              </a:rPr>
              <a:t>Решение:</a:t>
            </a:r>
            <a:endParaRPr lang="en-US" b="1" dirty="0">
              <a:latin typeface="Poppins Light" panose="020B0604020202020204" charset="0"/>
              <a:cs typeface="Poppins Light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 txBox="1">
            <a:spLocks noGrp="1"/>
          </p:cNvSpPr>
          <p:nvPr>
            <p:ph type="body" idx="1"/>
          </p:nvPr>
        </p:nvSpPr>
        <p:spPr>
          <a:xfrm>
            <a:off x="523163" y="1904244"/>
            <a:ext cx="379765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     В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условиях рыночной экономики, при осуществлении инвестиций и проведении финансовых операций фактор времени играет важную роль для обеспечения необходимой достоверности расчетов, связанных с оценкой сопоставимости величин денежных потоков, полученных в разные периоды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времени.</a:t>
            </a:r>
          </a:p>
        </p:txBody>
      </p:sp>
      <p:sp>
        <p:nvSpPr>
          <p:cNvPr id="225" name="Google Shape;225;p21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Сущность ставки дисконтирования</a:t>
            </a:r>
            <a:endParaRPr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27" name="Google Shape;227;p2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228" name="Google Shape;22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2150" y="1054450"/>
            <a:ext cx="3034500" cy="30345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29" name="Google Shape;229;p21"/>
          <p:cNvGrpSpPr/>
          <p:nvPr/>
        </p:nvGrpSpPr>
        <p:grpSpPr>
          <a:xfrm>
            <a:off x="5853100" y="3068600"/>
            <a:ext cx="1539600" cy="1539600"/>
            <a:chOff x="6680825" y="2549350"/>
            <a:chExt cx="1539600" cy="1539600"/>
          </a:xfrm>
        </p:grpSpPr>
        <p:sp>
          <p:nvSpPr>
            <p:cNvPr id="230" name="Google Shape;230;p21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000000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1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1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675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3" name="Google Shape;233;p21"/>
          <p:cNvSpPr/>
          <p:nvPr/>
        </p:nvSpPr>
        <p:spPr>
          <a:xfrm>
            <a:off x="6454511" y="367001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2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cs typeface="Poppins Light" panose="020B0604020202020204" charset="0"/>
              </a:rPr>
              <a:t>3.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Золотое правило бизнеса?</a:t>
            </a:r>
            <a:endParaRPr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42" name="Google Shape;242;p22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243" name="Google Shape;24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2150" y="1054450"/>
            <a:ext cx="3034500" cy="30345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4" name="Google Shape;244;p22"/>
          <p:cNvGrpSpPr/>
          <p:nvPr/>
        </p:nvGrpSpPr>
        <p:grpSpPr>
          <a:xfrm>
            <a:off x="5853100" y="3068600"/>
            <a:ext cx="1539600" cy="1539600"/>
            <a:chOff x="6680825" y="2549350"/>
            <a:chExt cx="1539600" cy="1539600"/>
          </a:xfrm>
        </p:grpSpPr>
        <p:sp>
          <p:nvSpPr>
            <p:cNvPr id="245" name="Google Shape;245;p22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000000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2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2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675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" name="Google Shape;248;p22"/>
          <p:cNvGrpSpPr/>
          <p:nvPr/>
        </p:nvGrpSpPr>
        <p:grpSpPr>
          <a:xfrm>
            <a:off x="6405399" y="3676684"/>
            <a:ext cx="435022" cy="323445"/>
            <a:chOff x="5247525" y="3007275"/>
            <a:chExt cx="517575" cy="384825"/>
          </a:xfrm>
        </p:grpSpPr>
        <p:sp>
          <p:nvSpPr>
            <p:cNvPr id="249" name="Google Shape;249;p22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2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Текст 3"/>
          <p:cNvSpPr>
            <a:spLocks noGrp="1"/>
          </p:cNvSpPr>
          <p:nvPr>
            <p:ph type="body" idx="3"/>
          </p:nvPr>
        </p:nvSpPr>
        <p:spPr>
          <a:xfrm>
            <a:off x="177421" y="3282624"/>
            <a:ext cx="5500125" cy="1293825"/>
          </a:xfrm>
        </p:spPr>
        <p:txBody>
          <a:bodyPr/>
          <a:lstStyle/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«Одинаковая сумма денежных средств, полученная сегодня больше той суммы, которая будет получена завтра»</a:t>
            </a:r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6775" y="592475"/>
            <a:ext cx="3958500" cy="3958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6" name="Google Shape;256;p23"/>
          <p:cNvSpPr txBox="1">
            <a:spLocks noGrp="1"/>
          </p:cNvSpPr>
          <p:nvPr>
            <p:ph type="title"/>
          </p:nvPr>
        </p:nvSpPr>
        <p:spPr>
          <a:xfrm>
            <a:off x="457199" y="1166125"/>
            <a:ext cx="6619875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Неравноценность одних и тех же сумм, полученных в разное время объясняется следующими причинами:</a:t>
            </a:r>
            <a:endParaRPr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57" name="Google Shape;257;p23"/>
          <p:cNvSpPr txBox="1">
            <a:spLocks noGrp="1"/>
          </p:cNvSpPr>
          <p:nvPr>
            <p:ph type="body" idx="1"/>
          </p:nvPr>
        </p:nvSpPr>
        <p:spPr>
          <a:xfrm>
            <a:off x="180974" y="1958050"/>
            <a:ext cx="6410326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just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любая имеющаяся в наличии денежная сумма в условиях рынка может быть немедленно инвестирована, что обусловит получение дохода по истечении определенного периода времени; 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 algn="just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даже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при сравнительно небольшом темпе инфляции покупательская способность денег с течением времени снижается;</a:t>
            </a:r>
          </a:p>
          <a:p>
            <a:pPr marL="285750" indent="-285750" algn="just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появляется риск невозврата денежных средств;</a:t>
            </a:r>
          </a:p>
          <a:p>
            <a:pPr marL="285750" indent="-285750" algn="just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возрастает риск потери ликвидности у кредитора.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58" name="Google Shape;258;p23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4"/>
          <p:cNvSpPr txBox="1">
            <a:spLocks noGrp="1"/>
          </p:cNvSpPr>
          <p:nvPr>
            <p:ph type="title" idx="4294967295"/>
          </p:nvPr>
        </p:nvSpPr>
        <p:spPr>
          <a:xfrm>
            <a:off x="537600" y="2811000"/>
            <a:ext cx="4754100" cy="13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rgbClr val="FFFFFF"/>
                </a:solidFill>
              </a:rPr>
              <a:t>Следствием такого положения дел явилось возникновение ТЕОРИИ СТОИМОСТИ ДЕНЕГ ВО ВРЕМЕНИ</a:t>
            </a:r>
            <a:endParaRPr sz="1800" dirty="0">
              <a:solidFill>
                <a:srgbClr val="FFFFFF"/>
              </a:solidFill>
            </a:endParaRPr>
          </a:p>
        </p:txBody>
      </p:sp>
      <p:sp>
        <p:nvSpPr>
          <p:cNvPr id="264" name="Google Shape;264;p24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4" name="Google Shape;263;p24"/>
          <p:cNvSpPr txBox="1">
            <a:spLocks/>
          </p:cNvSpPr>
          <p:nvPr/>
        </p:nvSpPr>
        <p:spPr>
          <a:xfrm>
            <a:off x="3581425" y="3886450"/>
            <a:ext cx="4754100" cy="13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ru-RU" sz="1800" dirty="0" smtClean="0">
                <a:solidFill>
                  <a:srgbClr val="FFFFFF"/>
                </a:solidFill>
              </a:rPr>
              <a:t>Процедура дисконтирования позволяет нивелировать влияние факторов на изменение стоимости денег</a:t>
            </a:r>
            <a:endParaRPr lang="ru-RU"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5"/>
          <p:cNvSpPr txBox="1">
            <a:spLocks noGrp="1"/>
          </p:cNvSpPr>
          <p:nvPr>
            <p:ph type="title"/>
          </p:nvPr>
        </p:nvSpPr>
        <p:spPr>
          <a:xfrm>
            <a:off x="449240" y="345432"/>
            <a:ext cx="3002100" cy="29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dirty="0" smtClean="0">
                <a:solidFill>
                  <a:schemeClr val="accent3">
                    <a:lumMod val="50000"/>
                  </a:schemeClr>
                </a:solidFill>
              </a:rPr>
              <a:t>В инвестиционном анализе в качестве индикатора, учитывающего вышеизложенные условия выступает </a:t>
            </a:r>
            <a:r>
              <a:rPr lang="ru-RU" sz="2000" i="1" u="sng" dirty="0" smtClean="0">
                <a:solidFill>
                  <a:schemeClr val="accent3">
                    <a:lumMod val="50000"/>
                  </a:schemeClr>
                </a:solidFill>
              </a:rPr>
              <a:t>ставка дисконтирования</a:t>
            </a:r>
            <a:endParaRPr sz="2000" i="1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70" name="Google Shape;270;p25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grpSp>
        <p:nvGrpSpPr>
          <p:cNvPr id="271" name="Google Shape;271;p25"/>
          <p:cNvGrpSpPr/>
          <p:nvPr/>
        </p:nvGrpSpPr>
        <p:grpSpPr>
          <a:xfrm>
            <a:off x="4361713" y="1054632"/>
            <a:ext cx="3339000" cy="3339000"/>
            <a:chOff x="2902488" y="902232"/>
            <a:chExt cx="3339000" cy="3339000"/>
          </a:xfrm>
        </p:grpSpPr>
        <p:sp>
          <p:nvSpPr>
            <p:cNvPr id="272" name="Google Shape;272;p25"/>
            <p:cNvSpPr/>
            <p:nvPr/>
          </p:nvSpPr>
          <p:spPr>
            <a:xfrm rot="-5400000">
              <a:off x="2902488" y="902232"/>
              <a:ext cx="3339000" cy="3339000"/>
            </a:xfrm>
            <a:prstGeom prst="ellipse">
              <a:avLst/>
            </a:prstGeom>
            <a:noFill/>
            <a:ln w="19050" cap="flat" cmpd="sng">
              <a:solidFill>
                <a:srgbClr val="E8E8E8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273" name="Google Shape;273;p25"/>
            <p:cNvSpPr/>
            <p:nvPr/>
          </p:nvSpPr>
          <p:spPr>
            <a:xfrm>
              <a:off x="3123738" y="1123632"/>
              <a:ext cx="2896500" cy="2896200"/>
            </a:xfrm>
            <a:prstGeom prst="pie">
              <a:avLst>
                <a:gd name="adj1" fmla="val 1811602"/>
                <a:gd name="adj2" fmla="val 16214886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246332" y="747582"/>
            <a:ext cx="5527343" cy="3396554"/>
            <a:chOff x="3246332" y="747582"/>
            <a:chExt cx="5527343" cy="3396554"/>
          </a:xfrm>
        </p:grpSpPr>
        <p:grpSp>
          <p:nvGrpSpPr>
            <p:cNvPr id="277" name="Google Shape;277;p25"/>
            <p:cNvGrpSpPr/>
            <p:nvPr/>
          </p:nvGrpSpPr>
          <p:grpSpPr>
            <a:xfrm>
              <a:off x="5407800" y="747582"/>
              <a:ext cx="1068600" cy="1068600"/>
              <a:chOff x="2859873" y="853971"/>
              <a:chExt cx="1068600" cy="1068600"/>
            </a:xfrm>
          </p:grpSpPr>
          <p:sp>
            <p:nvSpPr>
              <p:cNvPr id="278" name="Google Shape;278;p25"/>
              <p:cNvSpPr/>
              <p:nvPr/>
            </p:nvSpPr>
            <p:spPr>
              <a:xfrm>
                <a:off x="2859873" y="853971"/>
                <a:ext cx="1068600" cy="1068600"/>
              </a:xfrm>
              <a:prstGeom prst="ellipse">
                <a:avLst/>
              </a:pr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79" name="Google Shape;279;p25"/>
              <p:cNvSpPr txBox="1"/>
              <p:nvPr/>
            </p:nvSpPr>
            <p:spPr>
              <a:xfrm>
                <a:off x="3012800" y="1022197"/>
                <a:ext cx="762600" cy="73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FFFFFF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Lorem ipsum </a:t>
                </a:r>
                <a:endParaRPr sz="8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grpSp>
          <p:nvGrpSpPr>
            <p:cNvPr id="280" name="Google Shape;280;p25"/>
            <p:cNvGrpSpPr/>
            <p:nvPr/>
          </p:nvGrpSpPr>
          <p:grpSpPr>
            <a:xfrm>
              <a:off x="4207631" y="3075536"/>
              <a:ext cx="1068600" cy="1068600"/>
              <a:chOff x="2859873" y="853971"/>
              <a:chExt cx="1068600" cy="1068600"/>
            </a:xfrm>
          </p:grpSpPr>
          <p:sp>
            <p:nvSpPr>
              <p:cNvPr id="281" name="Google Shape;281;p25"/>
              <p:cNvSpPr/>
              <p:nvPr/>
            </p:nvSpPr>
            <p:spPr>
              <a:xfrm>
                <a:off x="2859873" y="853971"/>
                <a:ext cx="1068600" cy="1068600"/>
              </a:xfrm>
              <a:prstGeom prst="ellipse">
                <a:avLst/>
              </a:pr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82" name="Google Shape;282;p25"/>
              <p:cNvSpPr txBox="1"/>
              <p:nvPr/>
            </p:nvSpPr>
            <p:spPr>
              <a:xfrm>
                <a:off x="3012800" y="1022197"/>
                <a:ext cx="762600" cy="732300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FFFFFF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Lorem ipsum </a:t>
                </a:r>
                <a:endParaRPr sz="8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grpSp>
          <p:nvGrpSpPr>
            <p:cNvPr id="283" name="Google Shape;283;p25"/>
            <p:cNvGrpSpPr/>
            <p:nvPr/>
          </p:nvGrpSpPr>
          <p:grpSpPr>
            <a:xfrm>
              <a:off x="6939268" y="3031413"/>
              <a:ext cx="1068600" cy="1068600"/>
              <a:chOff x="5214448" y="3234278"/>
              <a:chExt cx="1068600" cy="1068600"/>
            </a:xfrm>
          </p:grpSpPr>
          <p:sp>
            <p:nvSpPr>
              <p:cNvPr id="284" name="Google Shape;284;p25"/>
              <p:cNvSpPr/>
              <p:nvPr/>
            </p:nvSpPr>
            <p:spPr>
              <a:xfrm>
                <a:off x="5214448" y="3234278"/>
                <a:ext cx="1068600" cy="1068600"/>
              </a:xfrm>
              <a:prstGeom prst="ellipse">
                <a:avLst/>
              </a:pr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85" name="Google Shape;285;p25"/>
              <p:cNvSpPr txBox="1"/>
              <p:nvPr/>
            </p:nvSpPr>
            <p:spPr>
              <a:xfrm>
                <a:off x="5367375" y="3402503"/>
                <a:ext cx="762600" cy="732300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FFFFFF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Lorem ipsum </a:t>
                </a:r>
                <a:endParaRPr sz="8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sp>
          <p:nvSpPr>
            <p:cNvPr id="275" name="Google Shape;275;p25"/>
            <p:cNvSpPr/>
            <p:nvPr/>
          </p:nvSpPr>
          <p:spPr>
            <a:xfrm>
              <a:off x="3246332" y="1149881"/>
              <a:ext cx="5527343" cy="28437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4342539" y="1483178"/>
              <a:ext cx="3349579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dirty="0" smtClean="0">
                  <a:solidFill>
                    <a:schemeClr val="bg1"/>
                  </a:solidFill>
                </a:rPr>
                <a:t>      Это </a:t>
              </a:r>
              <a:r>
                <a:rPr lang="ru-RU" dirty="0">
                  <a:solidFill>
                    <a:schemeClr val="bg1"/>
                  </a:solidFill>
                </a:rPr>
                <a:t>процентная ставка, отражающая степень интенсивности изменения стоимости денег во времени. </a:t>
              </a:r>
            </a:p>
            <a:p>
              <a:pPr algn="just"/>
              <a:r>
                <a:rPr lang="ru-RU" dirty="0">
                  <a:solidFill>
                    <a:schemeClr val="bg1"/>
                  </a:solidFill>
                </a:rPr>
                <a:t>От выбора ставки дисконтирования зависит качественная и количественная оценка эффективности инвестиционного проекта.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1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Принципы выбора ставки дисконтирования:</a:t>
            </a:r>
            <a:endParaRPr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57" name="Google Shape;357;p31"/>
          <p:cNvSpPr txBox="1">
            <a:spLocks noGrp="1"/>
          </p:cNvSpPr>
          <p:nvPr>
            <p:ph type="body" idx="1"/>
          </p:nvPr>
        </p:nvSpPr>
        <p:spPr>
          <a:xfrm>
            <a:off x="414944" y="1849225"/>
            <a:ext cx="1763355" cy="1453890"/>
          </a:xfrm>
          <a:prstGeom prst="rect">
            <a:avLst/>
          </a:prstGeom>
          <a:solidFill>
            <a:srgbClr val="FFFF00">
              <a:alpha val="26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ru-RU" sz="1400" dirty="0" smtClean="0"/>
              <a:t>Минимальная доходность альтернативного способа использования капитала</a:t>
            </a:r>
            <a:r>
              <a:rPr lang="en" sz="1400" dirty="0" smtClean="0"/>
              <a:t>.</a:t>
            </a:r>
            <a:endParaRPr sz="1400" dirty="0"/>
          </a:p>
        </p:txBody>
      </p:sp>
      <p:sp>
        <p:nvSpPr>
          <p:cNvPr id="358" name="Google Shape;358;p31"/>
          <p:cNvSpPr txBox="1">
            <a:spLocks noGrp="1"/>
          </p:cNvSpPr>
          <p:nvPr>
            <p:ph type="body" idx="2"/>
          </p:nvPr>
        </p:nvSpPr>
        <p:spPr>
          <a:xfrm>
            <a:off x="2291743" y="1958050"/>
            <a:ext cx="1793097" cy="1736017"/>
          </a:xfrm>
          <a:prstGeom prst="rect">
            <a:avLst/>
          </a:prstGeom>
          <a:solidFill>
            <a:srgbClr val="00B0F0">
              <a:alpha val="16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ru-RU" sz="1400" dirty="0" smtClean="0"/>
              <a:t>Существующий уровень доходности капитала (средневзвешенная рентабельность активов инвестора)</a:t>
            </a:r>
            <a:endParaRPr sz="1400" dirty="0"/>
          </a:p>
        </p:txBody>
      </p:sp>
      <p:sp>
        <p:nvSpPr>
          <p:cNvPr id="359" name="Google Shape;359;p31"/>
          <p:cNvSpPr txBox="1">
            <a:spLocks noGrp="1"/>
          </p:cNvSpPr>
          <p:nvPr>
            <p:ph type="body" idx="3"/>
          </p:nvPr>
        </p:nvSpPr>
        <p:spPr>
          <a:xfrm>
            <a:off x="4192249" y="1958050"/>
            <a:ext cx="1773028" cy="1736017"/>
          </a:xfrm>
          <a:prstGeom prst="rect">
            <a:avLst/>
          </a:prstGeom>
          <a:solidFill>
            <a:srgbClr val="7030A0">
              <a:alpha val="33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200" dirty="0" smtClean="0"/>
              <a:t>Стоимость </a:t>
            </a:r>
            <a:r>
              <a:rPr lang="ru-RU" sz="1200" dirty="0"/>
              <a:t>капитала, который может быть использован для осуществления данного инвестиционного проекта (ставка по кредитам);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360" name="Google Shape;360;p3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2150" y="1054450"/>
            <a:ext cx="3034500" cy="30345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62" name="Google Shape;362;p31"/>
          <p:cNvGrpSpPr/>
          <p:nvPr/>
        </p:nvGrpSpPr>
        <p:grpSpPr>
          <a:xfrm>
            <a:off x="5853100" y="3068600"/>
            <a:ext cx="1539600" cy="1539600"/>
            <a:chOff x="6680825" y="2549350"/>
            <a:chExt cx="1539600" cy="1539600"/>
          </a:xfrm>
        </p:grpSpPr>
        <p:sp>
          <p:nvSpPr>
            <p:cNvPr id="363" name="Google Shape;363;p31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000000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1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1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675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6" name="Google Shape;366;p31"/>
          <p:cNvSpPr txBox="1">
            <a:spLocks noGrp="1"/>
          </p:cNvSpPr>
          <p:nvPr>
            <p:ph type="body" idx="1"/>
          </p:nvPr>
        </p:nvSpPr>
        <p:spPr>
          <a:xfrm>
            <a:off x="210253" y="3486150"/>
            <a:ext cx="2041835" cy="1470944"/>
          </a:xfrm>
          <a:prstGeom prst="rect">
            <a:avLst/>
          </a:prstGeom>
          <a:solidFill>
            <a:srgbClr val="7030A0">
              <a:alpha val="15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400" dirty="0" smtClean="0"/>
              <a:t>Ожидаемый </a:t>
            </a:r>
            <a:r>
              <a:rPr lang="ru-RU" sz="1400" dirty="0"/>
              <a:t>уровень доходности инвестированного капитала с учетом всех видов рисков </a:t>
            </a:r>
            <a:r>
              <a:rPr lang="ru-RU" sz="1400" dirty="0" smtClean="0"/>
              <a:t>проекта</a:t>
            </a:r>
            <a:endParaRPr lang="ru-RU" sz="1400" dirty="0"/>
          </a:p>
        </p:txBody>
      </p:sp>
      <p:sp>
        <p:nvSpPr>
          <p:cNvPr id="367" name="Google Shape;367;p31"/>
          <p:cNvSpPr txBox="1">
            <a:spLocks noGrp="1"/>
          </p:cNvSpPr>
          <p:nvPr>
            <p:ph type="body" idx="2"/>
          </p:nvPr>
        </p:nvSpPr>
        <p:spPr>
          <a:xfrm>
            <a:off x="2321269" y="3786957"/>
            <a:ext cx="1485300" cy="1110600"/>
          </a:xfrm>
          <a:prstGeom prst="rect">
            <a:avLst/>
          </a:prstGeom>
          <a:solidFill>
            <a:schemeClr val="accent3">
              <a:lumMod val="75000"/>
              <a:alpha val="26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400" dirty="0" smtClean="0"/>
              <a:t>Ожидаемый уровень инфляционных изменений</a:t>
            </a:r>
            <a:endParaRPr sz="1400" dirty="0"/>
          </a:p>
        </p:txBody>
      </p:sp>
      <p:grpSp>
        <p:nvGrpSpPr>
          <p:cNvPr id="369" name="Google Shape;369;p31"/>
          <p:cNvGrpSpPr/>
          <p:nvPr/>
        </p:nvGrpSpPr>
        <p:grpSpPr>
          <a:xfrm>
            <a:off x="6451459" y="3663368"/>
            <a:ext cx="342882" cy="350068"/>
            <a:chOff x="3951850" y="2985350"/>
            <a:chExt cx="407950" cy="416500"/>
          </a:xfrm>
        </p:grpSpPr>
        <p:sp>
          <p:nvSpPr>
            <p:cNvPr id="370" name="Google Shape;370;p31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1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1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1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9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grpSp>
        <p:nvGrpSpPr>
          <p:cNvPr id="325" name="Google Shape;325;p29"/>
          <p:cNvGrpSpPr/>
          <p:nvPr/>
        </p:nvGrpSpPr>
        <p:grpSpPr>
          <a:xfrm>
            <a:off x="1799419" y="1526163"/>
            <a:ext cx="369526" cy="268183"/>
            <a:chOff x="3932350" y="3714775"/>
            <a:chExt cx="439650" cy="319075"/>
          </a:xfrm>
        </p:grpSpPr>
        <p:sp>
          <p:nvSpPr>
            <p:cNvPr id="326" name="Google Shape;326;p29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9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9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9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9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323;p29"/>
          <p:cNvSpPr txBox="1">
            <a:spLocks/>
          </p:cNvSpPr>
          <p:nvPr/>
        </p:nvSpPr>
        <p:spPr>
          <a:xfrm>
            <a:off x="232011" y="1706324"/>
            <a:ext cx="4339989" cy="25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￮"/>
              <a:defRPr sz="1600" b="0" i="0" u="none" strike="noStrike" cap="non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￮"/>
              <a:defRPr sz="1600" b="0" i="0" u="none" strike="noStrike" cap="non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￮"/>
              <a:defRPr sz="1600" b="0" i="0" u="none" strike="noStrike" cap="non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 b="0" i="0" u="none" strike="noStrike" cap="non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 b="0" i="0" u="none" strike="noStrike" cap="non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 b="0" i="0" u="none" strike="noStrike" cap="non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 b="0" i="0" u="none" strike="noStrike" cap="non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 b="0" i="0" u="none" strike="noStrike" cap="non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 b="0" i="0" u="none" strike="noStrike" cap="non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</a:rPr>
              <a:t>Инвестор может на основе личной оценки ситуации на рынке определить, какая доходность достаточна для проекта, и использовать ее в расчетах в качестве ставки дисконтирования. Но, для того чтобы индивидуальные ощущения были адекватными, инвестор должен быть опытным, то есть хорошо знать рынок и разбираться в нем. </a:t>
            </a:r>
          </a:p>
          <a:p>
            <a:pPr marL="0" indent="0">
              <a:buFont typeface="Poppins Light"/>
              <a:buNone/>
            </a:pPr>
            <a:endParaRPr lang="en-US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122" y="375074"/>
            <a:ext cx="1487553" cy="15546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220" y="2118422"/>
            <a:ext cx="3767655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8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6"/>
          <p:cNvSpPr txBox="1">
            <a:spLocks noGrp="1"/>
          </p:cNvSpPr>
          <p:nvPr>
            <p:ph type="title"/>
          </p:nvPr>
        </p:nvSpPr>
        <p:spPr>
          <a:xfrm>
            <a:off x="416256" y="491318"/>
            <a:ext cx="7253785" cy="130331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Поправки на риск неполучения предусмотренных инвестиционным проектом доходов</a:t>
            </a:r>
            <a:endParaRPr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91" name="Google Shape;291;p26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graphicFrame>
        <p:nvGraphicFramePr>
          <p:cNvPr id="292" name="Google Shape;292;p26"/>
          <p:cNvGraphicFramePr/>
          <p:nvPr>
            <p:extLst>
              <p:ext uri="{D42A27DB-BD31-4B8C-83A1-F6EECF244321}">
                <p14:modId xmlns:p14="http://schemas.microsoft.com/office/powerpoint/2010/main" val="136799814"/>
              </p:ext>
            </p:extLst>
          </p:nvPr>
        </p:nvGraphicFramePr>
        <p:xfrm>
          <a:off x="1108050" y="1794633"/>
          <a:ext cx="6927900" cy="2878180"/>
        </p:xfrm>
        <a:graphic>
          <a:graphicData uri="http://schemas.openxmlformats.org/drawingml/2006/table">
            <a:tbl>
              <a:tblPr>
                <a:noFill/>
                <a:tableStyleId>{0E98AC8F-720B-4896-9A02-CCA436FAAC10}</a:tableStyleId>
              </a:tblPr>
              <a:tblGrid>
                <a:gridCol w="1731975"/>
                <a:gridCol w="3463950"/>
                <a:gridCol w="1731975"/>
              </a:tblGrid>
              <a:tr h="65460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smtClean="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Величина риска</a:t>
                      </a:r>
                      <a:endParaRPr b="1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smtClean="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Цели проекта</a:t>
                      </a:r>
                      <a:endParaRPr b="1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smtClean="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Поправка на риск, %</a:t>
                      </a:r>
                      <a:endParaRPr b="1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</a:tr>
              <a:tr h="6546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smtClean="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Низкий</a:t>
                      </a:r>
                      <a:endParaRPr b="1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smtClean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Вложения в развитие производства на базе освоенной техники</a:t>
                      </a:r>
                      <a:endParaRPr b="0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dirty="0" smtClean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3-5</a:t>
                      </a:r>
                      <a:endParaRPr b="0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</a:tr>
              <a:tr h="6546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smtClean="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Средний</a:t>
                      </a:r>
                      <a:endParaRPr b="1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dirty="0" smtClean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Увеличение объема продаж существующей продукции</a:t>
                      </a:r>
                      <a:endParaRPr b="0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dirty="0" smtClean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8-10</a:t>
                      </a:r>
                      <a:endParaRPr b="0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</a:tr>
              <a:tr h="3273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smtClean="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Высокий</a:t>
                      </a:r>
                      <a:endParaRPr b="1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dirty="0" smtClean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Производство и продвижение на рынок нового продукта</a:t>
                      </a:r>
                      <a:endParaRPr b="0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dirty="0" smtClean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13-15</a:t>
                      </a:r>
                      <a:endParaRPr b="0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</a:tr>
              <a:tr h="3273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smtClean="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Очень высокий</a:t>
                      </a:r>
                      <a:endParaRPr b="1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dirty="0" smtClean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Вложения в исследования и инновации</a:t>
                      </a:r>
                      <a:endParaRPr b="0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dirty="0" smtClean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18-25</a:t>
                      </a:r>
                      <a:endParaRPr b="0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653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0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3113100" cy="6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Закрепляем:</a:t>
            </a:r>
            <a:endParaRPr dirty="0"/>
          </a:p>
        </p:txBody>
      </p:sp>
      <p:sp>
        <p:nvSpPr>
          <p:cNvPr id="336" name="Google Shape;336;p30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grpSp>
        <p:nvGrpSpPr>
          <p:cNvPr id="337" name="Google Shape;337;p30"/>
          <p:cNvGrpSpPr/>
          <p:nvPr/>
        </p:nvGrpSpPr>
        <p:grpSpPr>
          <a:xfrm>
            <a:off x="2008972" y="2030386"/>
            <a:ext cx="3725856" cy="1549107"/>
            <a:chOff x="955847" y="2030386"/>
            <a:chExt cx="3725856" cy="1549107"/>
          </a:xfrm>
        </p:grpSpPr>
        <p:sp>
          <p:nvSpPr>
            <p:cNvPr id="338" name="Google Shape;338;p30"/>
            <p:cNvSpPr/>
            <p:nvPr/>
          </p:nvSpPr>
          <p:spPr>
            <a:xfrm rot="2700000">
              <a:off x="2550851" y="435382"/>
              <a:ext cx="535848" cy="3725856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339" name="Google Shape;339;p30"/>
            <p:cNvSpPr/>
            <p:nvPr/>
          </p:nvSpPr>
          <p:spPr>
            <a:xfrm>
              <a:off x="151075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latin typeface="Poppins"/>
                  <a:ea typeface="Poppins"/>
                  <a:cs typeface="Poppins"/>
                  <a:sym typeface="Poppins"/>
                </a:rPr>
                <a:t>1</a:t>
              </a:r>
              <a:endParaRPr sz="1200" b="1"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40" name="Google Shape;340;p30"/>
            <p:cNvSpPr txBox="1"/>
            <p:nvPr/>
          </p:nvSpPr>
          <p:spPr>
            <a:xfrm rot="18900000">
              <a:off x="1436125" y="2083771"/>
              <a:ext cx="27783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 smtClean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Сущность наращения?</a:t>
              </a:r>
              <a:endParaRPr sz="18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41" name="Google Shape;341;p30"/>
            <p:cNvSpPr txBox="1"/>
            <p:nvPr/>
          </p:nvSpPr>
          <p:spPr>
            <a:xfrm rot="-2700000">
              <a:off x="1959709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1600"/>
                </a:spcAft>
                <a:buNone/>
              </a:pPr>
              <a:endParaRPr sz="800" dirty="0"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342" name="Google Shape;342;p30"/>
          <p:cNvGrpSpPr/>
          <p:nvPr/>
        </p:nvGrpSpPr>
        <p:grpSpPr>
          <a:xfrm>
            <a:off x="3014119" y="2341998"/>
            <a:ext cx="4059173" cy="1476277"/>
            <a:chOff x="2957320" y="2240903"/>
            <a:chExt cx="3040276" cy="1338590"/>
          </a:xfrm>
        </p:grpSpPr>
        <p:sp>
          <p:nvSpPr>
            <p:cNvPr id="343" name="Google Shape;343;p30"/>
            <p:cNvSpPr/>
            <p:nvPr/>
          </p:nvSpPr>
          <p:spPr>
            <a:xfrm rot="2700000">
              <a:off x="4196595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344" name="Google Shape;344;p30"/>
            <p:cNvSpPr/>
            <p:nvPr/>
          </p:nvSpPr>
          <p:spPr>
            <a:xfrm>
              <a:off x="3420974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666666"/>
                  </a:solidFill>
                  <a:latin typeface="Poppins"/>
                  <a:ea typeface="Poppins"/>
                  <a:cs typeface="Poppins"/>
                  <a:sym typeface="Poppins"/>
                </a:rPr>
                <a:t>2</a:t>
              </a:r>
              <a:endParaRPr sz="12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45" name="Google Shape;345;p30"/>
            <p:cNvSpPr txBox="1"/>
            <p:nvPr/>
          </p:nvSpPr>
          <p:spPr>
            <a:xfrm rot="-2700000">
              <a:off x="3410687" y="2240903"/>
              <a:ext cx="2333877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 smtClean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Сущность дисконтирования?</a:t>
              </a:r>
              <a:endParaRPr sz="1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46" name="Google Shape;346;p30"/>
            <p:cNvSpPr txBox="1"/>
            <p:nvPr/>
          </p:nvSpPr>
          <p:spPr>
            <a:xfrm rot="18900000">
              <a:off x="3450821" y="2835126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ru-RU" sz="800" dirty="0" smtClean="0">
                  <a:latin typeface="Poppins Light"/>
                  <a:ea typeface="Poppins Light"/>
                  <a:cs typeface="Poppins Light"/>
                  <a:sym typeface="Poppins Light"/>
                </a:rPr>
                <a:t>Временное упорядочивание денежных потоков</a:t>
              </a:r>
              <a:endParaRPr sz="800" dirty="0"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4477804" y="1951108"/>
            <a:ext cx="4525849" cy="1914330"/>
            <a:chOff x="4877339" y="1875103"/>
            <a:chExt cx="3040276" cy="1704390"/>
          </a:xfrm>
        </p:grpSpPr>
        <p:sp>
          <p:nvSpPr>
            <p:cNvPr id="348" name="Google Shape;348;p30"/>
            <p:cNvSpPr/>
            <p:nvPr/>
          </p:nvSpPr>
          <p:spPr>
            <a:xfrm rot="2700000">
              <a:off x="6116614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349" name="Google Shape;349;p30"/>
            <p:cNvSpPr/>
            <p:nvPr/>
          </p:nvSpPr>
          <p:spPr>
            <a:xfrm>
              <a:off x="534099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B7B7B7"/>
                  </a:solidFill>
                  <a:latin typeface="Poppins"/>
                  <a:ea typeface="Poppins"/>
                  <a:cs typeface="Poppins"/>
                  <a:sym typeface="Poppins"/>
                </a:rPr>
                <a:t>3</a:t>
              </a:r>
              <a:endParaRPr sz="1200" b="1">
                <a:solidFill>
                  <a:srgbClr val="B7B7B7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0" name="Google Shape;350;p30"/>
            <p:cNvSpPr txBox="1"/>
            <p:nvPr/>
          </p:nvSpPr>
          <p:spPr>
            <a:xfrm rot="18900000">
              <a:off x="5534669" y="1875103"/>
              <a:ext cx="23415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 smtClean="0">
                  <a:solidFill>
                    <a:schemeClr val="accent3">
                      <a:lumMod val="50000"/>
                    </a:schemeClr>
                  </a:solidFill>
                  <a:latin typeface="Poppins"/>
                  <a:ea typeface="Poppins"/>
                  <a:cs typeface="Poppins"/>
                  <a:sym typeface="Poppins"/>
                </a:rPr>
                <a:t>Что показывает ставка дисконтирования?</a:t>
              </a:r>
              <a:endParaRPr sz="1600" b="1" dirty="0">
                <a:solidFill>
                  <a:schemeClr val="accent3">
                    <a:lumMod val="50000"/>
                  </a:schemeClr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1" name="Google Shape;351;p30"/>
            <p:cNvSpPr txBox="1"/>
            <p:nvPr/>
          </p:nvSpPr>
          <p:spPr>
            <a:xfrm rot="18900000">
              <a:off x="5344953" y="2882116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ru-RU" sz="800" dirty="0" smtClean="0">
                  <a:latin typeface="Poppins Light"/>
                  <a:ea typeface="Poppins Light"/>
                  <a:cs typeface="Poppins Light"/>
                  <a:sym typeface="Poppins Light"/>
                </a:rPr>
                <a:t>Ежегодный процент возвратов, который хочет или желает иметь инвестор</a:t>
              </a:r>
              <a:endParaRPr sz="800" dirty="0"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9"/>
          <p:cNvSpPr txBox="1">
            <a:spLocks noGrp="1"/>
          </p:cNvSpPr>
          <p:nvPr>
            <p:ph type="ctrTitle" idx="4294967295"/>
          </p:nvPr>
        </p:nvSpPr>
        <p:spPr>
          <a:xfrm>
            <a:off x="2786091" y="2253307"/>
            <a:ext cx="4092379" cy="236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just"/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Перечисленные выше варианты ставок различаются между собой, главным образом, уровнем риска и являются одной из компонент стоимости капитала. 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В зависимости от выбранной ставки дисконтирования должны интерпретироваться результаты расчетов, связанных с оценкой эффективности инвестиций. 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</a:rPr>
            </a:br>
            <a:endParaRPr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24" name="Google Shape;324;p29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grpSp>
        <p:nvGrpSpPr>
          <p:cNvPr id="325" name="Google Shape;325;p29"/>
          <p:cNvGrpSpPr/>
          <p:nvPr/>
        </p:nvGrpSpPr>
        <p:grpSpPr>
          <a:xfrm>
            <a:off x="1799419" y="1526163"/>
            <a:ext cx="369526" cy="268183"/>
            <a:chOff x="3932350" y="3714775"/>
            <a:chExt cx="439650" cy="319075"/>
          </a:xfrm>
        </p:grpSpPr>
        <p:sp>
          <p:nvSpPr>
            <p:cNvPr id="326" name="Google Shape;326;p29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9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9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9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9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382" y="240288"/>
            <a:ext cx="1490894" cy="1554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729797"/>
              </p:ext>
            </p:extLst>
          </p:nvPr>
        </p:nvGraphicFramePr>
        <p:xfrm>
          <a:off x="822325" y="92075"/>
          <a:ext cx="7916863" cy="881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Документ" r:id="rId3" imgW="5914360" imgH="6606303" progId="Word.Document.12">
                  <p:embed/>
                </p:oleObj>
              </mc:Choice>
              <mc:Fallback>
                <p:oleObj name="Документ" r:id="rId3" imgW="5914360" imgH="66063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2325" y="92075"/>
                        <a:ext cx="7916863" cy="8816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57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553592"/>
              </p:ext>
            </p:extLst>
          </p:nvPr>
        </p:nvGraphicFramePr>
        <p:xfrm>
          <a:off x="1244600" y="393700"/>
          <a:ext cx="7302500" cy="535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Документ" r:id="rId5" imgW="5936178" imgH="4351779" progId="Word.Document.12">
                  <p:embed/>
                </p:oleObj>
              </mc:Choice>
              <mc:Fallback>
                <p:oleObj name="Документ" r:id="rId5" imgW="5936178" imgH="43517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4600" y="393700"/>
                        <a:ext cx="7302500" cy="535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985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6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421" name="Google Shape;421;p36"/>
          <p:cNvSpPr txBox="1">
            <a:spLocks noGrp="1"/>
          </p:cNvSpPr>
          <p:nvPr>
            <p:ph type="ctrTitle" idx="4294967295"/>
          </p:nvPr>
        </p:nvSpPr>
        <p:spPr>
          <a:xfrm>
            <a:off x="2351788" y="1180487"/>
            <a:ext cx="4608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dirty="0" smtClean="0">
                <a:solidFill>
                  <a:schemeClr val="accent3">
                    <a:lumMod val="50000"/>
                  </a:schemeClr>
                </a:solidFill>
              </a:rPr>
              <a:t>Спасибо!</a:t>
            </a:r>
            <a:endParaRPr sz="8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22" name="Google Shape;422;p36"/>
          <p:cNvSpPr txBox="1">
            <a:spLocks noGrp="1"/>
          </p:cNvSpPr>
          <p:nvPr>
            <p:ph type="subTitle" idx="4294967295"/>
          </p:nvPr>
        </p:nvSpPr>
        <p:spPr>
          <a:xfrm>
            <a:off x="2351800" y="2265877"/>
            <a:ext cx="4608000" cy="1778700"/>
          </a:xfrm>
          <a:prstGeom prst="rect">
            <a:avLst/>
          </a:prstGeom>
          <a:solidFill>
            <a:schemeClr val="accent3">
              <a:lumMod val="75000"/>
              <a:alpha val="28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b="1" dirty="0" smtClean="0">
                <a:latin typeface="Poppins"/>
                <a:ea typeface="Poppins"/>
                <a:cs typeface="Poppins"/>
                <a:sym typeface="Poppins"/>
              </a:rPr>
              <a:t>Готова ответить на Ваши вопросы</a:t>
            </a:r>
            <a:endParaRPr dirty="0"/>
          </a:p>
          <a:p>
            <a: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￮"/>
            </a:pPr>
            <a:r>
              <a:rPr lang="ru-RU" dirty="0" smtClean="0"/>
              <a:t>Вы можете найти меня:</a:t>
            </a:r>
          </a:p>
          <a:p>
            <a: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￮"/>
            </a:pPr>
            <a:r>
              <a:rPr lang="en" dirty="0" smtClean="0"/>
              <a:t>   @</a:t>
            </a:r>
            <a:r>
              <a:rPr lang="en-US" dirty="0" err="1" smtClean="0"/>
              <a:t>YuliyaRazum</a:t>
            </a:r>
            <a:endParaRPr lang="en-US" dirty="0" smtClean="0"/>
          </a:p>
          <a:p>
            <a: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￮"/>
            </a:pPr>
            <a:r>
              <a:rPr lang="en" dirty="0" smtClean="0"/>
              <a:t>    + 7-914-728-08-24</a:t>
            </a:r>
            <a:endParaRPr dirty="0"/>
          </a:p>
        </p:txBody>
      </p:sp>
      <p:grpSp>
        <p:nvGrpSpPr>
          <p:cNvPr id="423" name="Google Shape;423;p36"/>
          <p:cNvGrpSpPr/>
          <p:nvPr/>
        </p:nvGrpSpPr>
        <p:grpSpPr>
          <a:xfrm>
            <a:off x="1812552" y="1460659"/>
            <a:ext cx="345971" cy="325505"/>
            <a:chOff x="5972700" y="2330200"/>
            <a:chExt cx="411625" cy="387275"/>
          </a:xfrm>
        </p:grpSpPr>
        <p:sp>
          <p:nvSpPr>
            <p:cNvPr id="424" name="Google Shape;424;p36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6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343" y="3037987"/>
            <a:ext cx="386565" cy="3368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4342" y="3404927"/>
            <a:ext cx="386565" cy="3775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7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Где найти инвестора?</a:t>
            </a:r>
            <a:endParaRPr dirty="0"/>
          </a:p>
        </p:txBody>
      </p:sp>
      <p:sp>
        <p:nvSpPr>
          <p:cNvPr id="431" name="Google Shape;431;p37"/>
          <p:cNvSpPr txBox="1">
            <a:spLocks noGrp="1"/>
          </p:cNvSpPr>
          <p:nvPr>
            <p:ph type="body" idx="1"/>
          </p:nvPr>
        </p:nvSpPr>
        <p:spPr>
          <a:xfrm>
            <a:off x="107642" y="1958050"/>
            <a:ext cx="6295679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0050" lvl="0" indent="-285750">
              <a:lnSpc>
                <a:spcPct val="115000"/>
              </a:lnSpc>
              <a:spcBef>
                <a:spcPts val="0"/>
              </a:spcBef>
              <a:buClr>
                <a:schemeClr val="accent5">
                  <a:lumMod val="50000"/>
                </a:schemeClr>
              </a:buClr>
              <a:buSzPts val="1800"/>
              <a:buFont typeface="Wingdings" panose="05000000000000000000" pitchFamily="2" charset="2"/>
              <a:buChar char="Ø"/>
            </a:pPr>
            <a:r>
              <a:rPr lang="ru-RU" sz="1800" dirty="0" err="1" smtClean="0"/>
              <a:t>Краудфандинговая</a:t>
            </a:r>
            <a:r>
              <a:rPr lang="ru-RU" sz="1800" dirty="0" smtClean="0"/>
              <a:t> платформа (сервис для инвестирования и привлечения инвестиций) Альфа-Поток (Поток-</a:t>
            </a:r>
            <a:r>
              <a:rPr lang="ru-RU" sz="1800" dirty="0" err="1" smtClean="0"/>
              <a:t>Диджитл</a:t>
            </a:r>
            <a:r>
              <a:rPr lang="ru-RU" sz="1800" dirty="0" smtClean="0"/>
              <a:t>) </a:t>
            </a:r>
            <a:r>
              <a:rPr lang="en-US" sz="1800" dirty="0"/>
              <a:t>https://alfa-potok.com/</a:t>
            </a:r>
            <a:r>
              <a:rPr lang="ru-RU" sz="1800" dirty="0" smtClean="0"/>
              <a:t> </a:t>
            </a:r>
            <a:r>
              <a:rPr lang="en" sz="1800" dirty="0" smtClean="0"/>
              <a:t>Photographs </a:t>
            </a:r>
            <a:r>
              <a:rPr lang="en" sz="1800" dirty="0"/>
              <a:t>by </a:t>
            </a:r>
            <a:endParaRPr lang="ru-RU" sz="1800" dirty="0" smtClean="0"/>
          </a:p>
          <a:p>
            <a:pPr lvl="0" indent="-342900">
              <a:lnSpc>
                <a:spcPct val="115000"/>
              </a:lnSpc>
              <a:spcBef>
                <a:spcPts val="0"/>
              </a:spcBef>
              <a:buSzPts val="1800"/>
            </a:pPr>
            <a:r>
              <a:rPr lang="ru-RU" sz="1800" u="sng" dirty="0" err="1" smtClean="0">
                <a:solidFill>
                  <a:srgbClr val="000000"/>
                </a:solidFill>
                <a:hlinkClick r:id="rId3"/>
              </a:rPr>
              <a:t>Модерируется</a:t>
            </a:r>
            <a:r>
              <a:rPr lang="ru-RU" sz="1800" u="sng" dirty="0" smtClean="0">
                <a:solidFill>
                  <a:srgbClr val="000000"/>
                </a:solidFill>
                <a:hlinkClick r:id="rId3"/>
              </a:rPr>
              <a:t> </a:t>
            </a:r>
            <a:r>
              <a:rPr lang="ru-RU" sz="1800" u="sng" dirty="0" err="1" smtClean="0">
                <a:solidFill>
                  <a:srgbClr val="000000"/>
                </a:solidFill>
                <a:hlinkClick r:id="rId3"/>
              </a:rPr>
              <a:t>Альфа-банком</a:t>
            </a:r>
            <a:endParaRPr lang="ru-RU" sz="1800" u="sng" dirty="0" smtClean="0">
              <a:solidFill>
                <a:srgbClr val="000000"/>
              </a:solidFill>
            </a:endParaRPr>
          </a:p>
          <a:p>
            <a:pPr marL="400050" lvl="0" indent="-285750">
              <a:lnSpc>
                <a:spcPct val="115000"/>
              </a:lnSpc>
              <a:spcBef>
                <a:spcPts val="0"/>
              </a:spcBef>
              <a:buClr>
                <a:schemeClr val="accent5">
                  <a:lumMod val="50000"/>
                </a:schemeClr>
              </a:buClr>
              <a:buSzPts val="1800"/>
              <a:buFont typeface="Wingdings" panose="05000000000000000000" pitchFamily="2" charset="2"/>
              <a:buChar char="Ø"/>
            </a:pPr>
            <a:r>
              <a:rPr lang="ru-RU" sz="1800" u="sng" dirty="0" smtClean="0">
                <a:solidFill>
                  <a:srgbClr val="000000"/>
                </a:solidFill>
              </a:rPr>
              <a:t>ФРИИ – фонд развития интернет-инициатив (взлетная площадка для интернет-бизнеса) </a:t>
            </a:r>
            <a:r>
              <a:rPr lang="en-US" sz="1800" u="sng" dirty="0">
                <a:solidFill>
                  <a:srgbClr val="000000"/>
                </a:solidFill>
              </a:rPr>
              <a:t>https://www.iidf.ru/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432" name="Google Shape;432;p37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433" name="Google Shape;433;p37"/>
          <p:cNvSpPr/>
          <p:nvPr/>
        </p:nvSpPr>
        <p:spPr>
          <a:xfrm>
            <a:off x="7253423" y="2000860"/>
            <a:ext cx="1272074" cy="1141889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9525" cap="rnd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174" y="2986259"/>
            <a:ext cx="3181301" cy="21208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3955" y="65840"/>
            <a:ext cx="3498936" cy="2276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8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39" name="Google Shape;439;p38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46080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This presentation uses the following typographies: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￮"/>
            </a:pPr>
            <a:r>
              <a:rPr lang="en" sz="1400">
                <a:solidFill>
                  <a:srgbClr val="000000"/>
                </a:solidFill>
              </a:rPr>
              <a:t>Titles: Poppins Bold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￮"/>
            </a:pPr>
            <a:r>
              <a:rPr lang="en" sz="1400">
                <a:solidFill>
                  <a:srgbClr val="000000"/>
                </a:solidFill>
              </a:rPr>
              <a:t>Body copy: Poppins Light</a:t>
            </a:r>
            <a:endParaRPr sz="1400">
              <a:solidFill>
                <a:srgbClr val="000000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You can download the fonts at:</a:t>
            </a:r>
            <a:endParaRPr sz="1400">
              <a:solidFill>
                <a:srgbClr val="000000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000000"/>
                </a:solidFill>
                <a:hlinkClick r:id="rId3"/>
              </a:rPr>
              <a:t>https://www.fontsquirrel.com/fonts/poppins</a:t>
            </a:r>
            <a:endParaRPr sz="1400">
              <a:solidFill>
                <a:srgbClr val="000000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</a:endParaRPr>
          </a:p>
        </p:txBody>
      </p:sp>
      <p:sp>
        <p:nvSpPr>
          <p:cNvPr id="440" name="Google Shape;440;p38"/>
          <p:cNvSpPr txBox="1"/>
          <p:nvPr/>
        </p:nvSpPr>
        <p:spPr>
          <a:xfrm>
            <a:off x="1069625" y="4019250"/>
            <a:ext cx="46080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666666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666666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666666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41" name="Google Shape;441;p38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grpSp>
        <p:nvGrpSpPr>
          <p:cNvPr id="442" name="Google Shape;442;p38"/>
          <p:cNvGrpSpPr/>
          <p:nvPr/>
        </p:nvGrpSpPr>
        <p:grpSpPr>
          <a:xfrm>
            <a:off x="7075309" y="1848466"/>
            <a:ext cx="1628291" cy="1446665"/>
            <a:chOff x="5292575" y="3681900"/>
            <a:chExt cx="420150" cy="373275"/>
          </a:xfrm>
        </p:grpSpPr>
        <p:sp>
          <p:nvSpPr>
            <p:cNvPr id="443" name="Google Shape;443;p38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8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8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8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8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8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8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9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SlidesCarnival icons are editable shapes. </a:t>
            </a:r>
            <a:endParaRPr sz="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This means that you can:</a:t>
            </a:r>
            <a:endParaRPr sz="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57200" lvl="0" indent="-2857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oppins Light"/>
              <a:buChar char="●"/>
            </a:pPr>
            <a:r>
              <a:rPr lang="en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Resize them without losing quality.</a:t>
            </a:r>
            <a:endParaRPr sz="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57200" lvl="0" indent="-2857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oppins Light"/>
              <a:buChar char="●"/>
            </a:pPr>
            <a:r>
              <a:rPr lang="en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Change line color, width and style</a:t>
            </a:r>
            <a:r>
              <a:rPr lang="en" sz="900"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  <a:endParaRPr sz="9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Poppins Light"/>
                <a:ea typeface="Poppins Light"/>
                <a:cs typeface="Poppins Light"/>
                <a:sym typeface="Poppins Light"/>
              </a:rPr>
              <a:t>Isn’t that nice? :)</a:t>
            </a:r>
            <a:endParaRPr sz="9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Poppins Light"/>
                <a:ea typeface="Poppins Light"/>
                <a:cs typeface="Poppins Light"/>
                <a:sym typeface="Poppins Light"/>
              </a:rPr>
              <a:t>Examples:</a:t>
            </a:r>
            <a:endParaRPr sz="9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455" name="Google Shape;455;p39"/>
          <p:cNvGrpSpPr/>
          <p:nvPr/>
        </p:nvGrpSpPr>
        <p:grpSpPr>
          <a:xfrm>
            <a:off x="348747" y="333019"/>
            <a:ext cx="342903" cy="447293"/>
            <a:chOff x="590250" y="244200"/>
            <a:chExt cx="407975" cy="532175"/>
          </a:xfrm>
        </p:grpSpPr>
        <p:sp>
          <p:nvSpPr>
            <p:cNvPr id="456" name="Google Shape;456;p39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9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9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9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9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9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9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9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9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9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9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9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9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9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0" name="Google Shape;470;p39"/>
          <p:cNvGrpSpPr/>
          <p:nvPr/>
        </p:nvGrpSpPr>
        <p:grpSpPr>
          <a:xfrm>
            <a:off x="901439" y="399041"/>
            <a:ext cx="372594" cy="310144"/>
            <a:chOff x="1247825" y="322750"/>
            <a:chExt cx="443300" cy="369000"/>
          </a:xfrm>
        </p:grpSpPr>
        <p:sp>
          <p:nvSpPr>
            <p:cNvPr id="471" name="Google Shape;471;p39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9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9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9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9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6" name="Google Shape;476;p39"/>
          <p:cNvGrpSpPr/>
          <p:nvPr/>
        </p:nvGrpSpPr>
        <p:grpSpPr>
          <a:xfrm>
            <a:off x="1474618" y="397507"/>
            <a:ext cx="356204" cy="313212"/>
            <a:chOff x="1929775" y="320925"/>
            <a:chExt cx="423800" cy="372650"/>
          </a:xfrm>
        </p:grpSpPr>
        <p:sp>
          <p:nvSpPr>
            <p:cNvPr id="477" name="Google Shape;477;p39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9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9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9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9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2" name="Google Shape;482;p39"/>
          <p:cNvSpPr/>
          <p:nvPr/>
        </p:nvSpPr>
        <p:spPr>
          <a:xfrm>
            <a:off x="2071920" y="386254"/>
            <a:ext cx="291717" cy="335738"/>
          </a:xfrm>
          <a:custGeom>
            <a:avLst/>
            <a:gdLst/>
            <a:ahLst/>
            <a:cxnLst/>
            <a:rect l="l" t="t" r="r" b="b"/>
            <a:pathLst>
              <a:path w="13883" h="15978" fill="none" extrusionOk="0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39"/>
          <p:cNvSpPr/>
          <p:nvPr/>
        </p:nvSpPr>
        <p:spPr>
          <a:xfrm>
            <a:off x="2656888" y="387284"/>
            <a:ext cx="251793" cy="333678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4" name="Google Shape;484;p39"/>
          <p:cNvGrpSpPr/>
          <p:nvPr/>
        </p:nvGrpSpPr>
        <p:grpSpPr>
          <a:xfrm>
            <a:off x="3744262" y="362185"/>
            <a:ext cx="336767" cy="383835"/>
            <a:chOff x="4630125" y="278900"/>
            <a:chExt cx="400675" cy="456675"/>
          </a:xfrm>
        </p:grpSpPr>
        <p:sp>
          <p:nvSpPr>
            <p:cNvPr id="485" name="Google Shape;485;p39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9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9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9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9" name="Google Shape;489;p39"/>
          <p:cNvSpPr/>
          <p:nvPr/>
        </p:nvSpPr>
        <p:spPr>
          <a:xfrm>
            <a:off x="4284851" y="385750"/>
            <a:ext cx="385895" cy="336746"/>
          </a:xfrm>
          <a:custGeom>
            <a:avLst/>
            <a:gdLst/>
            <a:ahLst/>
            <a:cxnLst/>
            <a:rect l="l" t="t" r="r" b="b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0" name="Google Shape;490;p39"/>
          <p:cNvGrpSpPr/>
          <p:nvPr/>
        </p:nvGrpSpPr>
        <p:grpSpPr>
          <a:xfrm>
            <a:off x="353874" y="908741"/>
            <a:ext cx="342882" cy="418128"/>
            <a:chOff x="596350" y="929175"/>
            <a:chExt cx="407950" cy="497475"/>
          </a:xfrm>
        </p:grpSpPr>
        <p:sp>
          <p:nvSpPr>
            <p:cNvPr id="491" name="Google Shape;491;p39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9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9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9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9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9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9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" name="Google Shape;498;p39"/>
          <p:cNvGrpSpPr/>
          <p:nvPr/>
        </p:nvGrpSpPr>
        <p:grpSpPr>
          <a:xfrm>
            <a:off x="1478190" y="969656"/>
            <a:ext cx="349060" cy="298882"/>
            <a:chOff x="1934025" y="1001650"/>
            <a:chExt cx="415300" cy="355600"/>
          </a:xfrm>
        </p:grpSpPr>
        <p:sp>
          <p:nvSpPr>
            <p:cNvPr id="499" name="Google Shape;499;p39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9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9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9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3" name="Google Shape;503;p39"/>
          <p:cNvSpPr/>
          <p:nvPr/>
        </p:nvSpPr>
        <p:spPr>
          <a:xfrm>
            <a:off x="2042249" y="944598"/>
            <a:ext cx="351077" cy="349039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39"/>
          <p:cNvSpPr/>
          <p:nvPr/>
        </p:nvSpPr>
        <p:spPr>
          <a:xfrm>
            <a:off x="2607759" y="961997"/>
            <a:ext cx="350068" cy="314242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39"/>
          <p:cNvSpPr/>
          <p:nvPr/>
        </p:nvSpPr>
        <p:spPr>
          <a:xfrm>
            <a:off x="3177871" y="964561"/>
            <a:ext cx="339835" cy="30911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39"/>
          <p:cNvSpPr/>
          <p:nvPr/>
        </p:nvSpPr>
        <p:spPr>
          <a:xfrm>
            <a:off x="3754139" y="967629"/>
            <a:ext cx="317310" cy="30297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7" name="Google Shape;507;p39"/>
          <p:cNvGrpSpPr/>
          <p:nvPr/>
        </p:nvGrpSpPr>
        <p:grpSpPr>
          <a:xfrm>
            <a:off x="4302585" y="947131"/>
            <a:ext cx="350068" cy="350573"/>
            <a:chOff x="5294400" y="974850"/>
            <a:chExt cx="416500" cy="417100"/>
          </a:xfrm>
        </p:grpSpPr>
        <p:sp>
          <p:nvSpPr>
            <p:cNvPr id="508" name="Google Shape;508;p39"/>
            <p:cNvSpPr/>
            <p:nvPr/>
          </p:nvSpPr>
          <p:spPr>
            <a:xfrm>
              <a:off x="5325450" y="997975"/>
              <a:ext cx="151650" cy="154700"/>
            </a:xfrm>
            <a:custGeom>
              <a:avLst/>
              <a:gdLst/>
              <a:ahLst/>
              <a:cxnLst/>
              <a:rect l="l" t="t" r="r" b="b"/>
              <a:pathLst>
                <a:path w="6066" h="6188" fill="none" extrusionOk="0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5294400" y="974850"/>
              <a:ext cx="416500" cy="417100"/>
            </a:xfrm>
            <a:custGeom>
              <a:avLst/>
              <a:gdLst/>
              <a:ahLst/>
              <a:cxnLst/>
              <a:rect l="l" t="t" r="r" b="b"/>
              <a:pathLst>
                <a:path w="16660" h="16684" fill="none" extrusionOk="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0" name="Google Shape;510;p39"/>
          <p:cNvGrpSpPr/>
          <p:nvPr/>
        </p:nvGrpSpPr>
        <p:grpSpPr>
          <a:xfrm>
            <a:off x="4825607" y="907732"/>
            <a:ext cx="433992" cy="422729"/>
            <a:chOff x="5916675" y="927975"/>
            <a:chExt cx="516350" cy="502950"/>
          </a:xfrm>
        </p:grpSpPr>
        <p:sp>
          <p:nvSpPr>
            <p:cNvPr id="511" name="Google Shape;511;p39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3" name="Google Shape;513;p39"/>
          <p:cNvGrpSpPr/>
          <p:nvPr/>
        </p:nvGrpSpPr>
        <p:grpSpPr>
          <a:xfrm>
            <a:off x="327251" y="1557145"/>
            <a:ext cx="391001" cy="264085"/>
            <a:chOff x="564675" y="1700625"/>
            <a:chExt cx="465200" cy="314200"/>
          </a:xfrm>
        </p:grpSpPr>
        <p:sp>
          <p:nvSpPr>
            <p:cNvPr id="514" name="Google Shape;514;p39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l" t="t" r="r" b="b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9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l" t="t" r="r" b="b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7" name="Google Shape;517;p39"/>
          <p:cNvGrpSpPr/>
          <p:nvPr/>
        </p:nvGrpSpPr>
        <p:grpSpPr>
          <a:xfrm>
            <a:off x="892235" y="1492657"/>
            <a:ext cx="391001" cy="382827"/>
            <a:chOff x="1236875" y="1623900"/>
            <a:chExt cx="465200" cy="455475"/>
          </a:xfrm>
        </p:grpSpPr>
        <p:sp>
          <p:nvSpPr>
            <p:cNvPr id="518" name="Google Shape;518;p39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9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9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9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9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9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9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5" name="Google Shape;525;p39"/>
          <p:cNvGrpSpPr/>
          <p:nvPr/>
        </p:nvGrpSpPr>
        <p:grpSpPr>
          <a:xfrm>
            <a:off x="1469490" y="1500852"/>
            <a:ext cx="366458" cy="366437"/>
            <a:chOff x="1923675" y="1633650"/>
            <a:chExt cx="436000" cy="435975"/>
          </a:xfrm>
        </p:grpSpPr>
        <p:sp>
          <p:nvSpPr>
            <p:cNvPr id="526" name="Google Shape;526;p39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9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9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9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9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" name="Google Shape;532;p39"/>
          <p:cNvGrpSpPr/>
          <p:nvPr/>
        </p:nvGrpSpPr>
        <p:grpSpPr>
          <a:xfrm>
            <a:off x="2032941" y="1499318"/>
            <a:ext cx="369505" cy="369505"/>
            <a:chOff x="2594050" y="1631825"/>
            <a:chExt cx="439625" cy="439625"/>
          </a:xfrm>
        </p:grpSpPr>
        <p:sp>
          <p:nvSpPr>
            <p:cNvPr id="533" name="Google Shape;533;p3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7" name="Google Shape;537;p39"/>
          <p:cNvSpPr/>
          <p:nvPr/>
        </p:nvSpPr>
        <p:spPr>
          <a:xfrm>
            <a:off x="2614399" y="151574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8" name="Google Shape;538;p39"/>
          <p:cNvGrpSpPr/>
          <p:nvPr/>
        </p:nvGrpSpPr>
        <p:grpSpPr>
          <a:xfrm>
            <a:off x="3197706" y="1471687"/>
            <a:ext cx="299911" cy="424768"/>
            <a:chOff x="3979850" y="1598950"/>
            <a:chExt cx="356825" cy="505375"/>
          </a:xfrm>
        </p:grpSpPr>
        <p:sp>
          <p:nvSpPr>
            <p:cNvPr id="539" name="Google Shape;539;p39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9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715096" y="1562776"/>
            <a:ext cx="395098" cy="242589"/>
            <a:chOff x="4595425" y="1707325"/>
            <a:chExt cx="470075" cy="288625"/>
          </a:xfrm>
        </p:grpSpPr>
        <p:sp>
          <p:nvSpPr>
            <p:cNvPr id="542" name="Google Shape;542;p39"/>
            <p:cNvSpPr/>
            <p:nvPr/>
          </p:nvSpPr>
          <p:spPr>
            <a:xfrm>
              <a:off x="4809750" y="17073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9"/>
            <p:cNvSpPr/>
            <p:nvPr/>
          </p:nvSpPr>
          <p:spPr>
            <a:xfrm>
              <a:off x="502407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9"/>
            <p:cNvSpPr/>
            <p:nvPr/>
          </p:nvSpPr>
          <p:spPr>
            <a:xfrm>
              <a:off x="4628900" y="1760300"/>
              <a:ext cx="403100" cy="177825"/>
            </a:xfrm>
            <a:custGeom>
              <a:avLst/>
              <a:gdLst/>
              <a:ahLst/>
              <a:cxnLst/>
              <a:rect l="l" t="t" r="r" b="b"/>
              <a:pathLst>
                <a:path w="16124" h="7113" fill="none" extrusionOk="0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459542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4667275" y="1951475"/>
              <a:ext cx="326375" cy="44475"/>
            </a:xfrm>
            <a:custGeom>
              <a:avLst/>
              <a:gdLst/>
              <a:ahLst/>
              <a:cxnLst/>
              <a:rect l="l" t="t" r="r" b="b"/>
              <a:pathLst>
                <a:path w="13055" h="1779" fill="none" extrusionOk="0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39"/>
          <p:cNvGrpSpPr/>
          <p:nvPr/>
        </p:nvGrpSpPr>
        <p:grpSpPr>
          <a:xfrm>
            <a:off x="4299013" y="1503416"/>
            <a:ext cx="357234" cy="361310"/>
            <a:chOff x="5290150" y="1636700"/>
            <a:chExt cx="425025" cy="429875"/>
          </a:xfrm>
        </p:grpSpPr>
        <p:sp>
          <p:nvSpPr>
            <p:cNvPr id="548" name="Google Shape;548;p39"/>
            <p:cNvSpPr/>
            <p:nvPr/>
          </p:nvSpPr>
          <p:spPr>
            <a:xfrm>
              <a:off x="5396700" y="1939925"/>
              <a:ext cx="211900" cy="126650"/>
            </a:xfrm>
            <a:custGeom>
              <a:avLst/>
              <a:gdLst/>
              <a:ahLst/>
              <a:cxnLst/>
              <a:rect l="l" t="t" r="r" b="b"/>
              <a:pathLst>
                <a:path w="8476" h="5066" fill="none" extrusionOk="0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5290150" y="1636700"/>
              <a:ext cx="425025" cy="294100"/>
            </a:xfrm>
            <a:custGeom>
              <a:avLst/>
              <a:gdLst/>
              <a:ahLst/>
              <a:cxnLst/>
              <a:rect l="l" t="t" r="r" b="b"/>
              <a:pathLst>
                <a:path w="17001" h="11764" fill="none" extrusionOk="0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0" name="Google Shape;550;p39"/>
          <p:cNvGrpSpPr/>
          <p:nvPr/>
        </p:nvGrpSpPr>
        <p:grpSpPr>
          <a:xfrm>
            <a:off x="4862967" y="1492657"/>
            <a:ext cx="359272" cy="376691"/>
            <a:chOff x="5961125" y="1623900"/>
            <a:chExt cx="427450" cy="448175"/>
          </a:xfrm>
        </p:grpSpPr>
        <p:sp>
          <p:nvSpPr>
            <p:cNvPr id="551" name="Google Shape;551;p39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9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9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9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9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9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8" name="Google Shape;558;p39"/>
          <p:cNvGrpSpPr/>
          <p:nvPr/>
        </p:nvGrpSpPr>
        <p:grpSpPr>
          <a:xfrm>
            <a:off x="5415659" y="1502386"/>
            <a:ext cx="383835" cy="363369"/>
            <a:chOff x="6618700" y="1635475"/>
            <a:chExt cx="456675" cy="432325"/>
          </a:xfrm>
        </p:grpSpPr>
        <p:sp>
          <p:nvSpPr>
            <p:cNvPr id="559" name="Google Shape;559;p39"/>
            <p:cNvSpPr/>
            <p:nvPr/>
          </p:nvSpPr>
          <p:spPr>
            <a:xfrm>
              <a:off x="6663775" y="1904000"/>
              <a:ext cx="117525" cy="163800"/>
            </a:xfrm>
            <a:custGeom>
              <a:avLst/>
              <a:gdLst/>
              <a:ahLst/>
              <a:cxnLst/>
              <a:rect l="l" t="t" r="r" b="b"/>
              <a:pathLst>
                <a:path w="4701" h="6552" fill="none" extrusionOk="0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7046125" y="1775525"/>
              <a:ext cx="29250" cy="99275"/>
            </a:xfrm>
            <a:custGeom>
              <a:avLst/>
              <a:gdLst/>
              <a:ahLst/>
              <a:cxnLst/>
              <a:rect l="l" t="t" r="r" b="b"/>
              <a:pathLst>
                <a:path w="1170" h="3971" fill="none" extrusionOk="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9"/>
            <p:cNvSpPr/>
            <p:nvPr/>
          </p:nvSpPr>
          <p:spPr>
            <a:xfrm>
              <a:off x="6618700" y="1751775"/>
              <a:ext cx="96850" cy="146750"/>
            </a:xfrm>
            <a:custGeom>
              <a:avLst/>
              <a:gdLst/>
              <a:ahLst/>
              <a:cxnLst/>
              <a:rect l="l" t="t" r="r" b="b"/>
              <a:pathLst>
                <a:path w="3874" h="5870" fill="none" extrusionOk="0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6721600" y="1660450"/>
              <a:ext cx="278900" cy="329425"/>
            </a:xfrm>
            <a:custGeom>
              <a:avLst/>
              <a:gdLst/>
              <a:ahLst/>
              <a:cxnLst/>
              <a:rect l="l" t="t" r="r" b="b"/>
              <a:pathLst>
                <a:path w="11156" h="13177" fill="none" extrusionOk="0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7006550" y="1635475"/>
              <a:ext cx="34750" cy="378750"/>
            </a:xfrm>
            <a:custGeom>
              <a:avLst/>
              <a:gdLst/>
              <a:ahLst/>
              <a:cxnLst/>
              <a:rect l="l" t="t" r="r" b="b"/>
              <a:pathLst>
                <a:path w="1390" h="15150" fill="none" extrusionOk="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" name="Google Shape;564;p39"/>
          <p:cNvGrpSpPr/>
          <p:nvPr/>
        </p:nvGrpSpPr>
        <p:grpSpPr>
          <a:xfrm>
            <a:off x="370747" y="2085798"/>
            <a:ext cx="304009" cy="326513"/>
            <a:chOff x="616425" y="2329600"/>
            <a:chExt cx="361700" cy="388475"/>
          </a:xfrm>
        </p:grpSpPr>
        <p:sp>
          <p:nvSpPr>
            <p:cNvPr id="565" name="Google Shape;565;p39"/>
            <p:cNvSpPr/>
            <p:nvPr/>
          </p:nvSpPr>
          <p:spPr>
            <a:xfrm>
              <a:off x="616425" y="2329600"/>
              <a:ext cx="361700" cy="388475"/>
            </a:xfrm>
            <a:custGeom>
              <a:avLst/>
              <a:gdLst/>
              <a:ahLst/>
              <a:cxnLst/>
              <a:rect l="l" t="t" r="r" b="b"/>
              <a:pathLst>
                <a:path w="14468" h="15539" fill="none" extrusionOk="0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704725" y="2545750"/>
              <a:ext cx="185125" cy="25"/>
            </a:xfrm>
            <a:custGeom>
              <a:avLst/>
              <a:gdLst/>
              <a:ahLst/>
              <a:cxnLst/>
              <a:rect l="l" t="t" r="r" b="b"/>
              <a:pathLst>
                <a:path w="7405" h="1" fill="none" extrusionOk="0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811875" y="2626125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9"/>
            <p:cNvSpPr/>
            <p:nvPr/>
          </p:nvSpPr>
          <p:spPr>
            <a:xfrm>
              <a:off x="751000" y="2568275"/>
              <a:ext cx="54200" cy="53600"/>
            </a:xfrm>
            <a:custGeom>
              <a:avLst/>
              <a:gdLst/>
              <a:ahLst/>
              <a:cxnLst/>
              <a:rect l="l" t="t" r="r" b="b"/>
              <a:pathLst>
                <a:path w="2168" h="2144" fill="none" extrusionOk="0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769875" y="2662650"/>
              <a:ext cx="23775" cy="23775"/>
            </a:xfrm>
            <a:custGeom>
              <a:avLst/>
              <a:gdLst/>
              <a:ahLst/>
              <a:cxnLst/>
              <a:rect l="l" t="t" r="r" b="b"/>
              <a:pathLst>
                <a:path w="951" h="951" fill="none" extrusionOk="0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9"/>
            <p:cNvSpPr/>
            <p:nvPr/>
          </p:nvSpPr>
          <p:spPr>
            <a:xfrm>
              <a:off x="799700" y="2503125"/>
              <a:ext cx="24375" cy="23775"/>
            </a:xfrm>
            <a:custGeom>
              <a:avLst/>
              <a:gdLst/>
              <a:ahLst/>
              <a:cxnLst/>
              <a:rect l="l" t="t" r="r" b="b"/>
              <a:pathLst>
                <a:path w="975" h="951" fill="none" extrusionOk="0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9"/>
            <p:cNvSpPr/>
            <p:nvPr/>
          </p:nvSpPr>
          <p:spPr>
            <a:xfrm>
              <a:off x="766825" y="2388050"/>
              <a:ext cx="60925" cy="25"/>
            </a:xfrm>
            <a:custGeom>
              <a:avLst/>
              <a:gdLst/>
              <a:ahLst/>
              <a:cxnLst/>
              <a:rect l="l" t="t" r="r" b="b"/>
              <a:pathLst>
                <a:path w="2437" h="1" fill="none" extrusionOk="0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9"/>
            <p:cNvSpPr/>
            <p:nvPr/>
          </p:nvSpPr>
          <p:spPr>
            <a:xfrm>
              <a:off x="769875" y="2456250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" name="Google Shape;573;p39"/>
          <p:cNvGrpSpPr/>
          <p:nvPr/>
        </p:nvGrpSpPr>
        <p:grpSpPr>
          <a:xfrm>
            <a:off x="927557" y="2088866"/>
            <a:ext cx="320378" cy="320378"/>
            <a:chOff x="1278900" y="2333250"/>
            <a:chExt cx="381175" cy="381175"/>
          </a:xfrm>
        </p:grpSpPr>
        <p:sp>
          <p:nvSpPr>
            <p:cNvPr id="574" name="Google Shape;574;p39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9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" name="Google Shape;578;p39"/>
          <p:cNvGrpSpPr/>
          <p:nvPr/>
        </p:nvGrpSpPr>
        <p:grpSpPr>
          <a:xfrm>
            <a:off x="1492520" y="2088866"/>
            <a:ext cx="320399" cy="320378"/>
            <a:chOff x="1951075" y="2333250"/>
            <a:chExt cx="381200" cy="381175"/>
          </a:xfrm>
        </p:grpSpPr>
        <p:sp>
          <p:nvSpPr>
            <p:cNvPr id="579" name="Google Shape;579;p39"/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9"/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" name="Google Shape;583;p39"/>
          <p:cNvGrpSpPr/>
          <p:nvPr/>
        </p:nvGrpSpPr>
        <p:grpSpPr>
          <a:xfrm>
            <a:off x="2057504" y="2088866"/>
            <a:ext cx="320378" cy="320378"/>
            <a:chOff x="2623275" y="2333250"/>
            <a:chExt cx="381175" cy="381175"/>
          </a:xfrm>
        </p:grpSpPr>
        <p:sp>
          <p:nvSpPr>
            <p:cNvPr id="584" name="Google Shape;584;p39"/>
            <p:cNvSpPr/>
            <p:nvPr/>
          </p:nvSpPr>
          <p:spPr>
            <a:xfrm>
              <a:off x="2623275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9"/>
            <p:cNvSpPr/>
            <p:nvPr/>
          </p:nvSpPr>
          <p:spPr>
            <a:xfrm>
              <a:off x="28698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27140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9"/>
            <p:cNvSpPr/>
            <p:nvPr/>
          </p:nvSpPr>
          <p:spPr>
            <a:xfrm>
              <a:off x="2810200" y="2595675"/>
              <a:ext cx="99875" cy="31075"/>
            </a:xfrm>
            <a:custGeom>
              <a:avLst/>
              <a:gdLst/>
              <a:ahLst/>
              <a:cxnLst/>
              <a:rect l="l" t="t" r="r" b="b"/>
              <a:pathLst>
                <a:path w="3995" h="1243" fill="none" extrusionOk="0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8" name="Google Shape;588;p39"/>
          <p:cNvGrpSpPr/>
          <p:nvPr/>
        </p:nvGrpSpPr>
        <p:grpSpPr>
          <a:xfrm>
            <a:off x="2697209" y="2033603"/>
            <a:ext cx="170937" cy="426827"/>
            <a:chOff x="3384375" y="2267500"/>
            <a:chExt cx="203375" cy="507825"/>
          </a:xfrm>
        </p:grpSpPr>
        <p:sp>
          <p:nvSpPr>
            <p:cNvPr id="589" name="Google Shape;589;p39"/>
            <p:cNvSpPr/>
            <p:nvPr/>
          </p:nvSpPr>
          <p:spPr>
            <a:xfrm>
              <a:off x="3384375" y="2373425"/>
              <a:ext cx="203375" cy="401900"/>
            </a:xfrm>
            <a:custGeom>
              <a:avLst/>
              <a:gdLst/>
              <a:ahLst/>
              <a:cxnLst/>
              <a:rect l="l" t="t" r="r" b="b"/>
              <a:pathLst>
                <a:path w="8135" h="16076" fill="none" extrusionOk="0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3443425" y="2267500"/>
              <a:ext cx="85275" cy="93775"/>
            </a:xfrm>
            <a:custGeom>
              <a:avLst/>
              <a:gdLst/>
              <a:ahLst/>
              <a:cxnLst/>
              <a:rect l="l" t="t" r="r" b="b"/>
              <a:pathLst>
                <a:path w="3411" h="3751" fill="none" extrusionOk="0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" name="Google Shape;591;p39"/>
          <p:cNvGrpSpPr/>
          <p:nvPr/>
        </p:nvGrpSpPr>
        <p:grpSpPr>
          <a:xfrm>
            <a:off x="3842516" y="2087836"/>
            <a:ext cx="140237" cy="318339"/>
            <a:chOff x="4747025" y="2332025"/>
            <a:chExt cx="166850" cy="378750"/>
          </a:xfrm>
        </p:grpSpPr>
        <p:sp>
          <p:nvSpPr>
            <p:cNvPr id="592" name="Google Shape;592;p39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l" t="t" r="r" b="b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9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l" t="t" r="r" b="b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4" name="Google Shape;594;p39"/>
          <p:cNvGrpSpPr/>
          <p:nvPr/>
        </p:nvGrpSpPr>
        <p:grpSpPr>
          <a:xfrm>
            <a:off x="3274990" y="2035641"/>
            <a:ext cx="145343" cy="422729"/>
            <a:chOff x="4071800" y="2269925"/>
            <a:chExt cx="172925" cy="502950"/>
          </a:xfrm>
        </p:grpSpPr>
        <p:sp>
          <p:nvSpPr>
            <p:cNvPr id="595" name="Google Shape;595;p39"/>
            <p:cNvSpPr/>
            <p:nvPr/>
          </p:nvSpPr>
          <p:spPr>
            <a:xfrm>
              <a:off x="4118075" y="2269925"/>
              <a:ext cx="80375" cy="91350"/>
            </a:xfrm>
            <a:custGeom>
              <a:avLst/>
              <a:gdLst/>
              <a:ahLst/>
              <a:cxnLst/>
              <a:rect l="l" t="t" r="r" b="b"/>
              <a:pathLst>
                <a:path w="3215" h="3654" fill="none" extrusionOk="0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4071800" y="2372825"/>
              <a:ext cx="172925" cy="400050"/>
            </a:xfrm>
            <a:custGeom>
              <a:avLst/>
              <a:gdLst/>
              <a:ahLst/>
              <a:cxnLst/>
              <a:rect l="l" t="t" r="r" b="b"/>
              <a:pathLst>
                <a:path w="6917" h="16002" fill="none" extrusionOk="0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7" name="Google Shape;597;p39"/>
          <p:cNvSpPr/>
          <p:nvPr/>
        </p:nvSpPr>
        <p:spPr>
          <a:xfrm>
            <a:off x="4317611" y="2080241"/>
            <a:ext cx="320378" cy="337776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8" name="Google Shape;598;p39"/>
          <p:cNvGrpSpPr/>
          <p:nvPr/>
        </p:nvGrpSpPr>
        <p:grpSpPr>
          <a:xfrm>
            <a:off x="4872696" y="2086302"/>
            <a:ext cx="345971" cy="325505"/>
            <a:chOff x="5972700" y="2330200"/>
            <a:chExt cx="411625" cy="387275"/>
          </a:xfrm>
        </p:grpSpPr>
        <p:sp>
          <p:nvSpPr>
            <p:cNvPr id="599" name="Google Shape;599;p39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9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39"/>
          <p:cNvGrpSpPr/>
          <p:nvPr/>
        </p:nvGrpSpPr>
        <p:grpSpPr>
          <a:xfrm>
            <a:off x="467993" y="2614431"/>
            <a:ext cx="109538" cy="399195"/>
            <a:chOff x="732125" y="2958550"/>
            <a:chExt cx="130325" cy="474950"/>
          </a:xfrm>
        </p:grpSpPr>
        <p:sp>
          <p:nvSpPr>
            <p:cNvPr id="602" name="Google Shape;602;p39"/>
            <p:cNvSpPr/>
            <p:nvPr/>
          </p:nvSpPr>
          <p:spPr>
            <a:xfrm>
              <a:off x="732125" y="2958550"/>
              <a:ext cx="130325" cy="474950"/>
            </a:xfrm>
            <a:custGeom>
              <a:avLst/>
              <a:gdLst/>
              <a:ahLst/>
              <a:cxnLst/>
              <a:rect l="l" t="t" r="r" b="b"/>
              <a:pathLst>
                <a:path w="5213" h="18998" fill="none" extrusionOk="0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9"/>
            <p:cNvSpPr/>
            <p:nvPr/>
          </p:nvSpPr>
          <p:spPr>
            <a:xfrm>
              <a:off x="756475" y="3090675"/>
              <a:ext cx="81625" cy="318475"/>
            </a:xfrm>
            <a:custGeom>
              <a:avLst/>
              <a:gdLst/>
              <a:ahLst/>
              <a:cxnLst/>
              <a:rect l="l" t="t" r="r" b="b"/>
              <a:pathLst>
                <a:path w="3265" h="12739" fill="none" extrusionOk="0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9"/>
            <p:cNvSpPr/>
            <p:nvPr/>
          </p:nvSpPr>
          <p:spPr>
            <a:xfrm>
              <a:off x="802750" y="312905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9"/>
            <p:cNvSpPr/>
            <p:nvPr/>
          </p:nvSpPr>
          <p:spPr>
            <a:xfrm>
              <a:off x="802750" y="31625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9"/>
            <p:cNvSpPr/>
            <p:nvPr/>
          </p:nvSpPr>
          <p:spPr>
            <a:xfrm>
              <a:off x="802750" y="31960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9"/>
            <p:cNvSpPr/>
            <p:nvPr/>
          </p:nvSpPr>
          <p:spPr>
            <a:xfrm>
              <a:off x="802750" y="32295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9"/>
            <p:cNvSpPr/>
            <p:nvPr/>
          </p:nvSpPr>
          <p:spPr>
            <a:xfrm>
              <a:off x="802750" y="32630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9"/>
            <p:cNvSpPr/>
            <p:nvPr/>
          </p:nvSpPr>
          <p:spPr>
            <a:xfrm>
              <a:off x="802750" y="329647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0" name="Google Shape;610;p39"/>
          <p:cNvSpPr/>
          <p:nvPr/>
        </p:nvSpPr>
        <p:spPr>
          <a:xfrm>
            <a:off x="1484913" y="2598660"/>
            <a:ext cx="335738" cy="430924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39"/>
          <p:cNvSpPr/>
          <p:nvPr/>
        </p:nvSpPr>
        <p:spPr>
          <a:xfrm>
            <a:off x="963405" y="2598660"/>
            <a:ext cx="248746" cy="430924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2" name="Google Shape;612;p39"/>
          <p:cNvGrpSpPr/>
          <p:nvPr/>
        </p:nvGrpSpPr>
        <p:grpSpPr>
          <a:xfrm>
            <a:off x="2023737" y="2627227"/>
            <a:ext cx="387933" cy="367467"/>
            <a:chOff x="2583100" y="2973775"/>
            <a:chExt cx="461550" cy="437200"/>
          </a:xfrm>
        </p:grpSpPr>
        <p:sp>
          <p:nvSpPr>
            <p:cNvPr id="613" name="Google Shape;613;p39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9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5" name="Google Shape;615;p39"/>
          <p:cNvSpPr/>
          <p:nvPr/>
        </p:nvSpPr>
        <p:spPr>
          <a:xfrm>
            <a:off x="3734681" y="2636022"/>
            <a:ext cx="356204" cy="356204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6" name="Google Shape;616;p39"/>
          <p:cNvGrpSpPr/>
          <p:nvPr/>
        </p:nvGrpSpPr>
        <p:grpSpPr>
          <a:xfrm>
            <a:off x="4263186" y="2655384"/>
            <a:ext cx="435022" cy="323445"/>
            <a:chOff x="5247525" y="3007275"/>
            <a:chExt cx="517575" cy="384825"/>
          </a:xfrm>
        </p:grpSpPr>
        <p:sp>
          <p:nvSpPr>
            <p:cNvPr id="617" name="Google Shape;617;p39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9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9" name="Google Shape;619;p39"/>
          <p:cNvGrpSpPr/>
          <p:nvPr/>
        </p:nvGrpSpPr>
        <p:grpSpPr>
          <a:xfrm>
            <a:off x="3174172" y="2636956"/>
            <a:ext cx="342882" cy="350068"/>
            <a:chOff x="3951850" y="2985350"/>
            <a:chExt cx="407950" cy="416500"/>
          </a:xfrm>
        </p:grpSpPr>
        <p:sp>
          <p:nvSpPr>
            <p:cNvPr id="620" name="Google Shape;620;p39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9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9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4" name="Google Shape;624;p39"/>
          <p:cNvGrpSpPr/>
          <p:nvPr/>
        </p:nvGrpSpPr>
        <p:grpSpPr>
          <a:xfrm>
            <a:off x="330844" y="3226504"/>
            <a:ext cx="397136" cy="305017"/>
            <a:chOff x="568950" y="3686775"/>
            <a:chExt cx="472500" cy="362900"/>
          </a:xfrm>
        </p:grpSpPr>
        <p:sp>
          <p:nvSpPr>
            <p:cNvPr id="625" name="Google Shape;625;p39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8" name="Google Shape;628;p39"/>
          <p:cNvSpPr/>
          <p:nvPr/>
        </p:nvSpPr>
        <p:spPr>
          <a:xfrm>
            <a:off x="4907686" y="2619652"/>
            <a:ext cx="270221" cy="388962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9" name="Google Shape;629;p39"/>
          <p:cNvGrpSpPr/>
          <p:nvPr/>
        </p:nvGrpSpPr>
        <p:grpSpPr>
          <a:xfrm>
            <a:off x="898896" y="3252097"/>
            <a:ext cx="377700" cy="253852"/>
            <a:chOff x="1244800" y="3717225"/>
            <a:chExt cx="449375" cy="302025"/>
          </a:xfrm>
        </p:grpSpPr>
        <p:sp>
          <p:nvSpPr>
            <p:cNvPr id="630" name="Google Shape;630;p39"/>
            <p:cNvSpPr/>
            <p:nvPr/>
          </p:nvSpPr>
          <p:spPr>
            <a:xfrm>
              <a:off x="1244800" y="3717225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9"/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9"/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9"/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9"/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9"/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6" name="Google Shape;636;p39"/>
          <p:cNvGrpSpPr/>
          <p:nvPr/>
        </p:nvGrpSpPr>
        <p:grpSpPr>
          <a:xfrm>
            <a:off x="1468986" y="3232639"/>
            <a:ext cx="367467" cy="287115"/>
            <a:chOff x="1923075" y="3694075"/>
            <a:chExt cx="437200" cy="341600"/>
          </a:xfrm>
        </p:grpSpPr>
        <p:sp>
          <p:nvSpPr>
            <p:cNvPr id="637" name="Google Shape;637;p39"/>
            <p:cNvSpPr/>
            <p:nvPr/>
          </p:nvSpPr>
          <p:spPr>
            <a:xfrm>
              <a:off x="22476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9"/>
            <p:cNvSpPr/>
            <p:nvPr/>
          </p:nvSpPr>
          <p:spPr>
            <a:xfrm>
              <a:off x="20351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9"/>
            <p:cNvSpPr/>
            <p:nvPr/>
          </p:nvSpPr>
          <p:spPr>
            <a:xfrm>
              <a:off x="1923075" y="3694075"/>
              <a:ext cx="437200" cy="280100"/>
            </a:xfrm>
            <a:custGeom>
              <a:avLst/>
              <a:gdLst/>
              <a:ahLst/>
              <a:cxnLst/>
              <a:rect l="l" t="t" r="r" b="b"/>
              <a:pathLst>
                <a:path w="17488" h="11204" fill="none" extrusionOk="0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9"/>
            <p:cNvSpPr/>
            <p:nvPr/>
          </p:nvSpPr>
          <p:spPr>
            <a:xfrm>
              <a:off x="2261000" y="3781750"/>
              <a:ext cx="48725" cy="108400"/>
            </a:xfrm>
            <a:custGeom>
              <a:avLst/>
              <a:gdLst/>
              <a:ahLst/>
              <a:cxnLst/>
              <a:rect l="l" t="t" r="r" b="b"/>
              <a:pathLst>
                <a:path w="1949" h="4336" fill="none" extrusionOk="0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9"/>
            <p:cNvSpPr/>
            <p:nvPr/>
          </p:nvSpPr>
          <p:spPr>
            <a:xfrm>
              <a:off x="2225675" y="3780550"/>
              <a:ext cx="32300" cy="113875"/>
            </a:xfrm>
            <a:custGeom>
              <a:avLst/>
              <a:gdLst/>
              <a:ahLst/>
              <a:cxnLst/>
              <a:rect l="l" t="t" r="r" b="b"/>
              <a:pathLst>
                <a:path w="1292" h="4555" fill="none" extrusionOk="0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9"/>
            <p:cNvSpPr/>
            <p:nvPr/>
          </p:nvSpPr>
          <p:spPr>
            <a:xfrm>
              <a:off x="2190375" y="3779325"/>
              <a:ext cx="15850" cy="119350"/>
            </a:xfrm>
            <a:custGeom>
              <a:avLst/>
              <a:gdLst/>
              <a:ahLst/>
              <a:cxnLst/>
              <a:rect l="l" t="t" r="r" b="b"/>
              <a:pathLst>
                <a:path w="634" h="4774" fill="none" extrusionOk="0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9"/>
            <p:cNvSpPr/>
            <p:nvPr/>
          </p:nvSpPr>
          <p:spPr>
            <a:xfrm>
              <a:off x="2154450" y="3777500"/>
              <a:ext cx="1250" cy="126050"/>
            </a:xfrm>
            <a:custGeom>
              <a:avLst/>
              <a:gdLst/>
              <a:ahLst/>
              <a:cxnLst/>
              <a:rect l="l" t="t" r="r" b="b"/>
              <a:pathLst>
                <a:path w="50" h="5042" fill="none" extrusionOk="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9"/>
            <p:cNvSpPr/>
            <p:nvPr/>
          </p:nvSpPr>
          <p:spPr>
            <a:xfrm>
              <a:off x="2103300" y="3776275"/>
              <a:ext cx="17075" cy="131550"/>
            </a:xfrm>
            <a:custGeom>
              <a:avLst/>
              <a:gdLst/>
              <a:ahLst/>
              <a:cxnLst/>
              <a:rect l="l" t="t" r="r" b="b"/>
              <a:pathLst>
                <a:path w="683" h="5262" fill="none" extrusionOk="0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9"/>
            <p:cNvSpPr/>
            <p:nvPr/>
          </p:nvSpPr>
          <p:spPr>
            <a:xfrm>
              <a:off x="2051550" y="3775050"/>
              <a:ext cx="34125" cy="137025"/>
            </a:xfrm>
            <a:custGeom>
              <a:avLst/>
              <a:gdLst/>
              <a:ahLst/>
              <a:cxnLst/>
              <a:rect l="l" t="t" r="r" b="b"/>
              <a:pathLst>
                <a:path w="1365" h="5481" fill="none" extrusionOk="0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6" name="Google Shape;646;p39"/>
          <p:cNvGrpSpPr/>
          <p:nvPr/>
        </p:nvGrpSpPr>
        <p:grpSpPr>
          <a:xfrm>
            <a:off x="2037542" y="3228038"/>
            <a:ext cx="360301" cy="295814"/>
            <a:chOff x="2599525" y="3688600"/>
            <a:chExt cx="428675" cy="351950"/>
          </a:xfrm>
        </p:grpSpPr>
        <p:sp>
          <p:nvSpPr>
            <p:cNvPr id="647" name="Google Shape;647;p39"/>
            <p:cNvSpPr/>
            <p:nvPr/>
          </p:nvSpPr>
          <p:spPr>
            <a:xfrm>
              <a:off x="2599525" y="3688600"/>
              <a:ext cx="428675" cy="168675"/>
            </a:xfrm>
            <a:custGeom>
              <a:avLst/>
              <a:gdLst/>
              <a:ahLst/>
              <a:cxnLst/>
              <a:rect l="l" t="t" r="r" b="b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9"/>
            <p:cNvSpPr/>
            <p:nvPr/>
          </p:nvSpPr>
          <p:spPr>
            <a:xfrm>
              <a:off x="2792550" y="3862125"/>
              <a:ext cx="42650" cy="23775"/>
            </a:xfrm>
            <a:custGeom>
              <a:avLst/>
              <a:gdLst/>
              <a:ahLst/>
              <a:cxnLst/>
              <a:rect l="l" t="t" r="r" b="b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9"/>
            <p:cNvSpPr/>
            <p:nvPr/>
          </p:nvSpPr>
          <p:spPr>
            <a:xfrm>
              <a:off x="2599525" y="3852375"/>
              <a:ext cx="428675" cy="188175"/>
            </a:xfrm>
            <a:custGeom>
              <a:avLst/>
              <a:gdLst/>
              <a:ahLst/>
              <a:cxnLst/>
              <a:rect l="l" t="t" r="r" b="b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0" name="Google Shape;650;p39"/>
          <p:cNvGrpSpPr/>
          <p:nvPr/>
        </p:nvGrpSpPr>
        <p:grpSpPr>
          <a:xfrm>
            <a:off x="2619925" y="3207571"/>
            <a:ext cx="333700" cy="329077"/>
            <a:chOff x="3292425" y="3664250"/>
            <a:chExt cx="397025" cy="391525"/>
          </a:xfrm>
        </p:grpSpPr>
        <p:sp>
          <p:nvSpPr>
            <p:cNvPr id="651" name="Google Shape;651;p39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9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9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4" name="Google Shape;654;p39"/>
          <p:cNvGrpSpPr/>
          <p:nvPr/>
        </p:nvGrpSpPr>
        <p:grpSpPr>
          <a:xfrm>
            <a:off x="3157782" y="3250038"/>
            <a:ext cx="369526" cy="268183"/>
            <a:chOff x="3932350" y="3714775"/>
            <a:chExt cx="439650" cy="319075"/>
          </a:xfrm>
        </p:grpSpPr>
        <p:sp>
          <p:nvSpPr>
            <p:cNvPr id="655" name="Google Shape;655;p39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9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9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9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9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0" name="Google Shape;660;p39"/>
          <p:cNvGrpSpPr/>
          <p:nvPr/>
        </p:nvGrpSpPr>
        <p:grpSpPr>
          <a:xfrm>
            <a:off x="3722766" y="3250038"/>
            <a:ext cx="369505" cy="268183"/>
            <a:chOff x="4604550" y="3714775"/>
            <a:chExt cx="439625" cy="319075"/>
          </a:xfrm>
        </p:grpSpPr>
        <p:sp>
          <p:nvSpPr>
            <p:cNvPr id="661" name="Google Shape;661;p39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9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3" name="Google Shape;663;p39"/>
          <p:cNvGrpSpPr/>
          <p:nvPr/>
        </p:nvGrpSpPr>
        <p:grpSpPr>
          <a:xfrm>
            <a:off x="4301051" y="3222406"/>
            <a:ext cx="353136" cy="313738"/>
            <a:chOff x="5292575" y="3681900"/>
            <a:chExt cx="420150" cy="373275"/>
          </a:xfrm>
        </p:grpSpPr>
        <p:sp>
          <p:nvSpPr>
            <p:cNvPr id="664" name="Google Shape;664;p39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9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9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9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9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9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9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1" name="Google Shape;671;p39"/>
          <p:cNvGrpSpPr/>
          <p:nvPr/>
        </p:nvGrpSpPr>
        <p:grpSpPr>
          <a:xfrm>
            <a:off x="4846073" y="3182482"/>
            <a:ext cx="393060" cy="393060"/>
            <a:chOff x="5941025" y="3634400"/>
            <a:chExt cx="467650" cy="467650"/>
          </a:xfrm>
        </p:grpSpPr>
        <p:sp>
          <p:nvSpPr>
            <p:cNvPr id="672" name="Google Shape;672;p39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9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9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9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9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9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8" name="Google Shape;678;p39"/>
          <p:cNvGrpSpPr/>
          <p:nvPr/>
        </p:nvGrpSpPr>
        <p:grpSpPr>
          <a:xfrm>
            <a:off x="5436146" y="3207571"/>
            <a:ext cx="342882" cy="342903"/>
            <a:chOff x="6643075" y="3664250"/>
            <a:chExt cx="407950" cy="407975"/>
          </a:xfrm>
        </p:grpSpPr>
        <p:sp>
          <p:nvSpPr>
            <p:cNvPr id="679" name="Google Shape;679;p39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9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1" name="Google Shape;681;p39"/>
          <p:cNvGrpSpPr/>
          <p:nvPr/>
        </p:nvGrpSpPr>
        <p:grpSpPr>
          <a:xfrm>
            <a:off x="336980" y="3758225"/>
            <a:ext cx="371564" cy="371543"/>
            <a:chOff x="576250" y="4319400"/>
            <a:chExt cx="442075" cy="442050"/>
          </a:xfrm>
        </p:grpSpPr>
        <p:sp>
          <p:nvSpPr>
            <p:cNvPr id="682" name="Google Shape;682;p39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9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9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9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6" name="Google Shape;686;p39"/>
          <p:cNvSpPr/>
          <p:nvPr/>
        </p:nvSpPr>
        <p:spPr>
          <a:xfrm>
            <a:off x="886643" y="3830523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39"/>
          <p:cNvSpPr/>
          <p:nvPr/>
        </p:nvSpPr>
        <p:spPr>
          <a:xfrm>
            <a:off x="3177366" y="3773703"/>
            <a:ext cx="340844" cy="340865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39"/>
          <p:cNvSpPr/>
          <p:nvPr/>
        </p:nvSpPr>
        <p:spPr>
          <a:xfrm>
            <a:off x="2612361" y="3795199"/>
            <a:ext cx="340844" cy="297873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39"/>
          <p:cNvSpPr/>
          <p:nvPr/>
        </p:nvSpPr>
        <p:spPr>
          <a:xfrm>
            <a:off x="3740838" y="3772169"/>
            <a:ext cx="343912" cy="343933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0" name="Google Shape;690;p39"/>
          <p:cNvGrpSpPr/>
          <p:nvPr/>
        </p:nvGrpSpPr>
        <p:grpSpPr>
          <a:xfrm>
            <a:off x="4280585" y="3777157"/>
            <a:ext cx="394068" cy="325505"/>
            <a:chOff x="5268225" y="4341925"/>
            <a:chExt cx="468850" cy="387275"/>
          </a:xfrm>
        </p:grpSpPr>
        <p:sp>
          <p:nvSpPr>
            <p:cNvPr id="691" name="Google Shape;691;p39"/>
            <p:cNvSpPr/>
            <p:nvPr/>
          </p:nvSpPr>
          <p:spPr>
            <a:xfrm>
              <a:off x="5652425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9"/>
            <p:cNvSpPr/>
            <p:nvPr/>
          </p:nvSpPr>
          <p:spPr>
            <a:xfrm>
              <a:off x="5287100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9"/>
            <p:cNvSpPr/>
            <p:nvPr/>
          </p:nvSpPr>
          <p:spPr>
            <a:xfrm>
              <a:off x="5268225" y="4341925"/>
              <a:ext cx="468850" cy="333075"/>
            </a:xfrm>
            <a:custGeom>
              <a:avLst/>
              <a:gdLst/>
              <a:ahLst/>
              <a:cxnLst/>
              <a:rect l="l" t="t" r="r" b="b"/>
              <a:pathLst>
                <a:path w="18754" h="13323" fill="none" extrusionOk="0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9"/>
            <p:cNvSpPr/>
            <p:nvPr/>
          </p:nvSpPr>
          <p:spPr>
            <a:xfrm>
              <a:off x="5351025" y="4375400"/>
              <a:ext cx="303250" cy="149825"/>
            </a:xfrm>
            <a:custGeom>
              <a:avLst/>
              <a:gdLst/>
              <a:ahLst/>
              <a:cxnLst/>
              <a:rect l="l" t="t" r="r" b="b"/>
              <a:pathLst>
                <a:path w="12130" h="5993" fill="none" extrusionOk="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9"/>
            <p:cNvSpPr/>
            <p:nvPr/>
          </p:nvSpPr>
          <p:spPr>
            <a:xfrm>
              <a:off x="532667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9"/>
            <p:cNvSpPr/>
            <p:nvPr/>
          </p:nvSpPr>
          <p:spPr>
            <a:xfrm>
              <a:off x="5447225" y="4615925"/>
              <a:ext cx="110850" cy="25"/>
            </a:xfrm>
            <a:custGeom>
              <a:avLst/>
              <a:gdLst/>
              <a:ahLst/>
              <a:cxnLst/>
              <a:rect l="l" t="t" r="r" b="b"/>
              <a:pathLst>
                <a:path w="4434" h="1" fill="none" extrusionOk="0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9"/>
            <p:cNvSpPr/>
            <p:nvPr/>
          </p:nvSpPr>
          <p:spPr>
            <a:xfrm>
              <a:off x="5439925" y="4589125"/>
              <a:ext cx="125450" cy="25"/>
            </a:xfrm>
            <a:custGeom>
              <a:avLst/>
              <a:gdLst/>
              <a:ahLst/>
              <a:cxnLst/>
              <a:rect l="l" t="t" r="r" b="b"/>
              <a:pathLst>
                <a:path w="5018" h="1" fill="none" extrusionOk="0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9"/>
            <p:cNvSpPr/>
            <p:nvPr/>
          </p:nvSpPr>
          <p:spPr>
            <a:xfrm>
              <a:off x="559762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699;p39"/>
          <p:cNvGrpSpPr/>
          <p:nvPr/>
        </p:nvGrpSpPr>
        <p:grpSpPr>
          <a:xfrm>
            <a:off x="4865531" y="3766924"/>
            <a:ext cx="354145" cy="354145"/>
            <a:chOff x="5964175" y="4329750"/>
            <a:chExt cx="421350" cy="421350"/>
          </a:xfrm>
        </p:grpSpPr>
        <p:sp>
          <p:nvSpPr>
            <p:cNvPr id="700" name="Google Shape;700;p39"/>
            <p:cNvSpPr/>
            <p:nvPr/>
          </p:nvSpPr>
          <p:spPr>
            <a:xfrm>
              <a:off x="5964175" y="4329750"/>
              <a:ext cx="421350" cy="421350"/>
            </a:xfrm>
            <a:custGeom>
              <a:avLst/>
              <a:gdLst/>
              <a:ahLst/>
              <a:cxnLst/>
              <a:rect l="l" t="t" r="r" b="b"/>
              <a:pathLst>
                <a:path w="16854" h="16854" fill="none" extrusionOk="0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9"/>
            <p:cNvSpPr/>
            <p:nvPr/>
          </p:nvSpPr>
          <p:spPr>
            <a:xfrm>
              <a:off x="6322800" y="4360800"/>
              <a:ext cx="31675" cy="30475"/>
            </a:xfrm>
            <a:custGeom>
              <a:avLst/>
              <a:gdLst/>
              <a:ahLst/>
              <a:cxnLst/>
              <a:rect l="l" t="t" r="r" b="b"/>
              <a:pathLst>
                <a:path w="1267" h="1219" fill="none" extrusionOk="0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2" name="Google Shape;702;p39"/>
          <p:cNvGrpSpPr/>
          <p:nvPr/>
        </p:nvGrpSpPr>
        <p:grpSpPr>
          <a:xfrm>
            <a:off x="901439" y="4331908"/>
            <a:ext cx="372594" cy="360301"/>
            <a:chOff x="1247825" y="5001950"/>
            <a:chExt cx="443300" cy="428675"/>
          </a:xfrm>
        </p:grpSpPr>
        <p:sp>
          <p:nvSpPr>
            <p:cNvPr id="703" name="Google Shape;703;p39"/>
            <p:cNvSpPr/>
            <p:nvPr/>
          </p:nvSpPr>
          <p:spPr>
            <a:xfrm>
              <a:off x="1247825" y="5168175"/>
              <a:ext cx="373875" cy="221650"/>
            </a:xfrm>
            <a:custGeom>
              <a:avLst/>
              <a:gdLst/>
              <a:ahLst/>
              <a:cxnLst/>
              <a:rect l="l" t="t" r="r" b="b"/>
              <a:pathLst>
                <a:path w="14955" h="8866" fill="none" extrusionOk="0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9"/>
            <p:cNvSpPr/>
            <p:nvPr/>
          </p:nvSpPr>
          <p:spPr>
            <a:xfrm>
              <a:off x="1275850" y="5209575"/>
              <a:ext cx="60900" cy="87075"/>
            </a:xfrm>
            <a:custGeom>
              <a:avLst/>
              <a:gdLst/>
              <a:ahLst/>
              <a:cxnLst/>
              <a:rect l="l" t="t" r="r" b="b"/>
              <a:pathLst>
                <a:path w="2436" h="3483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9"/>
            <p:cNvSpPr/>
            <p:nvPr/>
          </p:nvSpPr>
          <p:spPr>
            <a:xfrm>
              <a:off x="1247825" y="5391625"/>
              <a:ext cx="443300" cy="39000"/>
            </a:xfrm>
            <a:custGeom>
              <a:avLst/>
              <a:gdLst/>
              <a:ahLst/>
              <a:cxnLst/>
              <a:rect l="l" t="t" r="r" b="b"/>
              <a:pathLst>
                <a:path w="17732" h="1560" fill="none" extrusionOk="0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9"/>
            <p:cNvSpPr/>
            <p:nvPr/>
          </p:nvSpPr>
          <p:spPr>
            <a:xfrm>
              <a:off x="14548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9"/>
            <p:cNvSpPr/>
            <p:nvPr/>
          </p:nvSpPr>
          <p:spPr>
            <a:xfrm>
              <a:off x="1411025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9"/>
            <p:cNvSpPr/>
            <p:nvPr/>
          </p:nvSpPr>
          <p:spPr>
            <a:xfrm>
              <a:off x="1498700" y="5001950"/>
              <a:ext cx="16450" cy="114475"/>
            </a:xfrm>
            <a:custGeom>
              <a:avLst/>
              <a:gdLst/>
              <a:ahLst/>
              <a:cxnLst/>
              <a:rect l="l" t="t" r="r" b="b"/>
              <a:pathLst>
                <a:path w="658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9" name="Google Shape;709;p39"/>
          <p:cNvGrpSpPr/>
          <p:nvPr/>
        </p:nvGrpSpPr>
        <p:grpSpPr>
          <a:xfrm>
            <a:off x="1499685" y="4313985"/>
            <a:ext cx="306068" cy="389992"/>
            <a:chOff x="1959600" y="4980625"/>
            <a:chExt cx="364150" cy="464000"/>
          </a:xfrm>
        </p:grpSpPr>
        <p:sp>
          <p:nvSpPr>
            <p:cNvPr id="710" name="Google Shape;710;p39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9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9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9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9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9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9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" name="Google Shape;717;p39"/>
          <p:cNvGrpSpPr/>
          <p:nvPr/>
        </p:nvGrpSpPr>
        <p:grpSpPr>
          <a:xfrm>
            <a:off x="2042165" y="4328840"/>
            <a:ext cx="351077" cy="360806"/>
            <a:chOff x="2605025" y="4998300"/>
            <a:chExt cx="417700" cy="429275"/>
          </a:xfrm>
        </p:grpSpPr>
        <p:sp>
          <p:nvSpPr>
            <p:cNvPr id="718" name="Google Shape;718;p39"/>
            <p:cNvSpPr/>
            <p:nvPr/>
          </p:nvSpPr>
          <p:spPr>
            <a:xfrm>
              <a:off x="2819350" y="5216875"/>
              <a:ext cx="202150" cy="210700"/>
            </a:xfrm>
            <a:custGeom>
              <a:avLst/>
              <a:gdLst/>
              <a:ahLst/>
              <a:cxnLst/>
              <a:rect l="l" t="t" r="r" b="b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9"/>
            <p:cNvSpPr/>
            <p:nvPr/>
          </p:nvSpPr>
          <p:spPr>
            <a:xfrm>
              <a:off x="2606225" y="4998300"/>
              <a:ext cx="203400" cy="207650"/>
            </a:xfrm>
            <a:custGeom>
              <a:avLst/>
              <a:gdLst/>
              <a:ahLst/>
              <a:cxnLst/>
              <a:rect l="l" t="t" r="r" b="b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9"/>
            <p:cNvSpPr/>
            <p:nvPr/>
          </p:nvSpPr>
          <p:spPr>
            <a:xfrm>
              <a:off x="2605025" y="5003775"/>
              <a:ext cx="417700" cy="417700"/>
            </a:xfrm>
            <a:custGeom>
              <a:avLst/>
              <a:gdLst/>
              <a:ahLst/>
              <a:cxnLst/>
              <a:rect l="l" t="t" r="r" b="b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" name="Google Shape;721;p39"/>
          <p:cNvGrpSpPr/>
          <p:nvPr/>
        </p:nvGrpSpPr>
        <p:grpSpPr>
          <a:xfrm>
            <a:off x="2572857" y="4331908"/>
            <a:ext cx="419662" cy="349543"/>
            <a:chOff x="3236425" y="5001950"/>
            <a:chExt cx="499300" cy="415875"/>
          </a:xfrm>
        </p:grpSpPr>
        <p:sp>
          <p:nvSpPr>
            <p:cNvPr id="722" name="Google Shape;722;p39"/>
            <p:cNvSpPr/>
            <p:nvPr/>
          </p:nvSpPr>
          <p:spPr>
            <a:xfrm>
              <a:off x="3236425" y="5309425"/>
              <a:ext cx="499300" cy="108400"/>
            </a:xfrm>
            <a:custGeom>
              <a:avLst/>
              <a:gdLst/>
              <a:ahLst/>
              <a:cxnLst/>
              <a:rect l="l" t="t" r="r" b="b"/>
              <a:pathLst>
                <a:path w="19972" h="4336" fill="none" extrusionOk="0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9"/>
            <p:cNvSpPr/>
            <p:nvPr/>
          </p:nvSpPr>
          <p:spPr>
            <a:xfrm>
              <a:off x="3294875" y="5330725"/>
              <a:ext cx="382400" cy="25"/>
            </a:xfrm>
            <a:custGeom>
              <a:avLst/>
              <a:gdLst/>
              <a:ahLst/>
              <a:cxnLst/>
              <a:rect l="l" t="t" r="r" b="b"/>
              <a:pathLst>
                <a:path w="15296" h="1" fill="none" extrusionOk="0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9"/>
            <p:cNvSpPr/>
            <p:nvPr/>
          </p:nvSpPr>
          <p:spPr>
            <a:xfrm>
              <a:off x="3280250" y="5162675"/>
              <a:ext cx="411625" cy="140075"/>
            </a:xfrm>
            <a:custGeom>
              <a:avLst/>
              <a:gdLst/>
              <a:ahLst/>
              <a:cxnLst/>
              <a:rect l="l" t="t" r="r" b="b"/>
              <a:pathLst>
                <a:path w="16465" h="5603" fill="none" extrusionOk="0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9"/>
            <p:cNvSpPr/>
            <p:nvPr/>
          </p:nvSpPr>
          <p:spPr>
            <a:xfrm>
              <a:off x="34714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9"/>
            <p:cNvSpPr/>
            <p:nvPr/>
          </p:nvSpPr>
          <p:spPr>
            <a:xfrm>
              <a:off x="342760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9"/>
            <p:cNvSpPr/>
            <p:nvPr/>
          </p:nvSpPr>
          <p:spPr>
            <a:xfrm>
              <a:off x="3515275" y="5001950"/>
              <a:ext cx="16475" cy="114475"/>
            </a:xfrm>
            <a:custGeom>
              <a:avLst/>
              <a:gdLst/>
              <a:ahLst/>
              <a:cxnLst/>
              <a:rect l="l" t="t" r="r" b="b"/>
              <a:pathLst>
                <a:path w="659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8" name="Google Shape;728;p39"/>
          <p:cNvGrpSpPr/>
          <p:nvPr/>
        </p:nvGrpSpPr>
        <p:grpSpPr>
          <a:xfrm>
            <a:off x="3187977" y="4313985"/>
            <a:ext cx="319369" cy="380263"/>
            <a:chOff x="3968275" y="4980625"/>
            <a:chExt cx="379975" cy="452425"/>
          </a:xfrm>
        </p:grpSpPr>
        <p:sp>
          <p:nvSpPr>
            <p:cNvPr id="729" name="Google Shape;729;p39"/>
            <p:cNvSpPr/>
            <p:nvPr/>
          </p:nvSpPr>
          <p:spPr>
            <a:xfrm>
              <a:off x="4168000" y="4980625"/>
              <a:ext cx="85875" cy="102325"/>
            </a:xfrm>
            <a:custGeom>
              <a:avLst/>
              <a:gdLst/>
              <a:ahLst/>
              <a:cxnLst/>
              <a:rect l="l" t="t" r="r" b="b"/>
              <a:pathLst>
                <a:path w="3435" h="4093" fill="none" extrusionOk="0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9"/>
            <p:cNvSpPr/>
            <p:nvPr/>
          </p:nvSpPr>
          <p:spPr>
            <a:xfrm>
              <a:off x="3968275" y="5043350"/>
              <a:ext cx="379975" cy="389700"/>
            </a:xfrm>
            <a:custGeom>
              <a:avLst/>
              <a:gdLst/>
              <a:ahLst/>
              <a:cxnLst/>
              <a:rect l="l" t="t" r="r" b="b"/>
              <a:pathLst>
                <a:path w="15199" h="15588" fill="none" extrusionOk="0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9"/>
            <p:cNvSpPr/>
            <p:nvPr/>
          </p:nvSpPr>
          <p:spPr>
            <a:xfrm>
              <a:off x="4031000" y="5150500"/>
              <a:ext cx="54200" cy="61525"/>
            </a:xfrm>
            <a:custGeom>
              <a:avLst/>
              <a:gdLst/>
              <a:ahLst/>
              <a:cxnLst/>
              <a:rect l="l" t="t" r="r" b="b"/>
              <a:pathLst>
                <a:path w="2168" h="2461" fill="none" extrusionOk="0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2" name="Google Shape;732;p39"/>
          <p:cNvGrpSpPr/>
          <p:nvPr/>
        </p:nvGrpSpPr>
        <p:grpSpPr>
          <a:xfrm>
            <a:off x="4843510" y="4398938"/>
            <a:ext cx="404323" cy="220085"/>
            <a:chOff x="5937975" y="5081700"/>
            <a:chExt cx="481050" cy="261850"/>
          </a:xfrm>
        </p:grpSpPr>
        <p:sp>
          <p:nvSpPr>
            <p:cNvPr id="733" name="Google Shape;733;p39"/>
            <p:cNvSpPr/>
            <p:nvPr/>
          </p:nvSpPr>
          <p:spPr>
            <a:xfrm>
              <a:off x="6104200" y="5081700"/>
              <a:ext cx="314825" cy="215575"/>
            </a:xfrm>
            <a:custGeom>
              <a:avLst/>
              <a:gdLst/>
              <a:ahLst/>
              <a:cxnLst/>
              <a:rect l="l" t="t" r="r" b="b"/>
              <a:pathLst>
                <a:path w="12593" h="8623" fill="none" extrusionOk="0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9"/>
            <p:cNvSpPr/>
            <p:nvPr/>
          </p:nvSpPr>
          <p:spPr>
            <a:xfrm>
              <a:off x="5937975" y="5210175"/>
              <a:ext cx="333700" cy="133375"/>
            </a:xfrm>
            <a:custGeom>
              <a:avLst/>
              <a:gdLst/>
              <a:ahLst/>
              <a:cxnLst/>
              <a:rect l="l" t="t" r="r" b="b"/>
              <a:pathLst>
                <a:path w="13348" h="5335" fill="none" extrusionOk="0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9"/>
            <p:cNvSpPr/>
            <p:nvPr/>
          </p:nvSpPr>
          <p:spPr>
            <a:xfrm>
              <a:off x="6352025" y="5109100"/>
              <a:ext cx="19500" cy="18900"/>
            </a:xfrm>
            <a:custGeom>
              <a:avLst/>
              <a:gdLst/>
              <a:ahLst/>
              <a:cxnLst/>
              <a:rect l="l" t="t" r="r" b="b"/>
              <a:pathLst>
                <a:path w="780" h="756" extrusionOk="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6" name="Google Shape;736;p39"/>
          <p:cNvGrpSpPr/>
          <p:nvPr/>
        </p:nvGrpSpPr>
        <p:grpSpPr>
          <a:xfrm>
            <a:off x="5461718" y="4356472"/>
            <a:ext cx="290183" cy="333678"/>
            <a:chOff x="6673500" y="5031175"/>
            <a:chExt cx="345250" cy="397000"/>
          </a:xfrm>
        </p:grpSpPr>
        <p:sp>
          <p:nvSpPr>
            <p:cNvPr id="737" name="Google Shape;737;p39"/>
            <p:cNvSpPr/>
            <p:nvPr/>
          </p:nvSpPr>
          <p:spPr>
            <a:xfrm>
              <a:off x="6731950" y="5031175"/>
              <a:ext cx="105375" cy="147375"/>
            </a:xfrm>
            <a:custGeom>
              <a:avLst/>
              <a:gdLst/>
              <a:ahLst/>
              <a:cxnLst/>
              <a:rect l="l" t="t" r="r" b="b"/>
              <a:pathLst>
                <a:path w="4215" h="5895" fill="none" extrusionOk="0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9"/>
            <p:cNvSpPr/>
            <p:nvPr/>
          </p:nvSpPr>
          <p:spPr>
            <a:xfrm>
              <a:off x="6673500" y="5146850"/>
              <a:ext cx="84050" cy="116925"/>
            </a:xfrm>
            <a:custGeom>
              <a:avLst/>
              <a:gdLst/>
              <a:ahLst/>
              <a:cxnLst/>
              <a:rect l="l" t="t" r="r" b="b"/>
              <a:pathLst>
                <a:path w="3362" h="4677" fill="none" extrusionOk="0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9"/>
            <p:cNvSpPr/>
            <p:nvPr/>
          </p:nvSpPr>
          <p:spPr>
            <a:xfrm>
              <a:off x="6859225" y="5033600"/>
              <a:ext cx="105350" cy="144950"/>
            </a:xfrm>
            <a:custGeom>
              <a:avLst/>
              <a:gdLst/>
              <a:ahLst/>
              <a:cxnLst/>
              <a:rect l="l" t="t" r="r" b="b"/>
              <a:pathLst>
                <a:path w="4214" h="5798" fill="none" extrusionOk="0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9"/>
            <p:cNvSpPr/>
            <p:nvPr/>
          </p:nvSpPr>
          <p:spPr>
            <a:xfrm>
              <a:off x="6931675" y="5150500"/>
              <a:ext cx="87075" cy="115725"/>
            </a:xfrm>
            <a:custGeom>
              <a:avLst/>
              <a:gdLst/>
              <a:ahLst/>
              <a:cxnLst/>
              <a:rect l="l" t="t" r="r" b="b"/>
              <a:pathLst>
                <a:path w="3483" h="4629" fill="none" extrusionOk="0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9"/>
            <p:cNvSpPr/>
            <p:nvPr/>
          </p:nvSpPr>
          <p:spPr>
            <a:xfrm>
              <a:off x="6715525" y="5180350"/>
              <a:ext cx="263050" cy="247825"/>
            </a:xfrm>
            <a:custGeom>
              <a:avLst/>
              <a:gdLst/>
              <a:ahLst/>
              <a:cxnLst/>
              <a:rect l="l" t="t" r="r" b="b"/>
              <a:pathLst>
                <a:path w="10522" h="9913" fill="none" extrusionOk="0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2" name="Google Shape;742;p39"/>
          <p:cNvGrpSpPr/>
          <p:nvPr/>
        </p:nvGrpSpPr>
        <p:grpSpPr>
          <a:xfrm>
            <a:off x="3153705" y="381117"/>
            <a:ext cx="387933" cy="345971"/>
            <a:chOff x="3927500" y="301425"/>
            <a:chExt cx="461550" cy="411625"/>
          </a:xfrm>
        </p:grpSpPr>
        <p:sp>
          <p:nvSpPr>
            <p:cNvPr id="743" name="Google Shape;743;p39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9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9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9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9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9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9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9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9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9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9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9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9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9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9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9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9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9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9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9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9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9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9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9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9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9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9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0" name="Google Shape;770;p39"/>
          <p:cNvGrpSpPr/>
          <p:nvPr/>
        </p:nvGrpSpPr>
        <p:grpSpPr>
          <a:xfrm>
            <a:off x="5441252" y="387778"/>
            <a:ext cx="332670" cy="332670"/>
            <a:chOff x="6649150" y="309350"/>
            <a:chExt cx="395800" cy="395800"/>
          </a:xfrm>
        </p:grpSpPr>
        <p:sp>
          <p:nvSpPr>
            <p:cNvPr id="771" name="Google Shape;771;p39"/>
            <p:cNvSpPr/>
            <p:nvPr/>
          </p:nvSpPr>
          <p:spPr>
            <a:xfrm>
              <a:off x="6649150" y="309350"/>
              <a:ext cx="395800" cy="395800"/>
            </a:xfrm>
            <a:custGeom>
              <a:avLst/>
              <a:gdLst/>
              <a:ahLst/>
              <a:cxnLst/>
              <a:rect l="l" t="t" r="r" b="b"/>
              <a:pathLst>
                <a:path w="15832" h="15832" fill="none" extrusionOk="0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9"/>
            <p:cNvSpPr/>
            <p:nvPr/>
          </p:nvSpPr>
          <p:spPr>
            <a:xfrm>
              <a:off x="6673500" y="333700"/>
              <a:ext cx="347100" cy="347100"/>
            </a:xfrm>
            <a:custGeom>
              <a:avLst/>
              <a:gdLst/>
              <a:ahLst/>
              <a:cxnLst/>
              <a:rect l="l" t="t" r="r" b="b"/>
              <a:pathLst>
                <a:path w="13884" h="13884" fill="none" extrusionOk="0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9"/>
            <p:cNvSpPr/>
            <p:nvPr/>
          </p:nvSpPr>
          <p:spPr>
            <a:xfrm>
              <a:off x="6848850" y="397625"/>
              <a:ext cx="54825" cy="169300"/>
            </a:xfrm>
            <a:custGeom>
              <a:avLst/>
              <a:gdLst/>
              <a:ahLst/>
              <a:cxnLst/>
              <a:rect l="l" t="t" r="r" b="b"/>
              <a:pathLst>
                <a:path w="2193" h="6772" fill="none" extrusionOk="0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9"/>
            <p:cNvSpPr/>
            <p:nvPr/>
          </p:nvSpPr>
          <p:spPr>
            <a:xfrm>
              <a:off x="6847025" y="33370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9"/>
            <p:cNvSpPr/>
            <p:nvPr/>
          </p:nvSpPr>
          <p:spPr>
            <a:xfrm>
              <a:off x="6760575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9"/>
            <p:cNvSpPr/>
            <p:nvPr/>
          </p:nvSpPr>
          <p:spPr>
            <a:xfrm>
              <a:off x="6760575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9"/>
            <p:cNvSpPr/>
            <p:nvPr/>
          </p:nvSpPr>
          <p:spPr>
            <a:xfrm>
              <a:off x="6696650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9"/>
            <p:cNvSpPr/>
            <p:nvPr/>
          </p:nvSpPr>
          <p:spPr>
            <a:xfrm>
              <a:off x="6696650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9"/>
            <p:cNvSpPr/>
            <p:nvPr/>
          </p:nvSpPr>
          <p:spPr>
            <a:xfrm>
              <a:off x="667350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9"/>
            <p:cNvSpPr/>
            <p:nvPr/>
          </p:nvSpPr>
          <p:spPr>
            <a:xfrm>
              <a:off x="6696650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9"/>
            <p:cNvSpPr/>
            <p:nvPr/>
          </p:nvSpPr>
          <p:spPr>
            <a:xfrm>
              <a:off x="6696650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9"/>
            <p:cNvSpPr/>
            <p:nvPr/>
          </p:nvSpPr>
          <p:spPr>
            <a:xfrm>
              <a:off x="6760575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9"/>
            <p:cNvSpPr/>
            <p:nvPr/>
          </p:nvSpPr>
          <p:spPr>
            <a:xfrm>
              <a:off x="6760575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9"/>
            <p:cNvSpPr/>
            <p:nvPr/>
          </p:nvSpPr>
          <p:spPr>
            <a:xfrm>
              <a:off x="6847025" y="65155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9"/>
            <p:cNvSpPr/>
            <p:nvPr/>
          </p:nvSpPr>
          <p:spPr>
            <a:xfrm>
              <a:off x="6919500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9"/>
            <p:cNvSpPr/>
            <p:nvPr/>
          </p:nvSpPr>
          <p:spPr>
            <a:xfrm>
              <a:off x="6933500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9"/>
            <p:cNvSpPr/>
            <p:nvPr/>
          </p:nvSpPr>
          <p:spPr>
            <a:xfrm>
              <a:off x="6972475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9"/>
            <p:cNvSpPr/>
            <p:nvPr/>
          </p:nvSpPr>
          <p:spPr>
            <a:xfrm>
              <a:off x="6997425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9"/>
            <p:cNvSpPr/>
            <p:nvPr/>
          </p:nvSpPr>
          <p:spPr>
            <a:xfrm>
              <a:off x="699135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9"/>
            <p:cNvSpPr/>
            <p:nvPr/>
          </p:nvSpPr>
          <p:spPr>
            <a:xfrm>
              <a:off x="6972475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9"/>
            <p:cNvSpPr/>
            <p:nvPr/>
          </p:nvSpPr>
          <p:spPr>
            <a:xfrm>
              <a:off x="6997425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9"/>
            <p:cNvSpPr/>
            <p:nvPr/>
          </p:nvSpPr>
          <p:spPr>
            <a:xfrm>
              <a:off x="6919500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9"/>
            <p:cNvSpPr/>
            <p:nvPr/>
          </p:nvSpPr>
          <p:spPr>
            <a:xfrm>
              <a:off x="6933500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1D1D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4" name="Google Shape;794;p39"/>
          <p:cNvGrpSpPr/>
          <p:nvPr/>
        </p:nvGrpSpPr>
        <p:grpSpPr>
          <a:xfrm>
            <a:off x="4873705" y="395448"/>
            <a:ext cx="337797" cy="319873"/>
            <a:chOff x="5973900" y="318475"/>
            <a:chExt cx="401900" cy="380575"/>
          </a:xfrm>
        </p:grpSpPr>
        <p:sp>
          <p:nvSpPr>
            <p:cNvPr id="795" name="Google Shape;795;p39"/>
            <p:cNvSpPr/>
            <p:nvPr/>
          </p:nvSpPr>
          <p:spPr>
            <a:xfrm>
              <a:off x="5973900" y="337975"/>
              <a:ext cx="401900" cy="67000"/>
            </a:xfrm>
            <a:custGeom>
              <a:avLst/>
              <a:gdLst/>
              <a:ahLst/>
              <a:cxnLst/>
              <a:rect l="l" t="t" r="r" b="b"/>
              <a:pathLst>
                <a:path w="16076" h="2680" fill="none" extrusionOk="0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9"/>
            <p:cNvSpPr/>
            <p:nvPr/>
          </p:nvSpPr>
          <p:spPr>
            <a:xfrm>
              <a:off x="6024450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9"/>
            <p:cNvSpPr/>
            <p:nvPr/>
          </p:nvSpPr>
          <p:spPr>
            <a:xfrm>
              <a:off x="6280175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9"/>
            <p:cNvSpPr/>
            <p:nvPr/>
          </p:nvSpPr>
          <p:spPr>
            <a:xfrm>
              <a:off x="5973900" y="667375"/>
              <a:ext cx="401900" cy="31675"/>
            </a:xfrm>
            <a:custGeom>
              <a:avLst/>
              <a:gdLst/>
              <a:ahLst/>
              <a:cxnLst/>
              <a:rect l="l" t="t" r="r" b="b"/>
              <a:pathLst>
                <a:path w="16076" h="1267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9"/>
            <p:cNvSpPr/>
            <p:nvPr/>
          </p:nvSpPr>
          <p:spPr>
            <a:xfrm>
              <a:off x="6302700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9"/>
            <p:cNvSpPr/>
            <p:nvPr/>
          </p:nvSpPr>
          <p:spPr>
            <a:xfrm>
              <a:off x="6046975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9"/>
            <p:cNvSpPr/>
            <p:nvPr/>
          </p:nvSpPr>
          <p:spPr>
            <a:xfrm>
              <a:off x="5973900" y="407375"/>
              <a:ext cx="401900" cy="272200"/>
            </a:xfrm>
            <a:custGeom>
              <a:avLst/>
              <a:gdLst/>
              <a:ahLst/>
              <a:cxnLst/>
              <a:rect l="l" t="t" r="r" b="b"/>
              <a:pathLst>
                <a:path w="16076" h="10888" fill="none" extrusionOk="0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9"/>
            <p:cNvSpPr/>
            <p:nvPr/>
          </p:nvSpPr>
          <p:spPr>
            <a:xfrm>
              <a:off x="6024450" y="456100"/>
              <a:ext cx="300800" cy="175375"/>
            </a:xfrm>
            <a:custGeom>
              <a:avLst/>
              <a:gdLst/>
              <a:ahLst/>
              <a:cxnLst/>
              <a:rect l="l" t="t" r="r" b="b"/>
              <a:pathLst>
                <a:path w="12032" h="7015" fill="none" extrusionOk="0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9"/>
            <p:cNvSpPr/>
            <p:nvPr/>
          </p:nvSpPr>
          <p:spPr>
            <a:xfrm>
              <a:off x="6024450" y="57300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9"/>
            <p:cNvSpPr/>
            <p:nvPr/>
          </p:nvSpPr>
          <p:spPr>
            <a:xfrm>
              <a:off x="6024450" y="51455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9"/>
            <p:cNvSpPr/>
            <p:nvPr/>
          </p:nvSpPr>
          <p:spPr>
            <a:xfrm>
              <a:off x="626495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9"/>
            <p:cNvSpPr/>
            <p:nvPr/>
          </p:nvSpPr>
          <p:spPr>
            <a:xfrm>
              <a:off x="620467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39"/>
            <p:cNvSpPr/>
            <p:nvPr/>
          </p:nvSpPr>
          <p:spPr>
            <a:xfrm>
              <a:off x="614500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9"/>
            <p:cNvSpPr/>
            <p:nvPr/>
          </p:nvSpPr>
          <p:spPr>
            <a:xfrm>
              <a:off x="608472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9" name="Google Shape;809;p39"/>
          <p:cNvGrpSpPr/>
          <p:nvPr/>
        </p:nvGrpSpPr>
        <p:grpSpPr>
          <a:xfrm>
            <a:off x="918858" y="908741"/>
            <a:ext cx="342882" cy="418128"/>
            <a:chOff x="1268550" y="929175"/>
            <a:chExt cx="407950" cy="497475"/>
          </a:xfrm>
        </p:grpSpPr>
        <p:sp>
          <p:nvSpPr>
            <p:cNvPr id="810" name="Google Shape;810;p39"/>
            <p:cNvSpPr/>
            <p:nvPr/>
          </p:nvSpPr>
          <p:spPr>
            <a:xfrm>
              <a:off x="12685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9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9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3" name="Google Shape;813;p39"/>
          <p:cNvGrpSpPr/>
          <p:nvPr/>
        </p:nvGrpSpPr>
        <p:grpSpPr>
          <a:xfrm>
            <a:off x="5404922" y="924605"/>
            <a:ext cx="405331" cy="388962"/>
            <a:chOff x="6605925" y="948050"/>
            <a:chExt cx="482250" cy="462775"/>
          </a:xfrm>
        </p:grpSpPr>
        <p:sp>
          <p:nvSpPr>
            <p:cNvPr id="814" name="Google Shape;814;p39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l" t="t" r="r" b="b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9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l" t="t" r="r" b="b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9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l" t="t" r="r" b="b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9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l" t="t" r="r" b="b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9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9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0" name="Google Shape;820;p39"/>
          <p:cNvGrpSpPr/>
          <p:nvPr/>
        </p:nvGrpSpPr>
        <p:grpSpPr>
          <a:xfrm>
            <a:off x="5499604" y="2076574"/>
            <a:ext cx="215966" cy="342399"/>
            <a:chOff x="6718575" y="2318625"/>
            <a:chExt cx="256950" cy="407375"/>
          </a:xfrm>
        </p:grpSpPr>
        <p:sp>
          <p:nvSpPr>
            <p:cNvPr id="821" name="Google Shape;821;p39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9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9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9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9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9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9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9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9" name="Google Shape;829;p39"/>
          <p:cNvGrpSpPr/>
          <p:nvPr/>
        </p:nvGrpSpPr>
        <p:grpSpPr>
          <a:xfrm>
            <a:off x="2600993" y="2703482"/>
            <a:ext cx="363369" cy="221115"/>
            <a:chOff x="3269900" y="3064500"/>
            <a:chExt cx="432325" cy="263075"/>
          </a:xfrm>
        </p:grpSpPr>
        <p:sp>
          <p:nvSpPr>
            <p:cNvPr id="830" name="Google Shape;830;p39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9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9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3" name="Google Shape;833;p39"/>
          <p:cNvGrpSpPr/>
          <p:nvPr/>
        </p:nvGrpSpPr>
        <p:grpSpPr>
          <a:xfrm>
            <a:off x="5475019" y="2635926"/>
            <a:ext cx="265115" cy="372594"/>
            <a:chOff x="6689325" y="2984125"/>
            <a:chExt cx="315425" cy="443300"/>
          </a:xfrm>
        </p:grpSpPr>
        <p:sp>
          <p:nvSpPr>
            <p:cNvPr id="834" name="Google Shape;834;p39"/>
            <p:cNvSpPr/>
            <p:nvPr/>
          </p:nvSpPr>
          <p:spPr>
            <a:xfrm>
              <a:off x="6689325" y="2984125"/>
              <a:ext cx="315425" cy="77975"/>
            </a:xfrm>
            <a:custGeom>
              <a:avLst/>
              <a:gdLst/>
              <a:ahLst/>
              <a:cxnLst/>
              <a:rect l="l" t="t" r="r" b="b"/>
              <a:pathLst>
                <a:path w="12617" h="3119" fill="none" extrusionOk="0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9"/>
            <p:cNvSpPr/>
            <p:nvPr/>
          </p:nvSpPr>
          <p:spPr>
            <a:xfrm>
              <a:off x="6702125" y="3069375"/>
              <a:ext cx="289850" cy="358050"/>
            </a:xfrm>
            <a:custGeom>
              <a:avLst/>
              <a:gdLst/>
              <a:ahLst/>
              <a:cxnLst/>
              <a:rect l="l" t="t" r="r" b="b"/>
              <a:pathLst>
                <a:path w="11594" h="14322" fill="none" extrusionOk="0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9"/>
            <p:cNvSpPr/>
            <p:nvPr/>
          </p:nvSpPr>
          <p:spPr>
            <a:xfrm>
              <a:off x="67611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9"/>
            <p:cNvSpPr/>
            <p:nvPr/>
          </p:nvSpPr>
          <p:spPr>
            <a:xfrm>
              <a:off x="684702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9"/>
            <p:cNvSpPr/>
            <p:nvPr/>
          </p:nvSpPr>
          <p:spPr>
            <a:xfrm>
              <a:off x="69328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9" name="Google Shape;839;p39"/>
          <p:cNvGrpSpPr/>
          <p:nvPr/>
        </p:nvGrpSpPr>
        <p:grpSpPr>
          <a:xfrm>
            <a:off x="1523745" y="3730594"/>
            <a:ext cx="256416" cy="414535"/>
            <a:chOff x="1988225" y="4286525"/>
            <a:chExt cx="305075" cy="493200"/>
          </a:xfrm>
        </p:grpSpPr>
        <p:sp>
          <p:nvSpPr>
            <p:cNvPr id="840" name="Google Shape;840;p39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9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9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9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9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9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9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7" name="Google Shape;847;p39"/>
          <p:cNvGrpSpPr/>
          <p:nvPr/>
        </p:nvGrpSpPr>
        <p:grpSpPr>
          <a:xfrm>
            <a:off x="2067737" y="3759759"/>
            <a:ext cx="309640" cy="392030"/>
            <a:chOff x="2635450" y="4321225"/>
            <a:chExt cx="368400" cy="466425"/>
          </a:xfrm>
        </p:grpSpPr>
        <p:sp>
          <p:nvSpPr>
            <p:cNvPr id="848" name="Google Shape;848;p39"/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9"/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9"/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9"/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9"/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9"/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4" name="Google Shape;854;p39"/>
          <p:cNvGrpSpPr/>
          <p:nvPr/>
        </p:nvGrpSpPr>
        <p:grpSpPr>
          <a:xfrm>
            <a:off x="5436146" y="3750030"/>
            <a:ext cx="342882" cy="383835"/>
            <a:chOff x="6643075" y="4309650"/>
            <a:chExt cx="407950" cy="456675"/>
          </a:xfrm>
        </p:grpSpPr>
        <p:sp>
          <p:nvSpPr>
            <p:cNvPr id="855" name="Google Shape;855;p39"/>
            <p:cNvSpPr/>
            <p:nvPr/>
          </p:nvSpPr>
          <p:spPr>
            <a:xfrm>
              <a:off x="6643075" y="4698125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9"/>
            <p:cNvSpPr/>
            <p:nvPr/>
          </p:nvSpPr>
          <p:spPr>
            <a:xfrm>
              <a:off x="6643075" y="472735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9"/>
            <p:cNvSpPr/>
            <p:nvPr/>
          </p:nvSpPr>
          <p:spPr>
            <a:xfrm>
              <a:off x="6643075" y="475170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9"/>
            <p:cNvSpPr/>
            <p:nvPr/>
          </p:nvSpPr>
          <p:spPr>
            <a:xfrm>
              <a:off x="6672900" y="4309650"/>
              <a:ext cx="348900" cy="376300"/>
            </a:xfrm>
            <a:custGeom>
              <a:avLst/>
              <a:gdLst/>
              <a:ahLst/>
              <a:cxnLst/>
              <a:rect l="l" t="t" r="r" b="b"/>
              <a:pathLst>
                <a:path w="13956" h="15052" fill="none" extrusionOk="0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9"/>
            <p:cNvSpPr/>
            <p:nvPr/>
          </p:nvSpPr>
          <p:spPr>
            <a:xfrm>
              <a:off x="6805625" y="4452725"/>
              <a:ext cx="15850" cy="28050"/>
            </a:xfrm>
            <a:custGeom>
              <a:avLst/>
              <a:gdLst/>
              <a:ahLst/>
              <a:cxnLst/>
              <a:rect l="l" t="t" r="r" b="b"/>
              <a:pathLst>
                <a:path w="634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9"/>
            <p:cNvSpPr/>
            <p:nvPr/>
          </p:nvSpPr>
          <p:spPr>
            <a:xfrm>
              <a:off x="6872600" y="4452725"/>
              <a:ext cx="15875" cy="28050"/>
            </a:xfrm>
            <a:custGeom>
              <a:avLst/>
              <a:gdLst/>
              <a:ahLst/>
              <a:cxnLst/>
              <a:rect l="l" t="t" r="r" b="b"/>
              <a:pathLst>
                <a:path w="635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9"/>
            <p:cNvSpPr/>
            <p:nvPr/>
          </p:nvSpPr>
          <p:spPr>
            <a:xfrm>
              <a:off x="6709425" y="4414975"/>
              <a:ext cx="275250" cy="54825"/>
            </a:xfrm>
            <a:custGeom>
              <a:avLst/>
              <a:gdLst/>
              <a:ahLst/>
              <a:cxnLst/>
              <a:rect l="l" t="t" r="r" b="b"/>
              <a:pathLst>
                <a:path w="11010" h="2193" fill="none" extrusionOk="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9"/>
            <p:cNvSpPr/>
            <p:nvPr/>
          </p:nvSpPr>
          <p:spPr>
            <a:xfrm>
              <a:off x="6733175" y="4382725"/>
              <a:ext cx="227750" cy="37150"/>
            </a:xfrm>
            <a:custGeom>
              <a:avLst/>
              <a:gdLst/>
              <a:ahLst/>
              <a:cxnLst/>
              <a:rect l="l" t="t" r="r" b="b"/>
              <a:pathLst>
                <a:path w="9110" h="1486" fill="none" extrusionOk="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9"/>
            <p:cNvSpPr/>
            <p:nvPr/>
          </p:nvSpPr>
          <p:spPr>
            <a:xfrm>
              <a:off x="6847025" y="4414975"/>
              <a:ext cx="25" cy="145550"/>
            </a:xfrm>
            <a:custGeom>
              <a:avLst/>
              <a:gdLst/>
              <a:ahLst/>
              <a:cxnLst/>
              <a:rect l="l" t="t" r="r" b="b"/>
              <a:pathLst>
                <a:path w="1" h="5822" fill="none" extrusionOk="0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4" name="Google Shape;864;p39"/>
          <p:cNvGrpSpPr/>
          <p:nvPr/>
        </p:nvGrpSpPr>
        <p:grpSpPr>
          <a:xfrm>
            <a:off x="4251419" y="4291984"/>
            <a:ext cx="452420" cy="433992"/>
            <a:chOff x="5233525" y="4954450"/>
            <a:chExt cx="538275" cy="516350"/>
          </a:xfrm>
        </p:grpSpPr>
        <p:sp>
          <p:nvSpPr>
            <p:cNvPr id="865" name="Google Shape;865;p39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9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9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9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9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9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9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9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9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9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9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6" name="Google Shape;876;p39"/>
          <p:cNvGrpSpPr/>
          <p:nvPr/>
        </p:nvGrpSpPr>
        <p:grpSpPr>
          <a:xfrm>
            <a:off x="3682338" y="4299654"/>
            <a:ext cx="460615" cy="418653"/>
            <a:chOff x="4556450" y="4963575"/>
            <a:chExt cx="548025" cy="498100"/>
          </a:xfrm>
        </p:grpSpPr>
        <p:sp>
          <p:nvSpPr>
            <p:cNvPr id="877" name="Google Shape;877;p39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9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9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9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9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2" name="Google Shape;882;p39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883" name="Google Shape;883;p39"/>
            <p:cNvSpPr/>
            <p:nvPr/>
          </p:nvSpPr>
          <p:spPr>
            <a:xfrm>
              <a:off x="632875" y="5077450"/>
              <a:ext cx="272200" cy="185725"/>
            </a:xfrm>
            <a:custGeom>
              <a:avLst/>
              <a:gdLst/>
              <a:ahLst/>
              <a:cxnLst/>
              <a:rect l="l" t="t" r="r" b="b"/>
              <a:pathLst>
                <a:path w="10888" h="7429" fill="none" extrusionOk="0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9"/>
            <p:cNvSpPr/>
            <p:nvPr/>
          </p:nvSpPr>
          <p:spPr>
            <a:xfrm>
              <a:off x="886175" y="5071350"/>
              <a:ext cx="74300" cy="191825"/>
            </a:xfrm>
            <a:custGeom>
              <a:avLst/>
              <a:gdLst/>
              <a:ahLst/>
              <a:cxnLst/>
              <a:rect l="l" t="t" r="r" b="b"/>
              <a:pathLst>
                <a:path w="2972" h="7673" fill="none" extrusionOk="0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9"/>
            <p:cNvSpPr/>
            <p:nvPr/>
          </p:nvSpPr>
          <p:spPr>
            <a:xfrm>
              <a:off x="531800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9"/>
            <p:cNvSpPr/>
            <p:nvPr/>
          </p:nvSpPr>
          <p:spPr>
            <a:xfrm>
              <a:off x="859375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9"/>
            <p:cNvSpPr/>
            <p:nvPr/>
          </p:nvSpPr>
          <p:spPr>
            <a:xfrm>
              <a:off x="676100" y="5071350"/>
              <a:ext cx="86500" cy="7325"/>
            </a:xfrm>
            <a:custGeom>
              <a:avLst/>
              <a:gdLst/>
              <a:ahLst/>
              <a:cxnLst/>
              <a:rect l="l" t="t" r="r" b="b"/>
              <a:pathLst>
                <a:path w="3460" h="293" fill="none" extrusionOk="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9"/>
            <p:cNvSpPr/>
            <p:nvPr/>
          </p:nvSpPr>
          <p:spPr>
            <a:xfrm>
              <a:off x="941575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9"/>
            <p:cNvSpPr/>
            <p:nvPr/>
          </p:nvSpPr>
          <p:spPr>
            <a:xfrm>
              <a:off x="614600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0" name="Google Shape;890;p39"/>
          <p:cNvGrpSpPr/>
          <p:nvPr/>
        </p:nvGrpSpPr>
        <p:grpSpPr>
          <a:xfrm>
            <a:off x="7243894" y="1803400"/>
            <a:ext cx="433992" cy="422729"/>
            <a:chOff x="5916675" y="927975"/>
            <a:chExt cx="516350" cy="502950"/>
          </a:xfrm>
        </p:grpSpPr>
        <p:sp>
          <p:nvSpPr>
            <p:cNvPr id="891" name="Google Shape;891;p39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38100" cap="rnd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9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38100" cap="rnd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3" name="Google Shape;893;p39"/>
          <p:cNvGrpSpPr/>
          <p:nvPr/>
        </p:nvGrpSpPr>
        <p:grpSpPr>
          <a:xfrm>
            <a:off x="6359914" y="2509302"/>
            <a:ext cx="1079481" cy="1051467"/>
            <a:chOff x="5916675" y="927975"/>
            <a:chExt cx="516350" cy="502950"/>
          </a:xfrm>
        </p:grpSpPr>
        <p:sp>
          <p:nvSpPr>
            <p:cNvPr id="894" name="Google Shape;894;p39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99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9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99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39"/>
          <p:cNvGrpSpPr/>
          <p:nvPr/>
        </p:nvGrpSpPr>
        <p:grpSpPr>
          <a:xfrm>
            <a:off x="6360057" y="1803400"/>
            <a:ext cx="433992" cy="422729"/>
            <a:chOff x="5916675" y="927975"/>
            <a:chExt cx="516350" cy="502950"/>
          </a:xfrm>
        </p:grpSpPr>
        <p:sp>
          <p:nvSpPr>
            <p:cNvPr id="897" name="Google Shape;897;p39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9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9" name="Google Shape;899;p39"/>
          <p:cNvSpPr/>
          <p:nvPr/>
        </p:nvSpPr>
        <p:spPr>
          <a:xfrm>
            <a:off x="7436055" y="20397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38100" cap="rnd" cmpd="sng">
            <a:solidFill>
              <a:srgbClr val="6FA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0" name="Google Shape;900;p39"/>
          <p:cNvSpPr/>
          <p:nvPr/>
        </p:nvSpPr>
        <p:spPr>
          <a:xfrm>
            <a:off x="6552218" y="20397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6FA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39"/>
          <p:cNvSpPr/>
          <p:nvPr/>
        </p:nvSpPr>
        <p:spPr>
          <a:xfrm>
            <a:off x="6837753" y="3097315"/>
            <a:ext cx="1000561" cy="565194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6FA8D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39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40"/>
          <p:cNvSpPr txBox="1"/>
          <p:nvPr/>
        </p:nvSpPr>
        <p:spPr>
          <a:xfrm>
            <a:off x="2773450" y="1150500"/>
            <a:ext cx="57825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Poppins Light"/>
                <a:ea typeface="Poppins Light"/>
                <a:cs typeface="Poppins Light"/>
                <a:sym typeface="Poppins Light"/>
              </a:rPr>
              <a:t>Now you can use any emoji as an icon!</a:t>
            </a:r>
            <a:endParaRPr sz="12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Poppins Light"/>
                <a:ea typeface="Poppins Light"/>
                <a:cs typeface="Poppins Light"/>
                <a:sym typeface="Poppins Light"/>
              </a:rPr>
              <a:t>And of course it resizes without losing quality and you can change the color.</a:t>
            </a:r>
            <a:endParaRPr sz="12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 Light"/>
                <a:ea typeface="Poppins Light"/>
                <a:cs typeface="Poppins Light"/>
                <a:sym typeface="Poppins Light"/>
              </a:rPr>
              <a:t>How? Follow Google instructions </a:t>
            </a:r>
            <a:r>
              <a:rPr lang="en" sz="1200" u="sng">
                <a:latin typeface="Poppins Light"/>
                <a:ea typeface="Poppins Light"/>
                <a:cs typeface="Poppins Light"/>
                <a:sym typeface="Poppins Light"/>
                <a:hlinkClick r:id="rId3"/>
              </a:rPr>
              <a:t>https://twitter.com/googledocs/status/730087240156643328</a:t>
            </a:r>
            <a:endParaRPr sz="12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908" name="Google Shape;908;p40"/>
          <p:cNvSpPr txBox="1"/>
          <p:nvPr/>
        </p:nvSpPr>
        <p:spPr>
          <a:xfrm>
            <a:off x="1417700" y="2610475"/>
            <a:ext cx="7138200" cy="20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oppins Light"/>
                <a:ea typeface="Poppins Light"/>
                <a:cs typeface="Poppins Light"/>
                <a:sym typeface="Poppins Ligh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000000"/>
                </a:highlight>
                <a:latin typeface="Poppins Light"/>
                <a:ea typeface="Poppins Light"/>
                <a:cs typeface="Poppins Light"/>
                <a:sym typeface="Poppins Light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000000"/>
              </a:highlight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909" name="Google Shape;909;p40"/>
          <p:cNvSpPr txBox="1"/>
          <p:nvPr/>
        </p:nvSpPr>
        <p:spPr>
          <a:xfrm>
            <a:off x="1258575" y="1092646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1C232"/>
                </a:solidFill>
                <a:latin typeface="Poppins Light"/>
                <a:ea typeface="Poppins Light"/>
                <a:cs typeface="Poppins Light"/>
                <a:sym typeface="Poppins Light"/>
              </a:rPr>
              <a:t>😉</a:t>
            </a:r>
            <a:endParaRPr sz="9600">
              <a:solidFill>
                <a:srgbClr val="F1C232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910" name="Google Shape;910;p40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baf2bf5c2d5d888062427e66abb2b3c6fce062"/>
</p:tagLst>
</file>

<file path=ppt/theme/theme1.xml><?xml version="1.0" encoding="utf-8"?>
<a:theme xmlns:a="http://schemas.openxmlformats.org/drawingml/2006/main" name="Cymbelin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1685</TotalTime>
  <Words>1237</Words>
  <Application>Microsoft Office PowerPoint</Application>
  <PresentationFormat>Экран (16:9)</PresentationFormat>
  <Paragraphs>192</Paragraphs>
  <Slides>31</Slides>
  <Notes>29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31</vt:i4>
      </vt:variant>
    </vt:vector>
  </HeadingPairs>
  <TitlesOfParts>
    <vt:vector size="44" baseType="lpstr">
      <vt:lpstr>Arial</vt:lpstr>
      <vt:lpstr>Aharoni</vt:lpstr>
      <vt:lpstr>Bookman Old Style</vt:lpstr>
      <vt:lpstr>Wingdings</vt:lpstr>
      <vt:lpstr>Arial Black</vt:lpstr>
      <vt:lpstr>Poppins</vt:lpstr>
      <vt:lpstr>Poppins Light</vt:lpstr>
      <vt:lpstr>Cambria Math</vt:lpstr>
      <vt:lpstr>Times New Roman</vt:lpstr>
      <vt:lpstr>Cymbeline template</vt:lpstr>
      <vt:lpstr>Документ</vt:lpstr>
      <vt:lpstr>Формула</vt:lpstr>
      <vt:lpstr>Документ Microsoft Word</vt:lpstr>
      <vt:lpstr>Финансово-экономические расчеты, как основа оценки инвестиционных проектов</vt:lpstr>
      <vt:lpstr>Презентация PowerPoint</vt:lpstr>
      <vt:lpstr>План</vt:lpstr>
      <vt:lpstr>1. Процент и процентная ставка. Виды процентных ставок. </vt:lpstr>
      <vt:lpstr>Презентация PowerPoint</vt:lpstr>
      <vt:lpstr>1. Процент и процентная ставка. Виды процентных ставок. </vt:lpstr>
      <vt:lpstr>1. Процент и процентная ставка. Виды процентных ставок. </vt:lpstr>
      <vt:lpstr>Презентация PowerPoint</vt:lpstr>
      <vt:lpstr>Например: Вы финансируете  технологическое  решение, представляя денежные средства на три месяца из расчета 38% годовых. Рассчитайте процентную ставку, в соответствии с которой партнер Вам будет возвращать авансированные средства</vt:lpstr>
      <vt:lpstr>Процедура наращения.</vt:lpstr>
      <vt:lpstr>Пример:</vt:lpstr>
      <vt:lpstr>Презентация PowerPoint</vt:lpstr>
      <vt:lpstr>2. Процедура дисконтирования</vt:lpstr>
      <vt:lpstr>Презентация PowerPoint</vt:lpstr>
      <vt:lpstr>Сущность ставки дисконтирования</vt:lpstr>
      <vt:lpstr>3. Золотое правило бизнеса?</vt:lpstr>
      <vt:lpstr>Неравноценность одних и тех же сумм, полученных в разное время объясняется следующими причинами:</vt:lpstr>
      <vt:lpstr>Следствием такого положения дел явилось возникновение ТЕОРИИ СТОИМОСТИ ДЕНЕГ ВО ВРЕМЕНИ</vt:lpstr>
      <vt:lpstr>В инвестиционном анализе в качестве индикатора, учитывающего вышеизложенные условия выступает ставка дисконтирования</vt:lpstr>
      <vt:lpstr>Принципы выбора ставки дисконтирования:</vt:lpstr>
      <vt:lpstr>Презентация PowerPoint</vt:lpstr>
      <vt:lpstr>Поправки на риск неполучения предусмотренных инвестиционным проектом доходов</vt:lpstr>
      <vt:lpstr>Закрепляем:</vt:lpstr>
      <vt:lpstr>Перечисленные выше варианты ставок различаются между собой, главным образом, уровнем риска и являются одной из компонент стоимости капитала.  В зависимости от выбранной ставки дисконтирования должны интерпретироваться результаты расчетов, связанных с оценкой эффективности инвестиций.  </vt:lpstr>
      <vt:lpstr>Презентация PowerPoint</vt:lpstr>
      <vt:lpstr>Презентация PowerPoint</vt:lpstr>
      <vt:lpstr>Спасибо!</vt:lpstr>
      <vt:lpstr>Где найти инвестора?</vt:lpstr>
      <vt:lpstr>Presentation design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Разумова Юлия</dc:creator>
  <cp:lastModifiedBy>User</cp:lastModifiedBy>
  <cp:revision>52</cp:revision>
  <dcterms:modified xsi:type="dcterms:W3CDTF">2023-09-13T02:30:50Z</dcterms:modified>
</cp:coreProperties>
</file>