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319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309" r:id="rId20"/>
    <p:sldId id="310" r:id="rId21"/>
    <p:sldId id="311" r:id="rId22"/>
    <p:sldId id="312" r:id="rId23"/>
    <p:sldId id="313" r:id="rId24"/>
    <p:sldId id="276" r:id="rId25"/>
    <p:sldId id="277" r:id="rId26"/>
    <p:sldId id="278" r:id="rId27"/>
    <p:sldId id="279" r:id="rId28"/>
    <p:sldId id="280" r:id="rId29"/>
    <p:sldId id="281" r:id="rId30"/>
    <p:sldId id="314" r:id="rId31"/>
    <p:sldId id="282" r:id="rId32"/>
    <p:sldId id="316" r:id="rId33"/>
    <p:sldId id="315" r:id="rId34"/>
    <p:sldId id="283" r:id="rId35"/>
    <p:sldId id="284" r:id="rId36"/>
    <p:sldId id="285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317" r:id="rId45"/>
    <p:sldId id="295" r:id="rId46"/>
    <p:sldId id="335" r:id="rId47"/>
    <p:sldId id="294" r:id="rId48"/>
    <p:sldId id="320" r:id="rId49"/>
    <p:sldId id="321" r:id="rId50"/>
    <p:sldId id="322" r:id="rId51"/>
    <p:sldId id="334" r:id="rId52"/>
    <p:sldId id="296" r:id="rId53"/>
    <p:sldId id="297" r:id="rId54"/>
    <p:sldId id="298" r:id="rId55"/>
    <p:sldId id="323" r:id="rId56"/>
    <p:sldId id="300" r:id="rId57"/>
    <p:sldId id="324" r:id="rId58"/>
    <p:sldId id="325" r:id="rId59"/>
    <p:sldId id="327" r:id="rId60"/>
    <p:sldId id="326" r:id="rId61"/>
    <p:sldId id="301" r:id="rId62"/>
    <p:sldId id="328" r:id="rId63"/>
    <p:sldId id="329" r:id="rId64"/>
    <p:sldId id="302" r:id="rId65"/>
    <p:sldId id="303" r:id="rId66"/>
    <p:sldId id="304" r:id="rId67"/>
    <p:sldId id="305" r:id="rId68"/>
    <p:sldId id="306" r:id="rId69"/>
    <p:sldId id="307" r:id="rId70"/>
    <p:sldId id="318" r:id="rId71"/>
    <p:sldId id="330" r:id="rId72"/>
    <p:sldId id="331" r:id="rId73"/>
    <p:sldId id="332" r:id="rId74"/>
    <p:sldId id="333" r:id="rId7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71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588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534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63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47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053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718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37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78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739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95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18C2B-EEFB-40D6-8004-A8D8CC972EAB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657AF-BAAD-4761-B950-49854764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98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1.png"/><Relationship Id="rId7" Type="http://schemas.openxmlformats.org/officeDocument/2006/relationships/image" Target="../media/image6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0930" y="1372055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       </a:t>
            </a:r>
            <a:r>
              <a:rPr lang="ru-RU" sz="5400" b="1" i="1" dirty="0"/>
              <a:t>Элементы векторной алгебры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35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Содержание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5272" y="1551669"/>
            <a:ext cx="8968921" cy="4151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sz="3200" b="1" dirty="0" smtClean="0">
                <a:solidFill>
                  <a:srgbClr val="000000"/>
                </a:solidFill>
              </a:rPr>
              <a:t>1</a:t>
            </a:r>
            <a:r>
              <a:rPr lang="ru-RU" sz="3200" b="1" dirty="0">
                <a:solidFill>
                  <a:srgbClr val="000000"/>
                </a:solidFill>
              </a:rPr>
              <a:t>. Основные </a:t>
            </a:r>
            <a:r>
              <a:rPr lang="ru-RU" sz="3200" b="1" dirty="0" smtClean="0">
                <a:solidFill>
                  <a:srgbClr val="000000"/>
                </a:solidFill>
              </a:rPr>
              <a:t>понятия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0000"/>
                </a:solidFill>
              </a:rPr>
              <a:t> </a:t>
            </a:r>
            <a:r>
              <a:rPr lang="ru-RU" sz="3200" b="1" dirty="0" smtClean="0">
                <a:solidFill>
                  <a:srgbClr val="000000"/>
                </a:solidFill>
              </a:rPr>
              <a:t>    2</a:t>
            </a:r>
            <a:r>
              <a:rPr lang="ru-RU" sz="3200" b="1" dirty="0">
                <a:solidFill>
                  <a:srgbClr val="000000"/>
                </a:solidFill>
              </a:rPr>
              <a:t>. Линейные операции над </a:t>
            </a:r>
            <a:r>
              <a:rPr lang="ru-RU" sz="3200" b="1" dirty="0" smtClean="0">
                <a:solidFill>
                  <a:srgbClr val="000000"/>
                </a:solidFill>
              </a:rPr>
              <a:t>векторами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0000"/>
                </a:solidFill>
              </a:rPr>
              <a:t>     </a:t>
            </a:r>
            <a:r>
              <a:rPr lang="ru-RU" sz="3200" b="1" dirty="0" smtClean="0">
                <a:solidFill>
                  <a:srgbClr val="000000"/>
                </a:solidFill>
              </a:rPr>
              <a:t>3</a:t>
            </a:r>
            <a:r>
              <a:rPr lang="ru-RU" sz="3200" b="1" dirty="0">
                <a:solidFill>
                  <a:srgbClr val="000000"/>
                </a:solidFill>
              </a:rPr>
              <a:t>. Проекция вектора на </a:t>
            </a:r>
            <a:r>
              <a:rPr lang="ru-RU" sz="3200" b="1" dirty="0" smtClean="0">
                <a:solidFill>
                  <a:srgbClr val="000000"/>
                </a:solidFill>
              </a:rPr>
              <a:t>ось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0000"/>
                </a:solidFill>
              </a:rPr>
              <a:t>     </a:t>
            </a:r>
            <a:r>
              <a:rPr lang="ru-RU" sz="3200" b="1" dirty="0" smtClean="0">
                <a:solidFill>
                  <a:srgbClr val="000000"/>
                </a:solidFill>
              </a:rPr>
              <a:t>4</a:t>
            </a:r>
            <a:r>
              <a:rPr lang="ru-RU" sz="3200" b="1" dirty="0">
                <a:solidFill>
                  <a:srgbClr val="000000"/>
                </a:solidFill>
              </a:rPr>
              <a:t>. Координаты </a:t>
            </a:r>
            <a:r>
              <a:rPr lang="ru-RU" sz="3200" b="1" dirty="0" smtClean="0">
                <a:solidFill>
                  <a:srgbClr val="000000"/>
                </a:solidFill>
              </a:rPr>
              <a:t>вектора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0000"/>
                </a:solidFill>
              </a:rPr>
              <a:t>     </a:t>
            </a:r>
            <a:r>
              <a:rPr lang="ru-RU" sz="3200" b="1" dirty="0" smtClean="0">
                <a:solidFill>
                  <a:srgbClr val="000000"/>
                </a:solidFill>
              </a:rPr>
              <a:t>5</a:t>
            </a:r>
            <a:r>
              <a:rPr lang="ru-RU" sz="3200" b="1" dirty="0">
                <a:solidFill>
                  <a:srgbClr val="000000"/>
                </a:solidFill>
              </a:rPr>
              <a:t>. Скалярное произведение </a:t>
            </a:r>
            <a:r>
              <a:rPr lang="ru-RU" sz="3200" b="1" dirty="0" smtClean="0">
                <a:solidFill>
                  <a:srgbClr val="000000"/>
                </a:solidFill>
              </a:rPr>
              <a:t>векторов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0000"/>
                </a:solidFill>
              </a:rPr>
              <a:t>     </a:t>
            </a:r>
            <a:r>
              <a:rPr lang="ru-RU" sz="3200" b="1" dirty="0" smtClean="0">
                <a:solidFill>
                  <a:srgbClr val="000000"/>
                </a:solidFill>
              </a:rPr>
              <a:t>6</a:t>
            </a:r>
            <a:r>
              <a:rPr lang="ru-RU" sz="3200" b="1" dirty="0">
                <a:solidFill>
                  <a:srgbClr val="000000"/>
                </a:solidFill>
              </a:rPr>
              <a:t>. Векторное произведение </a:t>
            </a:r>
            <a:r>
              <a:rPr lang="ru-RU" sz="3200" b="1" dirty="0" smtClean="0">
                <a:solidFill>
                  <a:srgbClr val="000000"/>
                </a:solidFill>
              </a:rPr>
              <a:t>векторов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0000"/>
                </a:solidFill>
              </a:rPr>
              <a:t>     </a:t>
            </a:r>
            <a:r>
              <a:rPr lang="ru-RU" sz="3200" b="1" dirty="0" smtClean="0">
                <a:solidFill>
                  <a:srgbClr val="000000"/>
                </a:solidFill>
              </a:rPr>
              <a:t>7</a:t>
            </a:r>
            <a:r>
              <a:rPr lang="ru-RU" sz="3200" b="1" dirty="0">
                <a:solidFill>
                  <a:srgbClr val="000000"/>
                </a:solidFill>
              </a:rPr>
              <a:t>. Смешанное произведение векторов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1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1. Основные понятия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45129"/>
                <a:ext cx="10515599" cy="470262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200" b="1" dirty="0"/>
                  <a:t>Вектор</a:t>
                </a:r>
                <a:r>
                  <a:rPr lang="ru-RU" sz="3200" dirty="0"/>
                  <a:t> – это направленный прямолинейный отрезок, то есть отрезок, имеющий определенную длину и определенное направление. Если точка </a:t>
                </a:r>
                <a:r>
                  <a:rPr lang="ru-RU" sz="3200" i="1" dirty="0"/>
                  <a:t>А</a:t>
                </a:r>
                <a:r>
                  <a:rPr lang="ru-RU" sz="3200" dirty="0"/>
                  <a:t> – начало вектора, а точка </a:t>
                </a:r>
                <a:r>
                  <a:rPr lang="ru-RU" sz="3200" i="1" dirty="0"/>
                  <a:t>В</a:t>
                </a:r>
                <a:r>
                  <a:rPr lang="ru-RU" sz="3200" dirty="0"/>
                  <a:t> – его конец, то вектор обозначается символом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sz="3200" dirty="0" smtClean="0"/>
                  <a:t> </a:t>
                </a:r>
                <a:r>
                  <a:rPr lang="ru-RU" sz="3200" dirty="0"/>
                  <a:t>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       </a:t>
                </a:r>
                <a:r>
                  <a:rPr lang="ru-RU" sz="3200" dirty="0"/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ru-RU" sz="3200" dirty="0"/>
                  <a:t> (у него начало в точке </a:t>
                </a:r>
                <a:r>
                  <a:rPr lang="ru-RU" sz="3200" i="1" dirty="0"/>
                  <a:t>В,</a:t>
                </a:r>
                <a:r>
                  <a:rPr lang="ru-RU" sz="3200" dirty="0"/>
                  <a:t> а конец в точке </a:t>
                </a:r>
                <a:r>
                  <a:rPr lang="ru-RU" sz="3200" i="1" dirty="0"/>
                  <a:t>А</a:t>
                </a:r>
                <a:r>
                  <a:rPr lang="ru-RU" sz="3200" dirty="0"/>
                  <a:t>) называется </a:t>
                </a:r>
                <a:r>
                  <a:rPr lang="ru-RU" sz="3200" b="1" dirty="0"/>
                  <a:t>противоположным</a:t>
                </a:r>
                <a:r>
                  <a:rPr lang="ru-RU" sz="3200" dirty="0"/>
                  <a:t>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sz="3200" dirty="0"/>
                  <a:t>. Вектор, противоположный </a:t>
                </a:r>
                <a:r>
                  <a:rPr lang="ru-RU" sz="3200" dirty="0" smtClean="0"/>
                  <a:t>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 и  обозначается </a:t>
                </a:r>
                <a14:m>
                  <m:oMath xmlns:m="http://schemas.openxmlformats.org/officeDocument/2006/math">
                    <m:r>
                      <a:rPr lang="en-US" sz="3200" b="0" i="1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45129"/>
                <a:ext cx="10515599" cy="4702628"/>
              </a:xfrm>
              <a:blipFill>
                <a:blip r:embed="rId2"/>
                <a:stretch>
                  <a:fillRect l="-1508" t="-27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73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18457" y="582840"/>
                <a:ext cx="10809514" cy="480558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Расстояние между началом и концом вектора называется его </a:t>
                </a:r>
                <a:r>
                  <a:rPr lang="ru-RU" sz="3200" b="1" dirty="0" smtClean="0"/>
                  <a:t>длиной, </a:t>
                </a:r>
                <a:r>
                  <a:rPr lang="ru-RU" sz="3200" dirty="0"/>
                  <a:t>или</a:t>
                </a:r>
                <a:r>
                  <a:rPr lang="ru-RU" sz="3200" b="1" dirty="0"/>
                  <a:t> </a:t>
                </a:r>
                <a:r>
                  <a:rPr lang="ru-RU" sz="3200" b="1" dirty="0" smtClean="0"/>
                  <a:t>модулем, </a:t>
                </a:r>
                <a:r>
                  <a:rPr lang="ru-RU" sz="3200" dirty="0" smtClean="0"/>
                  <a:t>или</a:t>
                </a:r>
                <a:r>
                  <a:rPr lang="ru-RU" sz="3200" b="1" dirty="0" smtClean="0"/>
                  <a:t> абсолютной величиной </a:t>
                </a:r>
                <a:r>
                  <a:rPr lang="ru-RU" sz="3200" dirty="0" smtClean="0"/>
                  <a:t>и </a:t>
                </a:r>
                <a:r>
                  <a:rPr lang="ru-RU" sz="3200" dirty="0"/>
                  <a:t>обозначается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𝐴𝐵</m:t>
                            </m:r>
                          </m:e>
                        </m:acc>
                      </m:e>
                    </m:d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</a:t>
                </a:r>
                <a:r>
                  <a:rPr lang="ru-RU" sz="3200" dirty="0"/>
                  <a:t>Вектор, длина которого равна нулю, называется </a:t>
                </a:r>
                <a:r>
                  <a:rPr lang="ru-RU" sz="3200" b="1" dirty="0"/>
                  <a:t>нулевым </a:t>
                </a:r>
                <a:r>
                  <a:rPr lang="ru-RU" sz="3200" dirty="0"/>
                  <a:t>вектором 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200" dirty="0"/>
                  <a:t>. Нулевой вектор не имеет определенного направления</a:t>
                </a:r>
                <a:r>
                  <a:rPr lang="ru-RU" sz="3200" dirty="0" smtClean="0"/>
                  <a:t>.</a:t>
                </a:r>
                <a:r>
                  <a:rPr lang="en-US" sz="3200" dirty="0" smtClean="0"/>
                  <a:t> </a:t>
                </a:r>
                <a:r>
                  <a:rPr lang="ru-RU" sz="3200" dirty="0"/>
                  <a:t>Нулевой вектор </a:t>
                </a:r>
                <a:r>
                  <a:rPr lang="ru-RU" sz="3200" dirty="0" smtClean="0"/>
                  <a:t>считается коллинеарным, </a:t>
                </a:r>
                <a:r>
                  <a:rPr lang="ru-RU" sz="3200" dirty="0" err="1" smtClean="0"/>
                  <a:t>сонаправленным</a:t>
                </a:r>
                <a:r>
                  <a:rPr lang="ru-RU" sz="3200" dirty="0" smtClean="0"/>
                  <a:t> с любым вектором.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Нулевой </a:t>
                </a:r>
                <a:r>
                  <a:rPr lang="ru-RU" sz="3200" dirty="0"/>
                  <a:t>вектор </a:t>
                </a:r>
                <a:r>
                  <a:rPr lang="ru-RU" sz="3200" dirty="0" smtClean="0"/>
                  <a:t>– это любая точка на плоскости.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8457" y="582840"/>
                <a:ext cx="10809514" cy="4805589"/>
              </a:xfrm>
              <a:blipFill>
                <a:blip r:embed="rId2"/>
                <a:stretch>
                  <a:fillRect l="-1466" t="-2665" r="-1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2008414" y="5878289"/>
            <a:ext cx="179615" cy="17961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10445" y="5274132"/>
            <a:ext cx="636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М</a:t>
            </a:r>
            <a:endParaRPr lang="ru-RU" sz="28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412671" y="5388429"/>
                <a:ext cx="1897804" cy="4859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ММ</m:t>
                          </m:r>
                        </m:e>
                      </m:acc>
                      <m:r>
                        <a:rPr lang="ru-R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671" y="5388429"/>
                <a:ext cx="1897804" cy="4859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298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273628" y="1567543"/>
                <a:ext cx="9421585" cy="392316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Вектор, длина которого равна единице, называется </a:t>
                </a:r>
                <a:r>
                  <a:rPr lang="ru-RU" sz="3200" b="1" dirty="0"/>
                  <a:t>единичным</a:t>
                </a:r>
                <a:r>
                  <a:rPr lang="ru-RU" sz="3200" dirty="0"/>
                  <a:t> вектором 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𝒆</m:t>
                        </m:r>
                      </m:e>
                    </m:acc>
                  </m:oMath>
                </a14:m>
                <a:r>
                  <a:rPr lang="ru-RU" sz="3200" dirty="0"/>
                  <a:t>. </a:t>
                </a:r>
                <a:endParaRPr lang="en-US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Единичный </a:t>
                </a:r>
                <a:r>
                  <a:rPr lang="ru-RU" sz="3200" dirty="0"/>
                  <a:t>вектор, направление которого совпадает с направлением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, называется </a:t>
                </a:r>
                <a:r>
                  <a:rPr lang="ru-RU" sz="3200" b="1" dirty="0"/>
                  <a:t>ортом (орт) </a:t>
                </a:r>
                <a:r>
                  <a:rPr lang="ru-RU" sz="3200" dirty="0"/>
                  <a:t>вектора  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3200" dirty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3628" y="1567543"/>
                <a:ext cx="9421585" cy="3923168"/>
              </a:xfrm>
              <a:blipFill>
                <a:blip r:embed="rId2"/>
                <a:stretch>
                  <a:fillRect l="-1683" t="-3261" r="-21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7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534885" y="550226"/>
                <a:ext cx="8925379" cy="471238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Векторы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 </m:t>
                    </m:r>
                    <m:r>
                      <a:rPr lang="ru-RU" sz="3200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  </a:t>
                </a:r>
                <a:r>
                  <a:rPr lang="ru-RU" sz="3200" dirty="0"/>
                  <a:t>называются </a:t>
                </a:r>
                <a:r>
                  <a:rPr lang="ru-RU" sz="3200" b="1" dirty="0"/>
                  <a:t>коллинеарными</a:t>
                </a:r>
                <a:r>
                  <a:rPr lang="ru-RU" sz="3200" dirty="0"/>
                  <a:t>, если они лежат на одной прямой или на параллельных прямых, обозначается коллинеарность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. Коллинеарные векторы могут быть </a:t>
                </a:r>
                <a:r>
                  <a:rPr lang="ru-RU" sz="3200" b="1" dirty="0"/>
                  <a:t>сонаправлены</a:t>
                </a:r>
                <a:r>
                  <a:rPr lang="ru-RU" sz="3200" dirty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↑↑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) и </a:t>
                </a:r>
                <a:r>
                  <a:rPr lang="ru-RU" sz="3200" b="1" dirty="0"/>
                  <a:t>противоположно направлены </a:t>
                </a:r>
                <a:r>
                  <a:rPr lang="ru-RU" sz="3200" dirty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↑↓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).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34885" y="550226"/>
                <a:ext cx="8925379" cy="4712382"/>
              </a:xfrm>
              <a:blipFill>
                <a:blip r:embed="rId2"/>
                <a:stretch>
                  <a:fillRect l="-1776" t="-11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093029" y="3897087"/>
            <a:ext cx="903514" cy="48985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245429" y="4386944"/>
            <a:ext cx="674914" cy="402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052908" y="3957738"/>
                <a:ext cx="3850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908" y="3957738"/>
                <a:ext cx="38504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37951" y="4142015"/>
                <a:ext cx="381835" cy="410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951" y="4142015"/>
                <a:ext cx="381835" cy="4104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204355" y="5191281"/>
                <a:ext cx="2109243" cy="445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ru-RU" sz="2000" b="1" i="1">
                          <a:latin typeface="Cambria Math"/>
                        </a:rPr>
                        <m:t>↑↑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355" y="5191281"/>
                <a:ext cx="2109243" cy="4458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Прямая со стрелкой 15"/>
          <p:cNvCxnSpPr/>
          <p:nvPr/>
        </p:nvCxnSpPr>
        <p:spPr bwMode="auto">
          <a:xfrm flipV="1">
            <a:off x="7206343" y="4049487"/>
            <a:ext cx="849086" cy="50302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 стрелкой 19"/>
          <p:cNvCxnSpPr/>
          <p:nvPr/>
        </p:nvCxnSpPr>
        <p:spPr bwMode="auto">
          <a:xfrm flipH="1">
            <a:off x="7441572" y="4347263"/>
            <a:ext cx="1103715" cy="69239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52258" y="3986833"/>
                <a:ext cx="3786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258" y="3986833"/>
                <a:ext cx="378629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735916" y="4303280"/>
                <a:ext cx="391454" cy="410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𝒅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5916" y="4303280"/>
                <a:ext cx="391454" cy="4104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92097" y="5202605"/>
                <a:ext cx="926664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ru-RU" sz="2000" i="1">
                          <a:latin typeface="Cambria Math"/>
                          <a:ea typeface="Cambria Math"/>
                        </a:rPr>
                        <m:t>↑↓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  <a:ea typeface="Cambria Math"/>
                            </a:rPr>
                            <m:t>𝒅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097" y="5202605"/>
                <a:ext cx="926664" cy="4458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Прямая со стрелкой 9"/>
          <p:cNvCxnSpPr/>
          <p:nvPr/>
        </p:nvCxnSpPr>
        <p:spPr>
          <a:xfrm flipV="1">
            <a:off x="1726087" y="3986833"/>
            <a:ext cx="1551214" cy="8976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1726087" y="4435656"/>
            <a:ext cx="775607" cy="448824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608574" y="4303280"/>
                <a:ext cx="7218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574" y="4303280"/>
                <a:ext cx="72187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516620" y="3788230"/>
                <a:ext cx="381835" cy="410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620" y="3788230"/>
                <a:ext cx="381835" cy="4104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834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371600" y="1094015"/>
                <a:ext cx="9028793" cy="439669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Два вектора называются </a:t>
                </a:r>
                <a:r>
                  <a:rPr lang="ru-RU" sz="3200" b="1" dirty="0"/>
                  <a:t>равными</a:t>
                </a:r>
                <a:r>
                  <a:rPr lang="ru-RU" sz="3200" dirty="0"/>
                  <a:t>, если они </a:t>
                </a:r>
                <a:r>
                  <a:rPr lang="ru-RU" sz="3200" dirty="0" smtClean="0"/>
                  <a:t>коллинеарные, </a:t>
                </a:r>
                <a:r>
                  <a:rPr lang="ru-RU" sz="3200" dirty="0"/>
                  <a:t>одинаково направлены и имеют </a:t>
                </a:r>
                <a:r>
                  <a:rPr lang="ru-RU" sz="3200" dirty="0" smtClean="0"/>
                  <a:t>равные </a:t>
                </a:r>
                <a:r>
                  <a:rPr lang="ru-RU" sz="3200" dirty="0"/>
                  <a:t>длины.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𝐴𝐷</m:t>
                          </m:r>
                        </m:e>
                      </m:acc>
                      <m:r>
                        <a:rPr lang="ru-RU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𝐵𝐶</m:t>
                          </m:r>
                        </m:e>
                      </m:acc>
                      <m:r>
                        <a:rPr lang="ru-RU" i="1">
                          <a:latin typeface="Cambria Math"/>
                        </a:rPr>
                        <m:t>, но 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≠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𝐶𝐷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71600" y="1094015"/>
                <a:ext cx="9028793" cy="4396696"/>
              </a:xfrm>
              <a:blipFill>
                <a:blip r:embed="rId2"/>
                <a:stretch>
                  <a:fillRect l="-1688" t="-29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486400" y="2797630"/>
            <a:ext cx="1676400" cy="10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H="1">
            <a:off x="6226630" y="2808514"/>
            <a:ext cx="936171" cy="85997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>
            <a:off x="4583833" y="3645024"/>
            <a:ext cx="1642797" cy="2346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 стрелкой 12"/>
          <p:cNvCxnSpPr/>
          <p:nvPr/>
        </p:nvCxnSpPr>
        <p:spPr bwMode="auto">
          <a:xfrm flipV="1">
            <a:off x="4583833" y="2797630"/>
            <a:ext cx="897125" cy="87085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4232454" y="348382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15189" y="252548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86600" y="257991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70172" y="3526581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1431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5656" y="1273630"/>
            <a:ext cx="10025743" cy="426062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</a:t>
            </a:r>
            <a:r>
              <a:rPr lang="ru-RU" sz="3600" dirty="0" smtClean="0"/>
              <a:t>Три </a:t>
            </a:r>
            <a:r>
              <a:rPr lang="ru-RU" sz="3600" dirty="0"/>
              <a:t>вектора в пространстве называются </a:t>
            </a:r>
            <a:r>
              <a:rPr lang="ru-RU" sz="3600" b="1" dirty="0"/>
              <a:t>компланарными</a:t>
            </a:r>
            <a:r>
              <a:rPr lang="ru-RU" sz="3600" dirty="0"/>
              <a:t>, если они лежат в одной плоскости или в параллельных плоскостях.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5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08214" y="946703"/>
                <a:ext cx="5121757" cy="4669972"/>
              </a:xfrm>
            </p:spPr>
            <p:txBody>
              <a:bodyPr>
                <a:normAutofit/>
              </a:bodyPr>
              <a:lstStyle/>
              <a:p>
                <a:pPr>
                  <a:buFontTx/>
                  <a:buChar char="-"/>
                </a:pPr>
                <a:r>
                  <a:rPr lang="ru-RU" sz="3200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Компланарные вектора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𝐵𝐵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b="0" i="0" smtClean="0">
                        <a:latin typeface="Cambria Math" panose="02040503050406030204" pitchFamily="18" charset="0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(лежат в одной или параллельных плоскостях)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Tx/>
                  <a:buChar char="-"/>
                </a:pPr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Tx/>
                  <a:buChar char="-"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Некомпланарные 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𝑂𝐵</m:t>
                        </m:r>
                      </m:e>
                    </m:acc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ru-RU" sz="3200" b="0" i="1" smtClean="0">
                        <a:latin typeface="Cambria Math" panose="02040503050406030204" pitchFamily="18" charset="0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  <m:r>
                      <a:rPr lang="en-US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 лежит в плоскости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OAC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8214" y="946703"/>
                <a:ext cx="5121757" cy="4669972"/>
              </a:xfrm>
              <a:blipFill>
                <a:blip r:embed="rId2"/>
                <a:stretch>
                  <a:fillRect l="-2738" t="-2872" r="-36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Куб 3"/>
          <p:cNvSpPr/>
          <p:nvPr/>
        </p:nvSpPr>
        <p:spPr>
          <a:xfrm>
            <a:off x="6319164" y="1306286"/>
            <a:ext cx="4767943" cy="4523014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6302840" y="2465614"/>
            <a:ext cx="0" cy="33636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319164" y="5829300"/>
            <a:ext cx="367392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462157" y="4653647"/>
            <a:ext cx="362495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6319164" y="4642077"/>
            <a:ext cx="1142993" cy="1187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462157" y="1306286"/>
            <a:ext cx="0" cy="3347361"/>
          </a:xfrm>
          <a:prstGeom prst="line">
            <a:avLst/>
          </a:prstGeom>
          <a:ln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6319164" y="4653647"/>
            <a:ext cx="1142993" cy="11756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682843" y="5893906"/>
            <a:ext cx="62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7820" y="4301205"/>
            <a:ext cx="62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82355" y="2204004"/>
            <a:ext cx="62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98678" y="5801405"/>
            <a:ext cx="62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6302840" y="1306286"/>
            <a:ext cx="4784267" cy="452301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980959" y="783065"/>
            <a:ext cx="62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51914" y="685095"/>
            <a:ext cx="62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239491" y="4301205"/>
            <a:ext cx="723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flipV="1">
            <a:off x="6302840" y="4653647"/>
            <a:ext cx="4784267" cy="117565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663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9572" y="206830"/>
            <a:ext cx="9028794" cy="10652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2. Линейные операции над векторами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208314" y="1317626"/>
                <a:ext cx="10145486" cy="503872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b="1" dirty="0"/>
                  <a:t>Линейными операциями над векторами</a:t>
                </a:r>
                <a:r>
                  <a:rPr lang="ru-RU" sz="3200" dirty="0"/>
                  <a:t> называют операции сложения, вычитания векторов и умножение вектора на число.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200" dirty="0"/>
                  <a:t>Пусть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 - два произвольных вектора. Возьмем произвольную точку </a:t>
                </a:r>
                <a:r>
                  <a:rPr lang="ru-RU" sz="3200" i="1" dirty="0"/>
                  <a:t>О </a:t>
                </a:r>
                <a:r>
                  <a:rPr lang="ru-RU" sz="3200" dirty="0"/>
                  <a:t>и построим вектор</a:t>
                </a:r>
                <a:r>
                  <a:rPr lang="ru-RU" sz="3200" i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i="1" dirty="0"/>
                  <a:t>. </a:t>
                </a:r>
                <a:r>
                  <a:rPr lang="ru-RU" sz="3200" dirty="0"/>
                  <a:t>От точки </a:t>
                </a:r>
                <a:r>
                  <a:rPr lang="ru-RU" sz="3200" i="1" dirty="0"/>
                  <a:t>А</a:t>
                </a:r>
                <a:r>
                  <a:rPr lang="ru-RU" sz="3200" dirty="0"/>
                  <a:t> отложим вектор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i="1" dirty="0"/>
                  <a:t>. </a:t>
                </a:r>
                <a:r>
                  <a:rPr lang="ru-RU" sz="3200" b="1" dirty="0"/>
                  <a:t>Вектор</a:t>
                </a:r>
                <a:r>
                  <a:rPr lang="ru-RU" sz="32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𝑂𝐵</m:t>
                        </m:r>
                      </m:e>
                    </m:acc>
                  </m:oMath>
                </a14:m>
                <a:r>
                  <a:rPr lang="ru-RU" sz="3200" dirty="0"/>
                  <a:t>, соединяющий начало первого вектора с концом второго, называется </a:t>
                </a:r>
                <a:r>
                  <a:rPr lang="ru-RU" sz="3200" b="1" dirty="0"/>
                  <a:t>суммой</a:t>
                </a:r>
                <a:r>
                  <a:rPr lang="ru-RU" sz="3200" dirty="0"/>
                  <a:t> </a:t>
                </a:r>
                <a:r>
                  <a:rPr lang="ru-RU" sz="3200" b="1" dirty="0"/>
                  <a:t>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𝑂𝐵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.</a:t>
                </a:r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8314" y="1317626"/>
                <a:ext cx="10145486" cy="5038724"/>
              </a:xfrm>
              <a:blipFill>
                <a:blip r:embed="rId2"/>
                <a:stretch>
                  <a:fillRect l="-1502" t="-2539" r="-21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72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871" y="1306740"/>
            <a:ext cx="11119758" cy="51920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dirty="0"/>
              <a:t>Это правило сложения векторов называют </a:t>
            </a:r>
            <a:r>
              <a:rPr lang="ru-RU" b="1" dirty="0"/>
              <a:t>правилом </a:t>
            </a:r>
            <a:r>
              <a:rPr lang="ru-RU" b="1" dirty="0" smtClean="0"/>
              <a:t>треугольника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Правило треугольника можно применять для любого конечного числа складываемых векторов.</a:t>
            </a:r>
          </a:p>
          <a:p>
            <a:pPr marL="0" indent="0">
              <a:buNone/>
            </a:pP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256315" y="2068286"/>
            <a:ext cx="1175657" cy="51162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72000" y="1864668"/>
                <a:ext cx="4523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864668"/>
                <a:ext cx="452367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 стрелкой 8"/>
          <p:cNvCxnSpPr/>
          <p:nvPr/>
        </p:nvCxnSpPr>
        <p:spPr bwMode="auto">
          <a:xfrm flipV="1">
            <a:off x="6999514" y="2068287"/>
            <a:ext cx="1774372" cy="2721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62119" y="1559670"/>
                <a:ext cx="449162" cy="51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4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2119" y="1559670"/>
                <a:ext cx="449162" cy="5164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 bwMode="auto">
          <a:xfrm flipV="1">
            <a:off x="5116286" y="3450772"/>
            <a:ext cx="1045028" cy="59871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 стрелкой 13"/>
          <p:cNvCxnSpPr/>
          <p:nvPr/>
        </p:nvCxnSpPr>
        <p:spPr bwMode="auto">
          <a:xfrm>
            <a:off x="6161314" y="3450771"/>
            <a:ext cx="1725386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 стрелкой 15"/>
          <p:cNvCxnSpPr/>
          <p:nvPr/>
        </p:nvCxnSpPr>
        <p:spPr bwMode="auto">
          <a:xfrm flipV="1">
            <a:off x="5116286" y="3450772"/>
            <a:ext cx="2770414" cy="59871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4798182" y="3897868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39677" y="3050661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/>
              <a:t>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86700" y="325071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254749" y="3250717"/>
                <a:ext cx="4523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749" y="3250717"/>
                <a:ext cx="45236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677044" y="3027238"/>
                <a:ext cx="470770" cy="7228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7044" y="3027238"/>
                <a:ext cx="470770" cy="7228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018027" y="3774682"/>
                <a:ext cx="1005981" cy="51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4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027" y="3774682"/>
                <a:ext cx="1005981" cy="5164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925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44930" y="408925"/>
                <a:ext cx="11642270" cy="48593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Сумму </a:t>
                </a:r>
                <a:r>
                  <a:rPr lang="ru-RU" sz="3200" dirty="0"/>
                  <a:t>двух векторов можно построить и по </a:t>
                </a:r>
                <a:r>
                  <a:rPr lang="ru-RU" sz="3200" b="1" dirty="0"/>
                  <a:t>правилу параллелограмма</a:t>
                </a:r>
                <a:r>
                  <a:rPr lang="ru-RU" sz="3200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Отложим </a:t>
                </a:r>
                <a:r>
                  <a:rPr lang="ru-RU" sz="3200" dirty="0"/>
                  <a:t>от точки </a:t>
                </a:r>
                <a:r>
                  <a:rPr lang="ru-RU" sz="3200" i="1" dirty="0"/>
                  <a:t>О </a:t>
                </a:r>
                <a:r>
                  <a:rPr lang="ru-RU" sz="3200" dirty="0" smtClean="0"/>
                  <a:t>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 </a:t>
                </a:r>
                <a:r>
                  <a:rPr lang="ru-RU" sz="3200" dirty="0"/>
                  <a:t>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𝑂𝐵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. Построим на этих векторах как на </a:t>
                </a:r>
                <a:r>
                  <a:rPr lang="ru-RU" sz="3200" dirty="0" smtClean="0"/>
                  <a:t>сторонах </a:t>
                </a:r>
                <a:r>
                  <a:rPr lang="ru-RU" sz="3200" dirty="0"/>
                  <a:t>параллелограмм </a:t>
                </a:r>
                <a:r>
                  <a:rPr lang="ru-RU" sz="3200" i="1" dirty="0"/>
                  <a:t>ОАСВ</a:t>
                </a:r>
                <a:r>
                  <a:rPr lang="ru-RU" sz="3200" dirty="0"/>
                  <a:t>.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ru-RU" sz="3200" dirty="0"/>
                  <a:t>– диагональ параллелограмма – является суммой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3200" dirty="0" smtClean="0"/>
                  <a:t>.</a:t>
                </a:r>
                <a:r>
                  <a:rPr lang="ru-RU" sz="3200" dirty="0" smtClean="0"/>
                  <a:t> 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4930" y="408925"/>
                <a:ext cx="11642270" cy="4859339"/>
              </a:xfrm>
              <a:blipFill>
                <a:blip r:embed="rId2"/>
                <a:stretch>
                  <a:fillRect l="-1309" t="-2635" r="-13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3962401" y="3690258"/>
            <a:ext cx="664029" cy="87085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5431971" y="3690257"/>
            <a:ext cx="936172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22915" y="3875315"/>
                <a:ext cx="4523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2915" y="3875315"/>
                <a:ext cx="45236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50895" y="3173769"/>
                <a:ext cx="449162" cy="51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4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895" y="3173769"/>
                <a:ext cx="449162" cy="5164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 bwMode="auto">
          <a:xfrm flipV="1">
            <a:off x="6618515" y="3875315"/>
            <a:ext cx="576943" cy="94705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>
            <a:off x="7195458" y="3875314"/>
            <a:ext cx="968829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 стрелкой 19"/>
          <p:cNvCxnSpPr/>
          <p:nvPr/>
        </p:nvCxnSpPr>
        <p:spPr bwMode="auto">
          <a:xfrm>
            <a:off x="6618515" y="4822371"/>
            <a:ext cx="1023257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7641772" y="3875314"/>
            <a:ext cx="522515" cy="94705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 стрелкой 29"/>
          <p:cNvCxnSpPr/>
          <p:nvPr/>
        </p:nvCxnSpPr>
        <p:spPr bwMode="auto">
          <a:xfrm flipV="1">
            <a:off x="6618514" y="3875314"/>
            <a:ext cx="1545772" cy="94705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724391" y="4234543"/>
                <a:ext cx="1334019" cy="445891"/>
              </a:xfrm>
              <a:prstGeom prst="rect">
                <a:avLst/>
              </a:prstGeom>
              <a:noFill/>
              <a:scene3d>
                <a:camera prst="orthographicFront">
                  <a:rot lat="0" lon="0" rev="180000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391" y="4234543"/>
                <a:ext cx="1334019" cy="4458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529177" y="4055068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177" y="4055068"/>
                <a:ext cx="40748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041550" y="4822373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550" y="4822373"/>
                <a:ext cx="404278" cy="4458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6254312" y="468043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5086" y="3528180"/>
            <a:ext cx="491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A</a:t>
            </a:r>
            <a:endParaRPr lang="ru-RU" sz="20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620002" y="4774593"/>
            <a:ext cx="491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B</a:t>
            </a:r>
            <a:endParaRPr lang="ru-RU" sz="20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8158847" y="3664251"/>
            <a:ext cx="491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C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139618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115786" y="228600"/>
                <a:ext cx="10238014" cy="309847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b="1" dirty="0"/>
                  <a:t>Разностью</a:t>
                </a:r>
                <a:r>
                  <a:rPr lang="ru-RU" sz="3200" dirty="0"/>
                  <a:t>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 называется </a:t>
                </a:r>
                <a:r>
                  <a:rPr lang="ru-RU" sz="3200" dirty="0" smtClean="0"/>
                  <a:t>такой вектор</a:t>
                </a:r>
                <a:endParaRPr lang="en-US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b="0" i="1" smtClean="0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sz="3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 smtClean="0"/>
                  <a:t>, который в сумме с вектором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 дает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 :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Если 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 привести </a:t>
                </a:r>
                <a:r>
                  <a:rPr lang="ru-RU" sz="3200" dirty="0"/>
                  <a:t>к общему началу, то разность </a:t>
                </a:r>
                <a:r>
                  <a:rPr lang="ru-RU" sz="3200" dirty="0" smtClean="0"/>
                  <a:t>представляет </a:t>
                </a:r>
                <a:r>
                  <a:rPr lang="ru-RU" sz="3200" dirty="0"/>
                  <a:t>собой отрезок, соединяющий их концы и направленный </a:t>
                </a:r>
                <a:r>
                  <a:rPr lang="ru-RU" sz="3200" dirty="0" smtClean="0"/>
                  <a:t>от «вычитаемого</a:t>
                </a:r>
                <a:r>
                  <a:rPr lang="ru-RU" sz="3200" dirty="0"/>
                  <a:t>» к «уменьшаемому</a:t>
                </a:r>
                <a:r>
                  <a:rPr lang="ru-RU" sz="3200" dirty="0" smtClean="0"/>
                  <a:t>».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5786" y="228600"/>
                <a:ext cx="10238014" cy="3098472"/>
              </a:xfrm>
              <a:blipFill>
                <a:blip r:embed="rId2"/>
                <a:stretch>
                  <a:fillRect l="-1369" t="-35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365240" y="3893964"/>
                <a:ext cx="431310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240" y="3893964"/>
                <a:ext cx="431310" cy="8002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501699" y="5604657"/>
                <a:ext cx="654171" cy="587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699" y="5604657"/>
                <a:ext cx="654171" cy="5872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747764" y="3893964"/>
                <a:ext cx="1862836" cy="587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800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ru-RU" sz="2800" b="1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8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ru-RU" sz="2800" b="1" i="1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28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64" y="3893964"/>
                <a:ext cx="1862836" cy="5872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 flipV="1">
            <a:off x="3428999" y="5176080"/>
            <a:ext cx="653144" cy="477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/>
              <a:t>О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229100" y="3592286"/>
            <a:ext cx="1730829" cy="174715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229100" y="5339443"/>
            <a:ext cx="3003703" cy="151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5959929" y="3592286"/>
            <a:ext cx="1272874" cy="189842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88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30629"/>
                <a:ext cx="11838214" cy="243295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200" dirty="0"/>
                  <a:t>Таким образом, если на векторах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, отложенных из общей точки </a:t>
                </a:r>
                <a:r>
                  <a:rPr lang="ru-RU" sz="3200" i="1" dirty="0"/>
                  <a:t>О</a:t>
                </a:r>
                <a:r>
                  <a:rPr lang="ru-RU" sz="3200" dirty="0"/>
                  <a:t>, построить параллелограмм </a:t>
                </a:r>
                <a:r>
                  <a:rPr lang="ru-RU" sz="3200" i="1" dirty="0"/>
                  <a:t>ОАСВ</a:t>
                </a:r>
                <a:r>
                  <a:rPr lang="ru-RU" sz="3200" dirty="0"/>
                  <a:t>, то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ru-RU" sz="3200" dirty="0"/>
                  <a:t>, совпадающий с </a:t>
                </a:r>
                <a:r>
                  <a:rPr lang="ru-RU" sz="3200" b="1" dirty="0"/>
                  <a:t>одной диагональю, равен сумме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𝒃</m:t>
                        </m:r>
                      </m:e>
                    </m:acc>
                  </m:oMath>
                </a14:m>
                <a:r>
                  <a:rPr lang="ru-RU" sz="3200" dirty="0"/>
                  <a:t>, а второй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ru-RU" sz="3200" dirty="0"/>
                  <a:t>, </a:t>
                </a:r>
                <a:r>
                  <a:rPr lang="ru-RU" sz="3200" b="1" dirty="0"/>
                  <a:t>совпадающий с другой диагональю, - разности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ru-RU" sz="3200" b="1" i="1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b="1" i="1">
                            <a:latin typeface="Cambria Math"/>
                          </a:rPr>
                          <m:t>𝒃</m:t>
                        </m:r>
                      </m:e>
                    </m:acc>
                  </m:oMath>
                </a14:m>
                <a:r>
                  <a:rPr lang="ru-RU" sz="3200" b="1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30629"/>
                <a:ext cx="11838214" cy="2432957"/>
              </a:xfrm>
              <a:blipFill>
                <a:blip r:embed="rId2"/>
                <a:stretch>
                  <a:fillRect l="-1340" t="-2250" r="-17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246" y="2271765"/>
            <a:ext cx="8545198" cy="444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110342" y="359230"/>
                <a:ext cx="10091057" cy="311875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    </a:t>
                </a:r>
                <a:r>
                  <a:rPr lang="ru-RU" sz="3200" b="1" dirty="0" smtClean="0"/>
                  <a:t>Произведением</a:t>
                </a:r>
                <a:r>
                  <a:rPr lang="ru-RU" sz="3200" dirty="0" smtClean="0"/>
                  <a:t> </a:t>
                </a:r>
                <a:r>
                  <a:rPr lang="ru-RU" sz="3200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на </a:t>
                </a:r>
                <a:r>
                  <a:rPr lang="ru-RU" sz="3200" dirty="0" smtClean="0"/>
                  <a:t>действительное число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𝜆</m:t>
                    </m:r>
                    <m:r>
                      <a:rPr lang="ru-RU" sz="32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/>
                  <a:t>(скаляр) называется вектор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, который имеет  длину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3200" i="1">
                            <a:latin typeface="Cambria Math"/>
                          </a:rPr>
                          <m:t>𝜆</m:t>
                        </m:r>
                      </m:e>
                    </m:d>
                    <m:r>
                      <a:rPr lang="ru-RU" sz="3200" i="1">
                        <a:latin typeface="Cambria Math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</m:oMath>
                </a14:m>
                <a:r>
                  <a:rPr lang="ru-RU" sz="3200" dirty="0"/>
                  <a:t>, </a:t>
                </a:r>
                <a:r>
                  <a:rPr lang="ru-RU" sz="3200" dirty="0" smtClean="0"/>
                  <a:t>коллинеарный </a:t>
                </a:r>
                <a:r>
                  <a:rPr lang="ru-RU" sz="3200" dirty="0"/>
                  <a:t>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, имеет направление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, 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𝜆</m:t>
                    </m:r>
                    <m:r>
                      <a:rPr lang="ru-RU" sz="3200" i="1">
                        <a:latin typeface="Cambria Math"/>
                      </a:rPr>
                      <m:t>&gt;0</m:t>
                    </m:r>
                  </m:oMath>
                </a14:m>
                <a:r>
                  <a:rPr lang="ru-RU" sz="3200" dirty="0"/>
                  <a:t> и противоположное направление, если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𝜆</m:t>
                    </m:r>
                    <m:r>
                      <a:rPr lang="ru-RU" sz="3200" i="1">
                        <a:latin typeface="Cambria Math"/>
                      </a:rPr>
                      <m:t>&lt;0</m:t>
                    </m:r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 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0342" y="359230"/>
                <a:ext cx="10091057" cy="3118756"/>
              </a:xfrm>
              <a:blipFill>
                <a:blip r:embed="rId2"/>
                <a:stretch>
                  <a:fillRect l="-1511" r="-13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370" y="2936580"/>
            <a:ext cx="6910999" cy="286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9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551214" y="1518557"/>
                <a:ext cx="8968922" cy="39830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Из определения следует: два вектора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 </a:t>
                </a:r>
                <a:r>
                  <a:rPr lang="ru-RU" sz="3200" b="1" dirty="0"/>
                  <a:t>коллинеарны тогда и только тогда</a:t>
                </a:r>
                <a:r>
                  <a:rPr lang="ru-RU" sz="3200" dirty="0"/>
                  <a:t>, когда имеет место равенство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𝜆</m:t>
                    </m:r>
                    <m:r>
                      <a:rPr lang="ru-RU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: </a:t>
                </a:r>
                <a:endParaRPr lang="ru-RU" sz="3200" dirty="0" smtClean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⟺</m:t>
                    </m:r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=</m:t>
                    </m:r>
                    <m:r>
                      <a:rPr lang="ru-RU" sz="3200" b="1" i="1">
                        <a:latin typeface="Cambria Math"/>
                      </a:rPr>
                      <m:t>𝝀</m:t>
                    </m:r>
                    <m:r>
                      <a:rPr lang="ru-RU" sz="3200" b="1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b="1" i="1">
                            <a:latin typeface="Cambria Math"/>
                          </a:rPr>
                          <m:t>𝒂</m:t>
                        </m:r>
                      </m:e>
                    </m:acc>
                  </m:oMath>
                </a14:m>
                <a:r>
                  <a:rPr lang="ru-RU" sz="3200" b="1" dirty="0" smtClean="0"/>
                  <a:t>.</a:t>
                </a:r>
                <a:endParaRPr lang="ru-RU" sz="3200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1214" y="1518557"/>
                <a:ext cx="8968922" cy="3983039"/>
              </a:xfrm>
              <a:blipFill>
                <a:blip r:embed="rId2"/>
                <a:stretch>
                  <a:fillRect l="-1698" t="-13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60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110343" y="849086"/>
                <a:ext cx="9355364" cy="525780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Линейные операции над векторами обладают следующими </a:t>
                </a:r>
                <a:r>
                  <a:rPr lang="ru-RU" sz="3200" b="1" dirty="0"/>
                  <a:t>свойствами</a:t>
                </a:r>
                <a:r>
                  <a:rPr lang="ru-RU" sz="3200" dirty="0" smtClean="0"/>
                  <a:t>: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  <a:r>
                  <a:rPr lang="ru-RU" sz="3200" b="1" dirty="0" smtClean="0"/>
                  <a:t>1)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>
                        <a:latin typeface="Cambria Math"/>
                      </a:rPr>
                      <m:t> </m:t>
                    </m:r>
                    <m:r>
                      <a:rPr lang="en-US" sz="320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   </a:t>
                </a:r>
                <a:r>
                  <a:rPr lang="ru-RU" sz="3200" b="1" dirty="0" smtClean="0"/>
                  <a:t>2)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>
                        <a:latin typeface="Cambria Math"/>
                      </a:rPr>
                      <m:t> </m:t>
                    </m:r>
                    <m:r>
                      <a:rPr lang="en-US" sz="3200">
                        <a:latin typeface="Cambria Math"/>
                      </a:rPr>
                      <m:t>+(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)=(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>
                        <a:latin typeface="Cambria Math"/>
                      </a:rPr>
                      <m:t>)+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  <a:r>
                  <a:rPr lang="ru-RU" sz="3200" b="1" dirty="0" smtClean="0"/>
                  <a:t>3)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+(−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)=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  <a:r>
                  <a:rPr lang="ru-RU" dirty="0" smtClean="0"/>
                  <a:t/>
                </a:r>
                <a:br>
                  <a:rPr lang="ru-RU" dirty="0" smtClean="0"/>
                </a:b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0343" y="849086"/>
                <a:ext cx="9355364" cy="5257800"/>
              </a:xfrm>
              <a:blipFill>
                <a:blip r:embed="rId2"/>
                <a:stretch>
                  <a:fillRect l="-1629" t="-31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95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39043" y="1028701"/>
                <a:ext cx="8261349" cy="511084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  </a:t>
                </a:r>
                <a:r>
                  <a:rPr lang="ru-RU" sz="3200" b="1" dirty="0" smtClean="0"/>
                  <a:t> 4)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)=</m:t>
                    </m:r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  <a:r>
                  <a:rPr lang="ru-RU" sz="3200" b="1" dirty="0" smtClean="0"/>
                  <a:t>5)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  <a:r>
                  <a:rPr lang="ru-RU" sz="3200" b="1" dirty="0" smtClean="0"/>
                  <a:t>6)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𝜆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)=</m:t>
                    </m:r>
                    <m:r>
                      <a:rPr lang="ru-RU" sz="3200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ru-RU" sz="3200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sz="3200" i="1" smtClean="0">
                        <a:latin typeface="Cambria Math"/>
                      </a:rPr>
                      <m:t>;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  <a:r>
                  <a:rPr lang="ru-RU" sz="3200" b="1" dirty="0" smtClean="0"/>
                  <a:t>7)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1∙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>
                        <a:latin typeface="Cambria Math"/>
                      </a:rPr>
                      <m:t>(−1)∙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/>
                </a:r>
                <a:br>
                  <a:rPr lang="ru-RU" sz="3200" dirty="0" smtClean="0"/>
                </a:b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39043" y="1028701"/>
                <a:ext cx="8261349" cy="5110842"/>
              </a:xfrm>
              <a:blipFill>
                <a:blip r:embed="rId2"/>
                <a:stretch>
                  <a:fillRect t="-23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03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93915"/>
                <a:ext cx="10515600" cy="267788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Пример.</a:t>
                </a: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Отрезок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разделен точками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три равные части. Точка 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 принадлежит отрезку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𝑂𝐵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Выразить через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ru-RU" sz="3200" dirty="0"/>
                  <a:t>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=3</a:t>
                </a: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−2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𝑂𝐷</m:t>
                        </m:r>
                      </m:e>
                    </m:acc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93915"/>
                <a:ext cx="10515600" cy="2677886"/>
              </a:xfrm>
              <a:blipFill>
                <a:blip r:embed="rId2"/>
                <a:stretch>
                  <a:fillRect l="-1507" t="-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 стрелкой 4"/>
          <p:cNvCxnSpPr/>
          <p:nvPr/>
        </p:nvCxnSpPr>
        <p:spPr>
          <a:xfrm flipV="1">
            <a:off x="3363686" y="3624943"/>
            <a:ext cx="5192485" cy="1632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 flipV="1">
            <a:off x="3363686" y="3641271"/>
            <a:ext cx="1420585" cy="215537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784271" y="3624943"/>
            <a:ext cx="3771900" cy="21717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784271" y="3641271"/>
            <a:ext cx="114300" cy="2155372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4784271" y="3641271"/>
            <a:ext cx="1730829" cy="2155372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27014" y="4624270"/>
                <a:ext cx="431310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014" y="4624270"/>
                <a:ext cx="431310" cy="8002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15100" y="4710793"/>
                <a:ext cx="654171" cy="587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100" y="4710793"/>
                <a:ext cx="654171" cy="5872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090881" y="3036762"/>
            <a:ext cx="76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24403" y="3009898"/>
            <a:ext cx="76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58200" y="3036762"/>
            <a:ext cx="76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1828" y="3028951"/>
            <a:ext cx="76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33902" y="5807539"/>
            <a:ext cx="76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3363686" y="3641271"/>
            <a:ext cx="153488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flipH="1">
            <a:off x="6498771" y="3641271"/>
            <a:ext cx="2041071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1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38843" y="244928"/>
                <a:ext cx="10831285" cy="633548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Решение.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𝐴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</a:t>
                </a:r>
                <a:endParaRPr lang="en-US" sz="3200" dirty="0" smtClean="0"/>
              </a:p>
              <a:p>
                <a:pPr marL="0" indent="0" algn="ctr">
                  <a:buNone/>
                </a:pPr>
                <a:endParaRPr lang="en-US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r>
                  <a:rPr lang="ru-RU" sz="3200" dirty="0"/>
                  <a:t> </a:t>
                </a:r>
                <a:endParaRPr lang="en-US" sz="3200" dirty="0" smtClean="0"/>
              </a:p>
              <a:p>
                <a:pPr marL="0" indent="0" algn="ctr">
                  <a:buNone/>
                </a:pPr>
                <a:endParaRPr lang="en-US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ru-RU" sz="3200" i="1">
                          <a:latin typeface="Cambria Math"/>
                        </a:rPr>
                        <m:t>↑↑</m:t>
                      </m:r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</m:oMath>
                  </m:oMathPara>
                </a14:m>
                <a:endParaRPr lang="en-US" sz="3200" dirty="0" smtClean="0"/>
              </a:p>
              <a:p>
                <a:pPr marL="0" indent="0">
                  <a:buNone/>
                </a:pPr>
                <a:endParaRPr lang="en-US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</m:oMath>
                  </m:oMathPara>
                </a14:m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𝐴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3200" i="1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8843" y="244928"/>
                <a:ext cx="10831285" cy="6335485"/>
              </a:xfrm>
              <a:blipFill>
                <a:blip r:embed="rId2"/>
                <a:stretch>
                  <a:fillRect l="-1407" t="-21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194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18457" y="718457"/>
                <a:ext cx="10635343" cy="545850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𝑂𝐶</m:t>
                          </m:r>
                        </m:e>
                      </m:acc>
                      <m:r>
                        <a:rPr lang="en-US" sz="3000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3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000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ru-RU" sz="3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3000" i="1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sz="30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sz="3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𝑂𝐶</m:t>
                          </m:r>
                        </m:e>
                      </m:acc>
                      <m:r>
                        <a:rPr lang="en-US" sz="3000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3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sz="3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3000" i="1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sz="3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sz="3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3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𝑂𝐶</m:t>
                          </m:r>
                        </m:e>
                      </m:acc>
                      <m:r>
                        <a:rPr lang="en-US" sz="3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sz="3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sz="3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3000" i="1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n-US" sz="3000" dirty="0" smtClean="0"/>
              </a:p>
              <a:p>
                <a:pPr marL="0" indent="0">
                  <a:buNone/>
                </a:pPr>
                <a:endParaRPr lang="en-US" sz="3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acc>
                        <m:accPr>
                          <m:chr m:val="⃗"/>
                          <m:ctrlPr>
                            <a:rPr lang="ru-RU" sz="3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𝑂𝐶</m:t>
                          </m:r>
                        </m:e>
                      </m:acc>
                      <m:r>
                        <a:rPr lang="en-US" sz="3000" i="1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3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3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3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30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sz="3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8457" y="718457"/>
                <a:ext cx="10635343" cy="545850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877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408214"/>
                <a:ext cx="10515600" cy="576874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𝐵𝐷</m:t>
                          </m:r>
                        </m:e>
                      </m:acc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𝐵𝐷</m:t>
                          </m:r>
                        </m:e>
                      </m:acc>
                      <m:r>
                        <a:rPr lang="ru-RU" i="1">
                          <a:latin typeface="Cambria Math"/>
                        </a:rPr>
                        <m:t>↑</m:t>
                      </m:r>
                      <m:r>
                        <a:rPr lang="ru-RU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𝐵𝐷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𝐵𝐷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08214"/>
                <a:ext cx="10515600" cy="576874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394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555171"/>
                <a:ext cx="10515600" cy="562179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sz="320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r>
                      <a:rPr lang="en-US" sz="3200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acc>
                      <m:accPr>
                        <m:chr m:val="⃗"/>
                        <m:ctrlPr>
                          <a:rPr lang="ru-RU" sz="3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32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acc>
                      <m:accPr>
                        <m:chr m:val="⃗"/>
                        <m:ctrlPr>
                          <a:rPr lang="ru-RU" sz="3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тогда</a:t>
                </a:r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acc>
                      <m:accPr>
                        <m:chr m:val="⃗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acc>
                      <m:accPr>
                        <m:chr m:val="⃗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acc>
                      <m:accPr>
                        <m:chr m:val="⃗"/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55171"/>
                <a:ext cx="10515600" cy="562179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017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4675" y="132669"/>
            <a:ext cx="6867525" cy="106521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3. Проекция вектора на ось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18457" y="1372054"/>
                <a:ext cx="11038114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</a:t>
                </a:r>
                <a:r>
                  <a:rPr lang="ru-RU" sz="3200" dirty="0"/>
                  <a:t>Пусть в пространстве задана ось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/>
                  <a:t>,</a:t>
                </a:r>
                <a:r>
                  <a:rPr lang="ru-RU" sz="3200" i="1" dirty="0"/>
                  <a:t> </a:t>
                </a:r>
                <a:r>
                  <a:rPr lang="ru-RU" sz="3200" dirty="0"/>
                  <a:t>то есть направленная прямая</a:t>
                </a:r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</a:t>
                </a:r>
                <a:r>
                  <a:rPr lang="ru-RU" sz="3200" dirty="0"/>
                  <a:t>Проекцией точки </a:t>
                </a:r>
                <a:r>
                  <a:rPr lang="ru-RU" sz="3200" i="1" dirty="0"/>
                  <a:t>М</a:t>
                </a:r>
                <a:r>
                  <a:rPr lang="ru-RU" sz="3200" dirty="0"/>
                  <a:t> на ось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/>
                  <a:t>называется основание  перпендикуляра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3200" dirty="0" smtClean="0"/>
                  <a:t>,</a:t>
                </a:r>
                <a:r>
                  <a:rPr lang="en-US" sz="3200" dirty="0" smtClean="0"/>
                  <a:t> </a:t>
                </a:r>
                <a:r>
                  <a:rPr lang="ru-RU" sz="3200" dirty="0" smtClean="0"/>
                  <a:t>опущенного </a:t>
                </a:r>
                <a:r>
                  <a:rPr lang="ru-RU" sz="3200" dirty="0"/>
                  <a:t>из точки </a:t>
                </a:r>
                <a:r>
                  <a:rPr lang="ru-RU" sz="3200" i="1" dirty="0"/>
                  <a:t>М</a:t>
                </a:r>
                <a:r>
                  <a:rPr lang="ru-RU" sz="3200" dirty="0"/>
                  <a:t> на ось.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8457" y="1372054"/>
                <a:ext cx="11038114" cy="4151313"/>
              </a:xfrm>
              <a:blipFill>
                <a:blip r:embed="rId2"/>
                <a:stretch>
                  <a:fillRect l="-1436" t="-33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5584372" y="3501008"/>
            <a:ext cx="7572" cy="145199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>
            <a:off x="5591944" y="3501009"/>
            <a:ext cx="797970" cy="28722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единительная линия 15"/>
          <p:cNvCxnSpPr/>
          <p:nvPr/>
        </p:nvCxnSpPr>
        <p:spPr bwMode="auto">
          <a:xfrm>
            <a:off x="6389914" y="3788229"/>
            <a:ext cx="0" cy="142602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 flipH="1" flipV="1">
            <a:off x="5591944" y="4953001"/>
            <a:ext cx="797970" cy="261257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4332515" y="4582887"/>
            <a:ext cx="1658415" cy="217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>
            <a:off x="5990930" y="4604657"/>
            <a:ext cx="398985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7610780" y="4110570"/>
            <a:ext cx="341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 bwMode="auto">
          <a:xfrm>
            <a:off x="6380695" y="4604657"/>
            <a:ext cx="1364899" cy="2089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Прямая соединительная линия 41"/>
          <p:cNvCxnSpPr/>
          <p:nvPr/>
        </p:nvCxnSpPr>
        <p:spPr bwMode="auto">
          <a:xfrm flipV="1">
            <a:off x="5990929" y="4110569"/>
            <a:ext cx="0" cy="48320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5769429" y="378822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660294" y="4593771"/>
                <a:ext cx="661271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294" y="4593771"/>
                <a:ext cx="661271" cy="6771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408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387929" y="457200"/>
                <a:ext cx="10417628" cy="502262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000" dirty="0"/>
                  <a:t>Пусть </a:t>
                </a:r>
                <a:r>
                  <a:rPr lang="en-US" sz="30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000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sz="3000" dirty="0"/>
                  <a:t> - произвольный вектор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000" i="1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sz="3000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0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000" dirty="0"/>
                  <a:t> ). Обозначим через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3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3000" dirty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3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3000" dirty="0"/>
                  <a:t> проекции на ось </a:t>
                </a:r>
                <a:r>
                  <a:rPr lang="en-US" sz="3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000" dirty="0"/>
                  <a:t> соответственно начала </a:t>
                </a:r>
                <a:r>
                  <a:rPr lang="ru-RU" sz="3000" i="1" dirty="0"/>
                  <a:t>А </a:t>
                </a:r>
                <a:r>
                  <a:rPr lang="ru-RU" sz="3000" dirty="0"/>
                  <a:t>и конца </a:t>
                </a:r>
                <a:r>
                  <a:rPr lang="ru-RU" sz="3000" i="1" dirty="0"/>
                  <a:t>В</a:t>
                </a:r>
                <a:r>
                  <a:rPr lang="ru-RU" sz="3000" dirty="0"/>
                  <a:t>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000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sz="3000" dirty="0"/>
                  <a:t>.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3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3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3000" dirty="0"/>
                  <a:t> называется </a:t>
                </a:r>
                <a:r>
                  <a:rPr lang="ru-RU" sz="3000" b="1" dirty="0"/>
                  <a:t>составляющей </a:t>
                </a:r>
                <a:r>
                  <a:rPr lang="ru-RU" sz="3000" b="1" dirty="0" smtClean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000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sz="3000" dirty="0" smtClean="0"/>
                  <a:t>  </a:t>
                </a:r>
                <a:r>
                  <a:rPr lang="ru-RU" sz="3000" dirty="0"/>
                  <a:t>по оси </a:t>
                </a:r>
                <a:r>
                  <a:rPr lang="en-US" sz="3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000" dirty="0"/>
                  <a:t> </a:t>
                </a:r>
                <a:r>
                  <a:rPr lang="ru-RU" sz="3000" dirty="0" smtClean="0"/>
                  <a:t>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3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3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30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000" i="1">
                            <a:latin typeface="Cambria Math"/>
                          </a:rPr>
                          <m:t>сост</m:t>
                        </m:r>
                      </m:e>
                      <m:sub>
                        <m:r>
                          <a:rPr lang="ru-RU" sz="3000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000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sz="3000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87929" y="457200"/>
                <a:ext cx="10417628" cy="5022625"/>
              </a:xfrm>
              <a:blipFill>
                <a:blip r:embed="rId2"/>
                <a:stretch>
                  <a:fillRect l="-1404" t="-13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789714" y="4822371"/>
            <a:ext cx="3744686" cy="10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8534400" y="4484915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5769429" y="3799115"/>
            <a:ext cx="1371600" cy="3483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5413241" y="3799114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A</a:t>
            </a:r>
            <a:endParaRPr lang="ru-RU" sz="20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08506" y="3460205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/>
              <a:t>В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5769429" y="4147457"/>
            <a:ext cx="0" cy="68580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>
            <a:stCxn id="11" idx="2"/>
          </p:cNvCxnSpPr>
          <p:nvPr/>
        </p:nvCxnSpPr>
        <p:spPr bwMode="auto">
          <a:xfrm>
            <a:off x="7086600" y="3860315"/>
            <a:ext cx="0" cy="97294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591336" y="4782940"/>
                <a:ext cx="5415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𝑨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336" y="4782940"/>
                <a:ext cx="541559" cy="400110"/>
              </a:xfrm>
              <a:prstGeom prst="rect">
                <a:avLst/>
              </a:prstGeom>
              <a:blipFill>
                <a:blip r:embed="rId3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868887" y="4782940"/>
                <a:ext cx="5575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𝑩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887" y="4782940"/>
                <a:ext cx="557589" cy="400110"/>
              </a:xfrm>
              <a:prstGeom prst="rect">
                <a:avLst/>
              </a:prstGeom>
              <a:blipFill>
                <a:blip r:embed="rId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495800" y="4624157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О</a:t>
            </a:r>
          </a:p>
        </p:txBody>
      </p:sp>
      <p:cxnSp>
        <p:nvCxnSpPr>
          <p:cNvPr id="22" name="Прямая со стрелкой 21"/>
          <p:cNvCxnSpPr/>
          <p:nvPr/>
        </p:nvCxnSpPr>
        <p:spPr bwMode="auto">
          <a:xfrm>
            <a:off x="5762777" y="4812934"/>
            <a:ext cx="1378252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0434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110343" y="1012372"/>
                <a:ext cx="9993085" cy="45382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b="1" dirty="0"/>
                  <a:t>Проекцией</a:t>
                </a:r>
                <a:r>
                  <a:rPr lang="ru-RU" sz="3200" dirty="0"/>
                  <a:t>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sz="3200" dirty="0"/>
                  <a:t> на ось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/>
                  <a:t> называется положительное число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3200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ru-RU" sz="32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3200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ru-RU" sz="32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en-US" sz="3200" dirty="0" smtClean="0"/>
                  <a:t> (</a:t>
                </a:r>
                <a:r>
                  <a:rPr lang="ru-RU" sz="3200" dirty="0" smtClean="0"/>
                  <a:t>длина его составляющей</a:t>
                </a:r>
                <a:r>
                  <a:rPr lang="en-US" sz="3200" dirty="0" smtClean="0"/>
                  <a:t>)</a:t>
                </a:r>
                <a:r>
                  <a:rPr lang="ru-RU" sz="3200" dirty="0" smtClean="0"/>
                  <a:t>, </a:t>
                </a:r>
                <a:r>
                  <a:rPr lang="ru-RU" sz="3200" dirty="0"/>
                  <a:t>если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3200" dirty="0"/>
                  <a:t> и ось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/>
                  <a:t> сонаправлены, отрицательное число </a:t>
                </a:r>
                <a:r>
                  <a:rPr lang="ru-RU" sz="3200" dirty="0" smtClean="0"/>
                  <a:t>-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3200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ru-RU" sz="32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3200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ru-RU" sz="32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ru-RU" sz="3200" dirty="0" smtClean="0"/>
                  <a:t>, </a:t>
                </a:r>
                <a:r>
                  <a:rPr lang="ru-RU" sz="3200" dirty="0"/>
                  <a:t>если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3200" dirty="0"/>
                  <a:t> и ось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3200" dirty="0"/>
                  <a:t> </a:t>
                </a:r>
                <a:r>
                  <a:rPr lang="ru-RU" sz="3200" dirty="0"/>
                  <a:t> противоположно направлены и 0, если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⊥</m:t>
                    </m:r>
                    <m:r>
                      <a:rPr lang="en-US" sz="3200" i="1">
                        <a:latin typeface="Cambria Math"/>
                      </a:rPr>
                      <m:t>𝑙</m:t>
                    </m:r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</a:t>
                </a:r>
                <a:r>
                  <a:rPr lang="ru-RU" sz="3200" dirty="0"/>
                  <a:t>Проекция вектора 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sz="3200" dirty="0"/>
                  <a:t> на ось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 smtClean="0"/>
                  <a:t> обозначается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𝒏𝒑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𝒍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0343" y="1012372"/>
                <a:ext cx="9993085" cy="4538212"/>
              </a:xfrm>
              <a:blipFill>
                <a:blip r:embed="rId2"/>
                <a:stretch>
                  <a:fillRect l="-1525" t="-1879" r="-22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25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77685" y="914400"/>
                <a:ext cx="10042071" cy="456542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b="1" dirty="0"/>
                  <a:t>Основные свойства проекций:</a:t>
                </a: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   </a:t>
                </a:r>
                <a:r>
                  <a:rPr lang="ru-RU" sz="3200" b="1" dirty="0" smtClean="0"/>
                  <a:t>1. </a:t>
                </a:r>
                <a:r>
                  <a:rPr lang="ru-RU" sz="3200" dirty="0" smtClean="0"/>
                  <a:t>Проекция </a:t>
                </a:r>
                <a:r>
                  <a:rPr lang="ru-RU" sz="3200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на ось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/>
                  <a:t> равна произведению модуля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на косинус угла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𝜑</m:t>
                    </m:r>
                  </m:oMath>
                </a14:m>
                <a:r>
                  <a:rPr lang="ru-RU" sz="3200" dirty="0"/>
                  <a:t> между вектором и осью, то есть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en-US" sz="3200" i="1">
                        <a:latin typeface="Cambria Math"/>
                      </a:rPr>
                      <m:t>∙</m:t>
                    </m:r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𝜑</m:t>
                        </m:r>
                      </m:e>
                    </m:func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  <a:r>
                  <a:rPr lang="ru-RU" sz="3200" b="1" dirty="0"/>
                  <a:t>Следствие 1.</a:t>
                </a:r>
                <a:r>
                  <a:rPr lang="ru-RU" sz="3200" dirty="0"/>
                  <a:t> Проекция вектора на ось </a:t>
                </a:r>
                <a:r>
                  <a:rPr lang="ru-RU" sz="3200" i="1" dirty="0"/>
                  <a:t>положительна</a:t>
                </a:r>
                <a:r>
                  <a:rPr lang="ru-RU" sz="3200" dirty="0"/>
                  <a:t>, если вектор образует с осью </a:t>
                </a:r>
                <a:r>
                  <a:rPr lang="ru-RU" sz="3200" i="1" dirty="0"/>
                  <a:t>острый угол</a:t>
                </a:r>
                <a:r>
                  <a:rPr lang="ru-RU" sz="3200" dirty="0"/>
                  <a:t>, </a:t>
                </a:r>
                <a:r>
                  <a:rPr lang="ru-RU" sz="3200" u="sng" dirty="0"/>
                  <a:t>отрицательна</a:t>
                </a:r>
                <a:r>
                  <a:rPr lang="ru-RU" sz="3200" dirty="0"/>
                  <a:t>, если этот </a:t>
                </a:r>
                <a:r>
                  <a:rPr lang="ru-RU" sz="3200" u="sng" dirty="0"/>
                  <a:t>угол – тупой</a:t>
                </a:r>
                <a:r>
                  <a:rPr lang="ru-RU" sz="3200" dirty="0"/>
                  <a:t>, и равна </a:t>
                </a:r>
                <a:r>
                  <a:rPr lang="ru-RU" sz="3200" i="1" dirty="0"/>
                  <a:t>нулю</a:t>
                </a:r>
                <a:r>
                  <a:rPr lang="ru-RU" sz="3200" dirty="0"/>
                  <a:t>, если этот </a:t>
                </a:r>
                <a:r>
                  <a:rPr lang="ru-RU" sz="3200" i="1" dirty="0"/>
                  <a:t>угол – прямой</a:t>
                </a:r>
                <a:r>
                  <a:rPr lang="ru-RU" sz="3200" dirty="0"/>
                  <a:t>.</a:t>
                </a:r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7685" y="914400"/>
                <a:ext cx="10042071" cy="4565425"/>
              </a:xfrm>
              <a:blipFill>
                <a:blip r:embed="rId2"/>
                <a:stretch>
                  <a:fillRect l="-1579" t="-2804" r="-1943" b="-13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24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14400" y="620486"/>
                <a:ext cx="9529536" cy="482668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b="1" dirty="0"/>
                  <a:t>Следствие 2.</a:t>
                </a:r>
                <a:r>
                  <a:rPr lang="ru-RU" sz="3200" dirty="0"/>
                  <a:t> Проекции равных векторов на одну и ту же ось равны между собой.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sz="3200" b="1" dirty="0"/>
                  <a:t> </a:t>
                </a:r>
                <a:r>
                  <a:rPr lang="ru-RU" sz="3200" b="1" dirty="0" smtClean="0"/>
                  <a:t>  2. </a:t>
                </a:r>
                <a:r>
                  <a:rPr lang="ru-RU" sz="3200" dirty="0"/>
                  <a:t>Проекция суммы нескольких векторов на одну и ту же ось равна сумме их проекций на эту </a:t>
                </a:r>
                <a:r>
                  <a:rPr lang="ru-RU" sz="3200" dirty="0" smtClean="0"/>
                  <a:t>ось</a:t>
                </a:r>
                <a:r>
                  <a:rPr lang="ru-RU" sz="3200" dirty="0"/>
                  <a:t> </a:t>
                </a:r>
                <a:endParaRPr lang="ru-RU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	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𝑛𝑝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  <m:r>
                            <a:rPr lang="ru-RU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𝑏</m:t>
                              </m:r>
                            </m:e>
                          </m:acc>
                        </m:e>
                      </m:d>
                      <m:r>
                        <a:rPr lang="en-US" sz="32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𝑛𝑝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𝑙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ru-RU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𝑛𝑝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𝑙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620486"/>
                <a:ext cx="9529536" cy="4826681"/>
              </a:xfrm>
              <a:blipFill>
                <a:blip r:embed="rId2"/>
                <a:stretch>
                  <a:fillRect l="-1599" t="-3409" r="-1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11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273628" y="1077687"/>
                <a:ext cx="10662558" cy="470694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200" dirty="0"/>
                  <a:t> </a:t>
                </a:r>
                <a:r>
                  <a:rPr lang="ru-RU" sz="3200" b="1" dirty="0"/>
                  <a:t>3.</a:t>
                </a:r>
                <a:r>
                  <a:rPr lang="ru-RU" sz="3200" dirty="0"/>
                  <a:t> При умножении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на число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𝜆</m:t>
                    </m:r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/>
                  <a:t>(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𝜆</m:t>
                    </m:r>
                  </m:oMath>
                </a14:m>
                <a:r>
                  <a:rPr lang="ru-RU" sz="3200" dirty="0" smtClean="0">
                    <a:sym typeface="Symbol" panose="05050102010706020507" pitchFamily="18" charset="2"/>
                  </a:rPr>
                  <a:t>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R</a:t>
                </a:r>
                <a:r>
                  <a:rPr lang="ru-RU" sz="3200" dirty="0" smtClean="0"/>
                  <a:t>)</a:t>
                </a:r>
                <a:r>
                  <a:rPr lang="en-US" sz="3200" dirty="0" smtClean="0"/>
                  <a:t> </a:t>
                </a:r>
                <a:r>
                  <a:rPr lang="ru-RU" sz="3200" dirty="0" smtClean="0"/>
                  <a:t>его </a:t>
                </a:r>
                <a:r>
                  <a:rPr lang="ru-RU" sz="3200" dirty="0"/>
                  <a:t>проекция на ось также умножается на это число, то </a:t>
                </a:r>
                <a:r>
                  <a:rPr lang="ru-RU" sz="3200" dirty="0" smtClean="0"/>
                  <a:t>есть</a:t>
                </a:r>
                <a:endParaRPr lang="en-US" sz="3200" dirty="0" smtClean="0"/>
              </a:p>
              <a:p>
                <a:pPr marL="0" indent="0" algn="ctr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)=</m:t>
                    </m:r>
                    <m:r>
                      <a:rPr lang="ru-RU" sz="3200" i="1">
                        <a:latin typeface="Cambria Math"/>
                      </a:rPr>
                      <m:t>𝜆</m:t>
                    </m:r>
                    <m:r>
                      <a:rPr lang="ru-RU" sz="3200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.</a:t>
                </a: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Заметем</a:t>
                </a:r>
                <a:r>
                  <a:rPr lang="ru-RU" sz="3200" dirty="0"/>
                  <a:t>, что проекция вектора на ось </a:t>
                </a:r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3200" dirty="0"/>
                  <a:t> и его составляющая связаны </a:t>
                </a:r>
                <a:r>
                  <a:rPr lang="ru-RU" sz="3200" dirty="0" smtClean="0"/>
                  <a:t>соотношением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𝒄𝒐𝒄𝒎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𝒍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𝒏𝒑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𝒍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𝒍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3200" b="1" dirty="0" smtClean="0"/>
                  <a:t>.</a:t>
                </a:r>
                <a:endParaRPr lang="ru-RU" sz="3200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3628" y="1077687"/>
                <a:ext cx="10662558" cy="4706940"/>
              </a:xfrm>
              <a:blipFill>
                <a:blip r:embed="rId2"/>
                <a:stretch>
                  <a:fillRect l="-1487" t="-29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39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969" y="401018"/>
            <a:ext cx="11782060" cy="43696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186" y="3981411"/>
            <a:ext cx="4001485" cy="268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829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720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4. Координаты вектора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550" y="1840140"/>
                <a:ext cx="11772900" cy="349930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200" dirty="0"/>
                  <a:t>Рассмотрим в пространстве прямоугольную систему координат </a:t>
                </a:r>
                <a:r>
                  <a:rPr lang="en-US" sz="3200" i="1" dirty="0" err="1"/>
                  <a:t>Oxyz</a:t>
                </a:r>
                <a:r>
                  <a:rPr lang="ru-RU" sz="3200" dirty="0"/>
                  <a:t>. Выделим на координатных осях </a:t>
                </a:r>
                <a:r>
                  <a:rPr lang="en-US" sz="3200" i="1" dirty="0"/>
                  <a:t>Ox</a:t>
                </a:r>
                <a:r>
                  <a:rPr lang="ru-RU" sz="3200" i="1" dirty="0"/>
                  <a:t>, </a:t>
                </a:r>
                <a:r>
                  <a:rPr lang="en-US" sz="3200" i="1" dirty="0" err="1"/>
                  <a:t>Oy</a:t>
                </a:r>
                <a:r>
                  <a:rPr lang="en-US" sz="3200" dirty="0"/>
                  <a:t> </a:t>
                </a:r>
                <a:r>
                  <a:rPr lang="ru-RU" sz="3200" dirty="0"/>
                  <a:t>и </a:t>
                </a:r>
                <a:r>
                  <a:rPr lang="en-US" sz="3200" i="1" dirty="0"/>
                  <a:t>Oz</a:t>
                </a:r>
                <a:r>
                  <a:rPr lang="ru-RU" sz="3200" dirty="0"/>
                  <a:t> единичные </a:t>
                </a:r>
                <a:r>
                  <a:rPr lang="ru-RU" sz="3200" dirty="0" smtClean="0"/>
                  <a:t>векторы</a:t>
                </a:r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200" dirty="0"/>
                  <a:t>  </a:t>
                </a:r>
                <a:r>
                  <a:rPr lang="ru-RU" sz="3200" dirty="0" smtClean="0"/>
                  <a:t>соответственно</a:t>
                </a:r>
                <a:r>
                  <a:rPr lang="en-US" sz="3200" dirty="0" smtClean="0"/>
                  <a:t>.</a:t>
                </a:r>
                <a:r>
                  <a:rPr lang="ru-RU" sz="3200" dirty="0" smtClean="0"/>
                  <a:t> Пусть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 - произвольный вектор. Перенесем его начало в точку </a:t>
                </a:r>
                <a:r>
                  <a:rPr lang="ru-RU" sz="3200" i="1" dirty="0" smtClean="0"/>
                  <a:t>О</a:t>
                </a:r>
                <a:r>
                  <a:rPr lang="ru-RU" sz="3200" dirty="0" smtClean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𝑂𝑀</m:t>
                        </m:r>
                      </m:e>
                    </m:acc>
                  </m:oMath>
                </a14:m>
                <a:r>
                  <a:rPr lang="ru-RU" sz="3200" dirty="0" smtClean="0"/>
                  <a:t>)</a:t>
                </a:r>
                <a:r>
                  <a:rPr lang="en-US" sz="3200" dirty="0" smtClean="0"/>
                  <a:t> </a:t>
                </a:r>
                <a:r>
                  <a:rPr lang="ru-RU" sz="3200" dirty="0"/>
                  <a:t>и построим прямоугольный параллелепипед, в котором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 является диагональю.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550" y="1840140"/>
                <a:ext cx="11772900" cy="3499303"/>
              </a:xfrm>
              <a:blipFill>
                <a:blip r:embed="rId2"/>
                <a:stretch>
                  <a:fillRect l="-1294" t="-36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76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978" y="476797"/>
            <a:ext cx="8618635" cy="614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94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11629" y="551997"/>
                <a:ext cx="10515600" cy="586513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𝑂𝐵</m:t>
                        </m:r>
                      </m:e>
                    </m:acc>
                    <m:r>
                      <a:rPr lang="en-US" sz="32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ru-RU" sz="3200" dirty="0" smtClean="0"/>
                  <a:t>, где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ru-RU" sz="3200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𝑂𝐵</m:t>
                        </m:r>
                      </m:e>
                    </m:acc>
                    <m:r>
                      <a:rPr lang="ru-RU" sz="3200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ru-RU" sz="3200" dirty="0" smtClean="0"/>
                  <a:t> - составляющие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 по осям </a:t>
                </a:r>
                <a:r>
                  <a:rPr lang="en-US" sz="3200" dirty="0" smtClean="0"/>
                  <a:t>Ox, Oy, Oz.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сост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3200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сост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3200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сост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3200" dirty="0" smtClean="0"/>
                  <a:t>  </a:t>
                </a:r>
                <a:r>
                  <a:rPr lang="en-US" sz="3200" dirty="0" smtClean="0">
                    <a:sym typeface="Symbol" panose="05050102010706020507" pitchFamily="18" charset="2"/>
                  </a:rPr>
                  <a:t></a:t>
                </a:r>
                <a:endParaRPr lang="en-US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>
                            <a:latin typeface="Cambria Math"/>
                          </a:rPr>
                          <m:t>𝑐𝑜𝑐𝑚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b="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b="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3200" dirty="0" smtClean="0"/>
                  <a:t>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𝑐𝑜𝑐𝑚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3200" dirty="0" smtClean="0"/>
                  <a:t>,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𝑐𝑜𝑐𝑚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𝑛𝑝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Обозначим</a:t>
                </a:r>
              </a:p>
              <a:p>
                <a:pPr marL="0" indent="0" algn="ctr">
                  <a:buNone/>
                </a:pPr>
                <a:r>
                  <a:rPr lang="ru-RU" sz="3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, 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  <m:r>
                          <a:rPr lang="en-US" sz="3200" i="1">
                            <a:latin typeface="Cambria Math"/>
                          </a:rPr>
                          <m:t>,  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sz="3200" dirty="0"/>
                  <a:t>,</a:t>
                </a:r>
              </a:p>
              <a:p>
                <a:pPr marL="0" indent="0">
                  <a:buNone/>
                </a:pPr>
                <a:r>
                  <a:rPr lang="ru-RU" sz="3200" dirty="0"/>
                  <a:t>тогда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𝒊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𝒚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𝒋</m:t>
                        </m:r>
                      </m:e>
                    </m:acc>
                    <m:r>
                      <a:rPr lang="en-US" sz="3200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𝒛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𝒌</m:t>
                        </m:r>
                      </m:e>
                    </m:acc>
                  </m:oMath>
                </a14:m>
                <a:r>
                  <a:rPr lang="ru-RU" sz="3200" b="1" dirty="0"/>
                  <a:t>.</a:t>
                </a:r>
              </a:p>
              <a:p>
                <a:pPr marL="0" indent="0" algn="ctr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1629" y="551997"/>
                <a:ext cx="10515600" cy="5865132"/>
              </a:xfrm>
              <a:blipFill>
                <a:blip r:embed="rId2"/>
                <a:stretch>
                  <a:fillRect l="-1507" t="-11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70097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49085" y="1175657"/>
                <a:ext cx="10140043" cy="430416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 smtClean="0"/>
                  <a:t>Полученная формула является </a:t>
                </a:r>
                <a:r>
                  <a:rPr lang="ru-RU" sz="3200" dirty="0"/>
                  <a:t>основной в векторном исчислении и называется </a:t>
                </a:r>
                <a:r>
                  <a:rPr lang="ru-RU" sz="3200" b="1" dirty="0"/>
                  <a:t>разложением вектора по ортам координатных осей</a:t>
                </a:r>
                <a:r>
                  <a:rPr lang="ru-RU" sz="3200" dirty="0"/>
                  <a:t>. </a:t>
                </a:r>
                <a:endParaRPr lang="en-US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Числа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  <m:r>
                          <a:rPr lang="en-US" sz="3200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  <m:r>
                          <a:rPr lang="en-US" sz="3200" i="1">
                            <a:latin typeface="Cambria Math"/>
                          </a:rPr>
                          <m:t>  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sz="3200" dirty="0"/>
                  <a:t> называются </a:t>
                </a:r>
                <a:r>
                  <a:rPr lang="ru-RU" sz="3200" b="1" dirty="0"/>
                  <a:t>координатами </a:t>
                </a:r>
                <a:r>
                  <a:rPr lang="ru-RU" sz="3200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, то есть координаты вектора – это его проекции на соответствующие координатные оси</a:t>
                </a:r>
                <a:r>
                  <a:rPr lang="ru-RU" sz="3200" dirty="0" smtClean="0"/>
                  <a:t>.</a:t>
                </a:r>
                <a:endParaRPr lang="en-US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Пишут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200" dirty="0" smtClean="0"/>
                  <a:t> </a:t>
                </a:r>
                <a:r>
                  <a:rPr lang="ru-RU" sz="3200" dirty="0" smtClean="0"/>
                  <a:t>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ru-RU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9085" y="1175657"/>
                <a:ext cx="10140043" cy="4304167"/>
              </a:xfrm>
              <a:blipFill>
                <a:blip r:embed="rId2"/>
                <a:stretch>
                  <a:fillRect l="-1502" t="-2975" r="-14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56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77685" y="587830"/>
                <a:ext cx="10433957" cy="564968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200" dirty="0"/>
                  <a:t>Модуль вектора (длина вектора) равен квадратному корню из суммы квадратов координат (проекцией) этого </a:t>
                </a:r>
                <a:r>
                  <a:rPr lang="ru-RU" sz="3200" dirty="0" smtClean="0"/>
                  <a:t>вектора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ru-RU" sz="32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𝑥</m:t>
                            </m:r>
                          </m:sub>
                          <m:sup>
                            <m:r>
                              <a:rPr lang="ru-RU" sz="32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ru-RU" sz="3200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𝑦</m:t>
                            </m:r>
                          </m:sub>
                          <m:sup>
                            <m:r>
                              <a:rPr lang="ru-RU" sz="32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ru-RU" sz="3200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𝑧</m:t>
                            </m:r>
                          </m:sub>
                          <m:sup>
                            <m:r>
                              <a:rPr lang="ru-RU" sz="32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</a:t>
                </a:r>
                <a:r>
                  <a:rPr lang="ru-RU" sz="3200" dirty="0"/>
                  <a:t>Пусть вектор  образует с осями </a:t>
                </a:r>
                <a:r>
                  <a:rPr lang="en-US" sz="3200" i="1" dirty="0"/>
                  <a:t>Ox</a:t>
                </a:r>
                <a:r>
                  <a:rPr lang="ru-RU" sz="3200" i="1" dirty="0"/>
                  <a:t>, </a:t>
                </a:r>
                <a:r>
                  <a:rPr lang="en-US" sz="3200" i="1" dirty="0" err="1"/>
                  <a:t>Oy</a:t>
                </a:r>
                <a:r>
                  <a:rPr lang="ru-RU" sz="3200" dirty="0"/>
                  <a:t>, </a:t>
                </a:r>
                <a:r>
                  <a:rPr lang="en-US" sz="3200" i="1" dirty="0"/>
                  <a:t>Oz</a:t>
                </a:r>
                <a:r>
                  <a:rPr lang="ru-RU" sz="3200" dirty="0"/>
                  <a:t> углы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𝛽</m:t>
                    </m:r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𝛾</m:t>
                    </m:r>
                  </m:oMath>
                </a14:m>
                <a:r>
                  <a:rPr lang="ru-RU" sz="3200" dirty="0"/>
                  <a:t> соответственно. По свойству проекции вектора на ось </a:t>
                </a:r>
                <a:r>
                  <a:rPr lang="ru-RU" sz="3200" dirty="0" smtClean="0"/>
                  <a:t>имеем</a:t>
                </a:r>
              </a:p>
              <a:p>
                <a:pPr marL="0" indent="0" algn="ctr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  <m:r>
                          <a:rPr lang="en-US" sz="3200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</m:e>
                    </m:func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𝛽</m:t>
                        </m:r>
                        <m:r>
                          <a:rPr lang="en-US" sz="3200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acc>
                          </m:e>
                        </m:d>
                        <m:func>
                          <m:func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𝛾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7685" y="587830"/>
                <a:ext cx="10433957" cy="5649684"/>
              </a:xfrm>
              <a:blipFill>
                <a:blip r:embed="rId2"/>
                <a:stretch>
                  <a:fillRect l="-1520" t="-22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18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49086" y="326571"/>
                <a:ext cx="10972800" cy="639490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Или </a:t>
                </a:r>
                <a:endParaRPr lang="ru-RU" sz="320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, </m:t>
                    </m:r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𝛽</m:t>
                        </m:r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  <m:r>
                      <a:rPr lang="en-US" sz="3200" i="1">
                        <a:latin typeface="Cambria Math"/>
                      </a:rPr>
                      <m:t>, </m:t>
                    </m:r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𝛾</m:t>
                        </m:r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𝑧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      Числа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  <m:r>
                          <a:rPr lang="en-US" sz="3200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𝛽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,  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𝛾</m:t>
                        </m:r>
                      </m:e>
                    </m:func>
                    <m:r>
                      <a:rPr lang="ru-RU" sz="3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 smtClean="0"/>
                  <a:t>называются </a:t>
                </a:r>
                <a:r>
                  <a:rPr lang="ru-RU" sz="3200" b="1" dirty="0"/>
                  <a:t>направляющими косинусами </a:t>
                </a:r>
                <a:r>
                  <a:rPr lang="ru-RU" sz="3200" b="1" dirty="0" smtClean="0"/>
                  <a:t>вектора</a:t>
                </a:r>
                <a:r>
                  <a:rPr lang="ru-RU" sz="3200" dirty="0" smtClean="0"/>
                  <a:t>.</a:t>
                </a:r>
              </a:p>
              <a:p>
                <a:pPr marL="0" indent="0" algn="ctr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𝛽</m:t>
                    </m:r>
                    <m:r>
                      <a:rPr lang="en-US" sz="32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𝛾</m:t>
                    </m:r>
                    <m:r>
                      <a:rPr lang="en-US" sz="3200" i="1">
                        <a:latin typeface="Cambria Math"/>
                      </a:rPr>
                      <m:t>=1</m:t>
                    </m:r>
                  </m:oMath>
                </a14:m>
                <a:r>
                  <a:rPr lang="ru-RU" sz="3200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sz="3200" dirty="0"/>
                  <a:t>то есть сумма квадратов направляющих косинусов ненулевого вектора равна единице.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Заметим, что координатами единичного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3200" dirty="0"/>
                  <a:t> являются числа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  <m:r>
                          <a:rPr lang="en-US" sz="3200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i="1">
                                <a:latin typeface="Cambria Math"/>
                              </a:rPr>
                              <m:t>𝛽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,  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3200" i="1">
                            <a:latin typeface="Cambria Math"/>
                          </a:rPr>
                          <m:t>𝛾</m:t>
                        </m:r>
                      </m:e>
                    </m:func>
                  </m:oMath>
                </a14:m>
                <a:r>
                  <a:rPr lang="ru-RU" sz="3200" dirty="0"/>
                  <a:t>, </a:t>
                </a:r>
                <a:r>
                  <a:rPr lang="ru-RU" sz="3200" dirty="0" smtClean="0"/>
                  <a:t>т. е. </a:t>
                </a:r>
                <a:endParaRPr lang="ru-RU" sz="32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b="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acc>
                    <m:r>
                      <a:rPr lang="en-US" sz="3200" b="0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3200" b="0" i="1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3200" b="0" i="1">
                            <a:latin typeface="Cambria Math"/>
                          </a:rPr>
                          <m:t>𝛼</m:t>
                        </m:r>
                        <m:r>
                          <a:rPr lang="en-US" sz="3200" b="0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sz="3200" b="0" i="1">
                                <a:latin typeface="Cambria Math"/>
                              </a:rPr>
                              <m:t>𝑐𝑜𝑠</m:t>
                            </m:r>
                          </m:fName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𝛽</m:t>
                            </m:r>
                            <m:r>
                              <a:rPr lang="en-US" sz="3200" b="0" i="1">
                                <a:latin typeface="Cambria Math"/>
                              </a:rPr>
                              <m:t>,  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3200" b="0" i="1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3200" b="0" i="1">
                            <a:latin typeface="Cambria Math"/>
                          </a:rPr>
                          <m:t>𝛾</m:t>
                        </m:r>
                      </m:e>
                    </m:func>
                    <m:r>
                      <a:rPr lang="en-US" sz="3200" b="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/>
                  <a:t>.</a:t>
                </a:r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9086" y="326571"/>
                <a:ext cx="10972800" cy="6394903"/>
              </a:xfrm>
              <a:blipFill>
                <a:blip r:embed="rId2"/>
                <a:stretch>
                  <a:fillRect l="-1389" t="-1907" r="-11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71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55171" y="702129"/>
                <a:ext cx="11250385" cy="530678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        </a:t>
                </a:r>
                <a:r>
                  <a:rPr lang="ru-RU" sz="3200" dirty="0"/>
                  <a:t>Из свойств проекций (а координаты вектора – это его проекции на оси координат) следует: если </a:t>
                </a:r>
                <a:endParaRPr lang="ru-RU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 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3200" i="1">
                                <a:latin typeface="Cambria Math"/>
                              </a:rPr>
                              <m:t>  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∈</m:t>
                    </m:r>
                    <m:r>
                      <a:rPr lang="en-US" sz="3200" i="1">
                        <a:latin typeface="Cambria Math"/>
                      </a:rPr>
                      <m:t>𝑅</m:t>
                    </m:r>
                  </m:oMath>
                </a14:m>
                <a:r>
                  <a:rPr lang="ru-RU" sz="3200" dirty="0"/>
                  <a:t>, то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 </a:t>
                </a:r>
              </a:p>
              <a:p>
                <a:pPr marL="0" indent="0">
                  <a:buNone/>
                </a:pPr>
                <a:r>
                  <a:rPr lang="ru-RU" sz="3200" b="1" dirty="0" smtClean="0"/>
                  <a:t>1</a:t>
                </a:r>
                <a:r>
                  <a:rPr lang="ru-RU" sz="3200" b="1" dirty="0"/>
                  <a:t>)</a:t>
                </a:r>
                <a:r>
                  <a:rPr lang="ru-RU" sz="32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 тогда и только тогда, когда </a:t>
                </a:r>
                <a:endParaRPr lang="ru-RU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sz="3200" dirty="0" smtClean="0"/>
                  <a:t> -</a:t>
                </a:r>
                <a:endParaRPr lang="ru-RU" sz="3200" dirty="0"/>
              </a:p>
              <a:p>
                <a:pPr marL="0" indent="0" algn="ctr">
                  <a:buNone/>
                </a:pPr>
                <a:r>
                  <a:rPr lang="ru-RU" sz="3200" dirty="0" smtClean="0"/>
                  <a:t>равные </a:t>
                </a:r>
                <a:r>
                  <a:rPr lang="ru-RU" sz="3200" dirty="0"/>
                  <a:t>векторы имеют соответственно равные координаты;</a:t>
                </a:r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5171" y="702129"/>
                <a:ext cx="11250385" cy="5306784"/>
              </a:xfrm>
              <a:blipFill>
                <a:blip r:embed="rId2"/>
                <a:stretch>
                  <a:fillRect l="-1354" t="-24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96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83771" y="767443"/>
                <a:ext cx="10842172" cy="54374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b="1" dirty="0" smtClean="0"/>
                  <a:t>2</a:t>
                </a:r>
                <a:r>
                  <a:rPr lang="ru-RU" sz="3200" b="1" dirty="0"/>
                  <a:t>)</a:t>
                </a:r>
                <a:r>
                  <a:rPr lang="ru-RU" sz="32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±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±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±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±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200" dirty="0" smtClean="0"/>
                  <a:t> -</a:t>
                </a: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при </a:t>
                </a:r>
                <a:r>
                  <a:rPr lang="ru-RU" sz="3200" dirty="0"/>
                  <a:t>сложении векторов соответствующие координаты складываются, при вычитании – вычитаются</a:t>
                </a:r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b="1" dirty="0" smtClean="0"/>
                  <a:t>3</a:t>
                </a:r>
                <a:r>
                  <a:rPr lang="ru-RU" sz="3200" b="1" dirty="0"/>
                  <a:t>)</a:t>
                </a:r>
                <a:r>
                  <a:rPr lang="ru-RU" sz="3200" dirty="0"/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𝛼</m:t>
                    </m:r>
                    <m:r>
                      <a:rPr lang="en-US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𝛼</m:t>
                        </m:r>
                        <m:r>
                          <a:rPr lang="en-US" sz="3200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 </m:t>
                        </m:r>
                        <m:r>
                          <a:rPr lang="ru-RU" sz="3200" i="1">
                            <a:latin typeface="Cambria Math"/>
                          </a:rPr>
                          <m:t>𝛼</m:t>
                        </m:r>
                        <m:r>
                          <a:rPr lang="ru-RU" sz="3200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 </m:t>
                        </m:r>
                        <m:r>
                          <a:rPr lang="ru-RU" sz="3200" i="1">
                            <a:latin typeface="Cambria Math"/>
                          </a:rPr>
                          <m:t>𝛼</m:t>
                        </m:r>
                        <m:r>
                          <a:rPr lang="ru-RU" sz="3200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200" dirty="0" smtClean="0"/>
                  <a:t> -</a:t>
                </a:r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 smtClean="0"/>
                  <a:t>при </a:t>
                </a:r>
                <a:r>
                  <a:rPr lang="ru-RU" sz="3200" dirty="0"/>
                  <a:t>умножении вектора на число его координаты умножаются на это число;</a:t>
                </a:r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3771" y="767443"/>
                <a:ext cx="10842172" cy="5437413"/>
              </a:xfrm>
              <a:blipFill>
                <a:blip r:embed="rId2"/>
                <a:stretch>
                  <a:fillRect l="-1462" t="-7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42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06186" y="1387929"/>
                <a:ext cx="11685813" cy="407012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b="1" dirty="0" smtClean="0"/>
                  <a:t>4)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b="0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⟺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𝛼</m:t>
                    </m:r>
                    <m:r>
                      <a:rPr lang="ru-RU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, </a:t>
                </a:r>
                <a:r>
                  <a:rPr lang="ru-RU" sz="3200" dirty="0"/>
                  <a:t>то есть </a:t>
                </a:r>
                <a:endParaRPr lang="ru-RU" sz="32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𝛼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𝛼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sz="3200" i="1">
                        <a:latin typeface="Cambria Math"/>
                      </a:rPr>
                      <m:t>=</m:t>
                    </m:r>
                    <m:r>
                      <a:rPr lang="ru-RU" sz="3200" i="1">
                        <a:latin typeface="Cambria Math"/>
                      </a:rPr>
                      <m:t>𝛼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sz="32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sz="3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3200" dirty="0" smtClean="0"/>
                  <a:t> или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b="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b="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r>
                        <a:rPr lang="en-US" sz="3200" b="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b="0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b="0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sz="3200" b="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b="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b="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3200" dirty="0" smtClean="0"/>
              </a:p>
              <a:p>
                <a:pPr marL="0" indent="0">
                  <a:buNone/>
                </a:pPr>
                <a:endParaRPr lang="ru-RU" sz="3200" b="1" dirty="0"/>
              </a:p>
              <a:p>
                <a:pPr marL="0" indent="0">
                  <a:buNone/>
                </a:pPr>
                <a:r>
                  <a:rPr lang="ru-RU" sz="3200" b="1" dirty="0"/>
                  <a:t>у</a:t>
                </a:r>
                <a:r>
                  <a:rPr lang="ru-RU" sz="3200" b="1" dirty="0" smtClean="0"/>
                  <a:t>словие коллинеарности двух векторов в координатной форме</a:t>
                </a:r>
                <a:r>
                  <a:rPr lang="ru-RU" sz="3200" dirty="0" smtClean="0"/>
                  <a:t>.</a:t>
                </a: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6186" y="1387929"/>
                <a:ext cx="11685813" cy="4070124"/>
              </a:xfrm>
              <a:blipFill>
                <a:blip r:embed="rId2"/>
                <a:stretch>
                  <a:fillRect l="-1304" t="-1349" r="-4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54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98071" y="1208314"/>
                <a:ext cx="10270671" cy="462098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200" dirty="0"/>
                  <a:t>Говорят, что точка </a:t>
                </a:r>
                <a:r>
                  <a:rPr lang="ru-RU" sz="3200" i="1" dirty="0"/>
                  <a:t>М</a:t>
                </a:r>
                <a:r>
                  <a:rPr lang="ru-RU" sz="3200" dirty="0"/>
                  <a:t> делит 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 в отношении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𝜆</m:t>
                    </m:r>
                    <m:r>
                      <a:rPr lang="en-US" sz="3200" i="1">
                        <a:latin typeface="Cambria Math"/>
                      </a:rPr>
                      <m:t>&gt;0</m:t>
                    </m:r>
                  </m:oMath>
                </a14:m>
                <a:r>
                  <a:rPr lang="ru-RU" sz="3200" dirty="0"/>
                  <a:t>, если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i="1">
                        <a:latin typeface="Cambria Math"/>
                      </a:rPr>
                      <m:t>𝜆</m:t>
                    </m:r>
                  </m:oMath>
                </a14:m>
                <a:r>
                  <a:rPr lang="ru-RU" sz="3200" dirty="0"/>
                  <a:t>, или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𝑀</m:t>
                    </m:r>
                    <m:r>
                      <a:rPr lang="en-US" sz="3200" i="1">
                        <a:latin typeface="Cambria Math"/>
                      </a:rPr>
                      <m:t>= </m:t>
                    </m:r>
                    <m:r>
                      <a:rPr lang="en-US" sz="3200" i="1">
                        <a:latin typeface="Cambria Math"/>
                      </a:rPr>
                      <m:t>𝜆</m:t>
                    </m:r>
                    <m:r>
                      <a:rPr lang="en-US" sz="3200" i="1">
                        <a:latin typeface="Cambria Math"/>
                      </a:rPr>
                      <m:t>∙</m:t>
                    </m:r>
                    <m:r>
                      <a:rPr lang="en-US" sz="3200" i="1">
                        <a:latin typeface="Cambria Math"/>
                      </a:rPr>
                      <m:t>𝑀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32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ru-RU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ru-RU" sz="3200" i="1">
                        <a:latin typeface="Cambria Math"/>
                      </a:rPr>
                      <m:t>, </m:t>
                    </m:r>
                    <m:r>
                      <a:rPr lang="ru-RU" sz="3200" i="1">
                        <a:latin typeface="Cambria Math"/>
                      </a:rPr>
                      <m:t>𝑀</m:t>
                    </m:r>
                    <m:r>
                      <a:rPr lang="ru-RU" sz="3200" i="1">
                        <a:latin typeface="Cambria Math"/>
                      </a:rPr>
                      <m:t>(</m:t>
                    </m:r>
                    <m:r>
                      <a:rPr lang="ru-RU" sz="3200" i="1">
                        <a:latin typeface="Cambria Math"/>
                      </a:rPr>
                      <m:t>𝑥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𝑦</m:t>
                    </m:r>
                    <m:r>
                      <a:rPr lang="ru-RU" sz="3200" i="1">
                        <a:latin typeface="Cambria Math"/>
                      </a:rPr>
                      <m:t>;</m:t>
                    </m:r>
                    <m:r>
                      <a:rPr lang="en-US" sz="3200" i="1">
                        <a:latin typeface="Cambria Math"/>
                      </a:rPr>
                      <m:t>𝑧</m:t>
                    </m:r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sz="3200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8071" y="1208314"/>
                <a:ext cx="10270671" cy="4620986"/>
              </a:xfrm>
              <a:blipFill>
                <a:blip r:embed="rId2"/>
                <a:stretch>
                  <a:fillRect l="-1484" t="-35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4778830" y="3178630"/>
            <a:ext cx="3842657" cy="13933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67200" y="4202668"/>
                <a:ext cx="562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202668"/>
                <a:ext cx="56291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63376" y="2809297"/>
                <a:ext cx="562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3376" y="2809297"/>
                <a:ext cx="56291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Блок-схема: узел 8"/>
          <p:cNvSpPr/>
          <p:nvPr/>
        </p:nvSpPr>
        <p:spPr bwMode="auto">
          <a:xfrm flipH="1" flipV="1">
            <a:off x="6131916" y="4024927"/>
            <a:ext cx="45719" cy="66011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b="1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00057" y="368859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М</a:t>
            </a:r>
          </a:p>
        </p:txBody>
      </p:sp>
    </p:spTree>
    <p:extLst>
      <p:ext uri="{BB962C8B-B14F-4D97-AF65-F5344CB8AC3E}">
        <p14:creationId xmlns:p14="http://schemas.microsoft.com/office/powerpoint/2010/main" val="312600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289957" y="293914"/>
                <a:ext cx="10352314" cy="642756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        </a:t>
                </a:r>
                <a:r>
                  <a:rPr lang="ru-RU" sz="3200" dirty="0"/>
                  <a:t>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3200" dirty="0"/>
                  <a:t> коллинеарны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3200" dirty="0"/>
                  <a:t>, поэтому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 </m:t>
                    </m:r>
                    <m:r>
                      <a:rPr lang="en-US" sz="3200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3200" dirty="0"/>
                  <a:t>. </a:t>
                </a: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После преобразований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3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М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М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ru-RU" sz="3200" i="1">
                            <a:latin typeface="Cambria Math"/>
                          </a:rPr>
                          <m:t>;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3200" dirty="0" smtClean="0"/>
                  <a:t>, </a:t>
                </a:r>
                <a14:m>
                  <m:oMath xmlns:m="http://schemas.openxmlformats.org/officeDocument/2006/math">
                    <m:r>
                      <a:rPr lang="ru-RU" sz="320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 panose="02040503050406030204" pitchFamily="18" charset="0"/>
                          </a:rPr>
                          <m:t>М</m:t>
                        </m:r>
                        <m:sSub>
                          <m:sSubPr>
                            <m:ctrlPr>
                              <a:rPr lang="ru-RU" sz="3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М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32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</m:t>
                        </m:r>
                        <m:r>
                          <a:rPr lang="ru-RU" sz="3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(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);(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);(</m:t>
                        </m:r>
                        <m:sSub>
                          <m:sSub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ru-RU" sz="3200" dirty="0" smtClean="0"/>
                  <a:t> Приравниваем соответствующие координаты равных векторов.) 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получим </a:t>
                </a:r>
                <a:r>
                  <a:rPr lang="ru-RU" sz="3200" b="1" dirty="0" smtClean="0"/>
                  <a:t>формулы вычисления координат точки </a:t>
                </a:r>
                <a:r>
                  <a:rPr lang="ru-RU" sz="3200" b="1" i="1" dirty="0" smtClean="0"/>
                  <a:t>М</a:t>
                </a:r>
                <a:r>
                  <a:rPr lang="ru-RU" sz="3200" dirty="0" smtClean="0"/>
                  <a:t>, делящей отрезок в данном отношении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𝜆</m:t>
                    </m:r>
                  </m:oMath>
                </a14:m>
                <a:r>
                  <a:rPr lang="ru-RU" sz="3200" dirty="0" smtClean="0"/>
                  <a:t>:</a:t>
                </a:r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600" b="0" i="1">
                        <a:latin typeface="Cambria Math"/>
                      </a:rPr>
                      <m:t>𝑥</m:t>
                    </m:r>
                    <m:r>
                      <a:rPr lang="en-US" sz="36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600" b="0" i="1">
                            <a:latin typeface="Cambria Math"/>
                          </a:rPr>
                          <m:t>+</m:t>
                        </m:r>
                        <m:r>
                          <a:rPr lang="en-US" sz="3600" b="0" i="1">
                            <a:latin typeface="Cambria Math"/>
                          </a:rPr>
                          <m:t>𝜆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3600" b="0" i="1">
                            <a:latin typeface="Cambria Math"/>
                          </a:rPr>
                          <m:t>1+</m:t>
                        </m:r>
                        <m:r>
                          <a:rPr lang="en-US" sz="3600" b="0" i="1">
                            <a:latin typeface="Cambria Math"/>
                          </a:rPr>
                          <m:t>𝜆</m:t>
                        </m:r>
                      </m:den>
                    </m:f>
                    <m:r>
                      <a:rPr lang="en-US" sz="3600" b="0" i="1">
                        <a:latin typeface="Cambria Math"/>
                      </a:rPr>
                      <m:t>,</m:t>
                    </m:r>
                    <m:r>
                      <a:rPr lang="en-US" sz="3600" b="0" i="1">
                        <a:latin typeface="Cambria Math"/>
                      </a:rPr>
                      <m:t>𝑦</m:t>
                    </m:r>
                    <m:r>
                      <a:rPr lang="en-US" sz="36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600" b="0" i="1">
                            <a:latin typeface="Cambria Math"/>
                          </a:rPr>
                          <m:t>+</m:t>
                        </m:r>
                        <m:r>
                          <a:rPr lang="en-US" sz="3600" b="0" i="1">
                            <a:latin typeface="Cambria Math"/>
                          </a:rPr>
                          <m:t>𝜆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3600" b="0" i="1">
                            <a:latin typeface="Cambria Math"/>
                          </a:rPr>
                          <m:t>1+</m:t>
                        </m:r>
                        <m:r>
                          <a:rPr lang="en-US" sz="3600" b="0" i="1">
                            <a:latin typeface="Cambria Math"/>
                          </a:rPr>
                          <m:t>𝜆</m:t>
                        </m:r>
                      </m:den>
                    </m:f>
                    <m:r>
                      <a:rPr lang="en-US" sz="3600" b="0" i="1">
                        <a:latin typeface="Cambria Math"/>
                      </a:rPr>
                      <m:t>,</m:t>
                    </m:r>
                    <m:r>
                      <a:rPr lang="en-US" sz="3600" b="0" i="1">
                        <a:latin typeface="Cambria Math"/>
                      </a:rPr>
                      <m:t>𝑧</m:t>
                    </m:r>
                    <m:r>
                      <a:rPr lang="en-US" sz="36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600" b="0" i="1">
                            <a:latin typeface="Cambria Math"/>
                          </a:rPr>
                          <m:t>+</m:t>
                        </m:r>
                        <m:r>
                          <a:rPr lang="en-US" sz="3600" b="0" i="1">
                            <a:latin typeface="Cambria Math"/>
                          </a:rPr>
                          <m:t>𝜆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3600" b="0" i="1">
                            <a:latin typeface="Cambria Math"/>
                          </a:rPr>
                          <m:t>1+</m:t>
                        </m:r>
                        <m:r>
                          <a:rPr lang="en-US" sz="3600" b="0" i="1">
                            <a:latin typeface="Cambria Math"/>
                          </a:rPr>
                          <m:t>𝜆</m:t>
                        </m:r>
                      </m:den>
                    </m:f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89957" y="293914"/>
                <a:ext cx="10352314" cy="6427561"/>
              </a:xfrm>
              <a:blipFill>
                <a:blip r:embed="rId2"/>
                <a:stretch>
                  <a:fillRect l="-1531" t="-1043" r="-8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9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257300" y="1551214"/>
                <a:ext cx="9056007" cy="39286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  </a:t>
                </a:r>
                <a:r>
                  <a:rPr lang="ru-RU" sz="3200" dirty="0"/>
                  <a:t>Если точка </a:t>
                </a:r>
                <a:r>
                  <a:rPr lang="ru-RU" sz="3200" i="1" dirty="0"/>
                  <a:t>М </a:t>
                </a:r>
                <a:r>
                  <a:rPr lang="ru-RU" sz="3200" dirty="0"/>
                  <a:t>делит 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3200" dirty="0"/>
                  <a:t> пополам, то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𝜆</m:t>
                    </m:r>
                    <m:r>
                      <a:rPr lang="en-US" sz="3200" i="1">
                        <a:latin typeface="Cambria Math"/>
                      </a:rPr>
                      <m:t>=1</m:t>
                    </m:r>
                  </m:oMath>
                </a14:m>
                <a:r>
                  <a:rPr lang="ru-RU" sz="3200" dirty="0"/>
                  <a:t>, </a:t>
                </a:r>
                <a:r>
                  <a:rPr lang="ru-RU" sz="3200" dirty="0" smtClean="0"/>
                  <a:t>тогда</a:t>
                </a:r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600" b="0" i="1">
                        <a:latin typeface="Cambria Math"/>
                      </a:rPr>
                      <m:t>𝑥</m:t>
                    </m:r>
                    <m:r>
                      <a:rPr lang="en-US" sz="36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600" b="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3600" b="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3600" b="0" i="1">
                        <a:latin typeface="Cambria Math"/>
                      </a:rPr>
                      <m:t>,</m:t>
                    </m:r>
                    <m:r>
                      <a:rPr lang="en-US" sz="3600" b="0" i="1">
                        <a:latin typeface="Cambria Math"/>
                      </a:rPr>
                      <m:t>𝑦</m:t>
                    </m:r>
                    <m:r>
                      <a:rPr lang="en-US" sz="36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600" b="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3600" b="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3600" b="0" i="1">
                        <a:latin typeface="Cambria Math"/>
                      </a:rPr>
                      <m:t>,</m:t>
                    </m:r>
                    <m:r>
                      <a:rPr lang="en-US" sz="3600" b="0" i="1">
                        <a:latin typeface="Cambria Math"/>
                      </a:rPr>
                      <m:t>𝑧</m:t>
                    </m:r>
                    <m:r>
                      <a:rPr lang="en-US" sz="36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600" b="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36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3600" b="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7300" y="1551214"/>
                <a:ext cx="9056007" cy="3928611"/>
              </a:xfrm>
              <a:blipFill>
                <a:blip r:embed="rId2"/>
                <a:stretch>
                  <a:fillRect l="-16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38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543" y="152401"/>
            <a:ext cx="8887279" cy="106521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5. Скалярное произведение векторов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126671" y="1350284"/>
                <a:ext cx="9328151" cy="500606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b="1" dirty="0"/>
                  <a:t>Скалярным произведением </a:t>
                </a:r>
                <a:r>
                  <a:rPr lang="ru-RU" sz="3200" dirty="0"/>
                  <a:t>двух </a:t>
                </a:r>
                <a:r>
                  <a:rPr lang="ru-RU" sz="3200" dirty="0" smtClean="0"/>
                  <a:t>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200" dirty="0" smtClean="0"/>
                  <a:t> </a:t>
                </a:r>
                <a:r>
                  <a:rPr lang="ru-RU" sz="3200" dirty="0"/>
                  <a:t>) называется число, равное произведению длин этих векторов на косинус угла между ними.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 algn="ctr">
                  <a:buNone/>
                </a:pPr>
                <a:r>
                  <a:rPr lang="ru-RU" sz="3200" dirty="0" smtClean="0"/>
                  <a:t> </a:t>
                </a:r>
              </a:p>
              <a:p>
                <a:pPr marL="0" indent="0" algn="ctr">
                  <a:buNone/>
                </a:pPr>
                <a:r>
                  <a:rPr lang="ru-RU" sz="3600" b="1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b="1" i="1">
                            <a:latin typeface="Cambria Math"/>
                          </a:rPr>
                          <m:t>𝒂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sz="3600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6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600" b="1" i="1">
                                <a:latin typeface="Cambria Math"/>
                              </a:rPr>
                              <m:t>𝒂</m:t>
                            </m:r>
                          </m:e>
                        </m:acc>
                      </m:e>
                    </m:d>
                    <m:r>
                      <a:rPr lang="en-US" sz="3600" b="1" i="1">
                        <a:latin typeface="Cambria Math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6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𝒃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3600" b="1" i="1">
                            <a:latin typeface="Cambria Math"/>
                          </a:rPr>
                          <m:t>𝐜𝐨𝐬</m:t>
                        </m:r>
                      </m:fName>
                      <m:e>
                        <m:r>
                          <a:rPr lang="en-US" sz="3600" b="1" i="1">
                            <a:latin typeface="Cambria Math"/>
                          </a:rPr>
                          <m:t>𝝋</m:t>
                        </m:r>
                      </m:e>
                    </m:func>
                  </m:oMath>
                </a14:m>
                <a:r>
                  <a:rPr lang="ru-RU" sz="3600" dirty="0" smtClean="0"/>
                  <a:t>,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6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ru-RU" sz="3600" i="1">
                            <a:latin typeface="Cambria Math"/>
                          </a:rPr>
                          <m:t>⌃</m:t>
                        </m:r>
                        <m:acc>
                          <m:accPr>
                            <m:chr m:val="⃗"/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26671" y="1350284"/>
                <a:ext cx="9328151" cy="5006066"/>
              </a:xfrm>
              <a:blipFill>
                <a:blip r:embed="rId2"/>
                <a:stretch>
                  <a:fillRect l="-1699" t="-10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27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32" y="711509"/>
            <a:ext cx="11931219" cy="15415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837" y="3057890"/>
            <a:ext cx="5682520" cy="217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21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69471" y="914400"/>
                <a:ext cx="10401300" cy="556804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3200" b="1" dirty="0"/>
                  <a:t>Свойства скалярного произведения</a:t>
                </a:r>
                <a:r>
                  <a:rPr lang="ru-RU" sz="3200" b="1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sz="3200" b="1" dirty="0"/>
                  <a:t> </a:t>
                </a:r>
                <a:r>
                  <a:rPr lang="ru-RU" sz="3200" b="1" dirty="0" smtClean="0"/>
                  <a:t>  1)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  <a:r>
                  <a:rPr lang="ru-RU" sz="3200" b="1" dirty="0" smtClean="0"/>
                  <a:t>2)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𝜆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)=(</m:t>
                    </m:r>
                    <m:r>
                      <a:rPr lang="en-US" sz="3200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)∙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∙(</m:t>
                    </m:r>
                    <m:r>
                      <a:rPr lang="en-US" sz="3200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b="1" dirty="0"/>
                  <a:t> </a:t>
                </a:r>
                <a:r>
                  <a:rPr lang="ru-RU" sz="3200" b="1" dirty="0" smtClean="0"/>
                  <a:t>  3)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∙(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</a:t>
                </a:r>
                <a:r>
                  <a:rPr lang="ru-RU" sz="3200" b="1" dirty="0" smtClean="0"/>
                  <a:t>4)</a:t>
                </a: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3200" dirty="0" smtClean="0"/>
                  <a:t> </a:t>
                </a:r>
                <a:r>
                  <a:rPr lang="en-US" sz="3200" dirty="0"/>
                  <a:t>тогда и только тогда, когда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sz="3200" dirty="0" smtClean="0"/>
                  <a:t>, </a:t>
                </a:r>
                <a:r>
                  <a:rPr lang="en-US" sz="3200" dirty="0"/>
                  <a:t>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sz="3200" dirty="0"/>
                  <a:t>, 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3200" dirty="0"/>
                  <a:t>;</a:t>
                </a: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b="1" dirty="0"/>
                  <a:t> </a:t>
                </a:r>
                <a:r>
                  <a:rPr lang="ru-RU" sz="3200" b="1" dirty="0" smtClean="0"/>
                  <a:t>  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  <m:sup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3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sz="3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ru-RU" sz="3200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3200" dirty="0" smtClean="0"/>
                  <a:t> - скалярный квадрат вектора равен квадрату его длины (или                        ).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9471" y="914400"/>
                <a:ext cx="10401300" cy="5568043"/>
              </a:xfrm>
              <a:blipFill>
                <a:blip r:embed="rId2"/>
                <a:stretch>
                  <a:fillRect l="-1524" t="-2300" r="-21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901" y="4939401"/>
            <a:ext cx="1854220" cy="112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6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0000"/>
                </a:solidFill>
                <a:latin typeface="+mn-lt"/>
              </a:rPr>
              <a:t>Скалярное произведение векторов</a:t>
            </a:r>
            <a:endParaRPr lang="ru-RU" sz="3600" b="1" dirty="0">
              <a:latin typeface="+mn-lt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930725" y="4147454"/>
            <a:ext cx="26452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855032" y="4152897"/>
            <a:ext cx="26452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8904525" y="4169225"/>
            <a:ext cx="26452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930725" y="2498271"/>
            <a:ext cx="1845132" cy="1649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855032" y="2122714"/>
            <a:ext cx="0" cy="2024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7707086" y="2122714"/>
            <a:ext cx="1197439" cy="2046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Дуга 14"/>
          <p:cNvSpPr/>
          <p:nvPr/>
        </p:nvSpPr>
        <p:spPr>
          <a:xfrm>
            <a:off x="930726" y="3853543"/>
            <a:ext cx="751114" cy="555171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855032" y="3853543"/>
            <a:ext cx="3537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208814" y="3853543"/>
            <a:ext cx="0" cy="293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Дуга 19"/>
          <p:cNvSpPr/>
          <p:nvPr/>
        </p:nvSpPr>
        <p:spPr>
          <a:xfrm>
            <a:off x="7984670" y="3657600"/>
            <a:ext cx="1289957" cy="1012371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649181" y="3493254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ym typeface="Symbol" panose="05050102010706020507" pitchFamily="18" charset="2"/>
              </a:rPr>
              <a:t></a:t>
            </a:r>
            <a:endParaRPr lang="ru-RU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5896" y="3368066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ym typeface="Symbol" panose="05050102010706020507" pitchFamily="18" charset="2"/>
              </a:rPr>
              <a:t></a:t>
            </a:r>
            <a:endParaRPr lang="ru-RU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9198431" y="3335414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ym typeface="Symbol" panose="05050102010706020507" pitchFamily="18" charset="2"/>
              </a:rPr>
              <a:t></a:t>
            </a:r>
            <a:endParaRPr lang="ru-RU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349819" y="2745020"/>
                <a:ext cx="49259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9819" y="2745020"/>
                <a:ext cx="492590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4261754" y="2538192"/>
                <a:ext cx="49259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754" y="2538192"/>
                <a:ext cx="49259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7690758" y="2897420"/>
                <a:ext cx="49259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758" y="2897420"/>
                <a:ext cx="492590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2318648" y="4236356"/>
                <a:ext cx="492590" cy="4945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648" y="4236356"/>
                <a:ext cx="492590" cy="4945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6161308" y="4225466"/>
                <a:ext cx="492590" cy="4945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1308" y="4225466"/>
                <a:ext cx="492590" cy="49455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10129162" y="4241795"/>
                <a:ext cx="492590" cy="4945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9162" y="4241795"/>
                <a:ext cx="492590" cy="4945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1441514" y="4933951"/>
                <a:ext cx="1623650" cy="565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ru-RU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ru-RU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514" y="4933951"/>
                <a:ext cx="1623650" cy="56534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5447461" y="4955719"/>
                <a:ext cx="1622047" cy="565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ru-RU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461" y="4955719"/>
                <a:ext cx="1622047" cy="56534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9529611" y="4972048"/>
                <a:ext cx="1623650" cy="565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ru-RU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ru-RU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9611" y="4972048"/>
                <a:ext cx="1623650" cy="56534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43007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191986" y="1350283"/>
                <a:ext cx="9323614" cy="415131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600" dirty="0" smtClean="0"/>
                  <a:t>       </a:t>
                </a:r>
                <a:r>
                  <a:rPr lang="ru-RU" sz="3600" dirty="0"/>
                  <a:t>Пусть заданы два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600" dirty="0"/>
                  <a:t> </a:t>
                </a:r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600" dirty="0"/>
                  <a:t>.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    Тогда</a:t>
                </a:r>
              </a:p>
              <a:p>
                <a:pPr marL="0" indent="0" algn="ctr">
                  <a:buNone/>
                </a:pP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b="1" i="1">
                            <a:latin typeface="Cambria Math"/>
                          </a:rPr>
                          <m:t>𝒂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sz="36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sub>
                    </m:sSub>
                    <m:sSub>
                      <m:sSub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sub>
                    </m:sSub>
                    <m:sSub>
                      <m:sSub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𝒚</m:t>
                        </m:r>
                      </m:sub>
                    </m:sSub>
                    <m:r>
                      <a:rPr lang="en-US" sz="3600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𝒛</m:t>
                        </m:r>
                      </m:sub>
                    </m:sSub>
                    <m:sSub>
                      <m:sSub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sz="3600" b="1" i="1">
                            <a:latin typeface="Cambria Math"/>
                          </a:rPr>
                          <m:t>𝒛</m:t>
                        </m:r>
                      </m:sub>
                    </m:sSub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91986" y="1350283"/>
                <a:ext cx="9323614" cy="4151313"/>
              </a:xfrm>
              <a:blipFill>
                <a:blip r:embed="rId2"/>
                <a:stretch>
                  <a:fillRect t="-32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5943" y="244930"/>
                <a:ext cx="10858506" cy="661307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ru-RU" sz="3200" b="1" dirty="0" smtClean="0"/>
                  <a:t>Пример. </a:t>
                </a:r>
                <a:r>
                  <a:rPr lang="ru-RU" sz="3200" dirty="0" smtClean="0"/>
                  <a:t>Найти 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А в треугольнике с вершинами А(1; 2; -1), В (5; 5; 11) и С (13; 18; 20).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ru-RU" sz="3200" dirty="0" smtClean="0">
                  <a:sym typeface="Symbol" panose="05050102010706020507" pitchFamily="18" charset="2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ru-RU" sz="3200" dirty="0" smtClean="0">
                    <a:sym typeface="Symbol" panose="05050102010706020507" pitchFamily="18" charset="2"/>
                  </a:rPr>
                  <a:t>Решение. Искомый угол – это угол между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ru-RU" sz="3200" dirty="0" smtClean="0">
                    <a:sym typeface="Symbol" panose="05050102010706020507" pitchFamily="18" charset="2"/>
                  </a:rPr>
                  <a:t>векторами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АВ</m:t>
                        </m:r>
                      </m:e>
                    </m:acc>
                  </m:oMath>
                </a14:m>
                <a:r>
                  <a:rPr lang="ru-RU" sz="3200" dirty="0" smtClean="0"/>
                  <a:t>=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4; 3; 12 и </a:t>
                </a: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АС</m:t>
                        </m:r>
                      </m:e>
                    </m:acc>
                  </m:oMath>
                </a14:m>
                <a:r>
                  <a:rPr lang="ru-RU" sz="3200" dirty="0" smtClean="0"/>
                  <a:t>=</a:t>
                </a:r>
                <a:r>
                  <a:rPr lang="ru-RU" sz="3200" dirty="0">
                    <a:sym typeface="Symbol" panose="05050102010706020507" pitchFamily="18" charset="2"/>
                  </a:rPr>
                  <a:t> 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12; 16; 21.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ru-RU" sz="3200" dirty="0" smtClean="0"/>
                  <a:t>Тогда по формуле 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𝑐𝑜𝑠</m:t>
                    </m:r>
                    <m:acc>
                      <m:accPr>
                        <m:chr m:val="̂"/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А</m:t>
                        </m:r>
                      </m:e>
                    </m:acc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𝐴𝐵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𝐴𝐶</m:t>
                            </m:r>
                          </m:e>
                        </m:acc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4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𝐴𝐵</m:t>
                                </m:r>
                              </m:e>
                            </m:acc>
                          </m:e>
                        </m:d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𝐴𝐶</m:t>
                            </m:r>
                          </m:e>
                        </m:d>
                      </m:den>
                    </m:f>
                  </m:oMath>
                </a14:m>
                <a:endParaRPr lang="ru-RU" sz="4000" dirty="0" smtClean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ru-RU" sz="3200" dirty="0" smtClean="0"/>
                  <a:t>Имеем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ru-RU" sz="32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acc>
                        <m:accPr>
                          <m:chr m:val="̂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∙12+3∙16+12∙21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16+9+144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144+256+441</m:t>
                              </m:r>
                            </m:e>
                          </m:rad>
                        </m:den>
                      </m:f>
                      <m:r>
                        <a:rPr lang="ru-RU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ru-RU" sz="32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  <m:r>
                        <a:rPr lang="ru-RU" sz="3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200" dirty="0" smtClean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ru-RU" sz="3200" dirty="0" smtClean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ru-RU" sz="3200" dirty="0">
                    <a:sym typeface="Symbol" panose="05050102010706020507" pitchFamily="18" charset="2"/>
                  </a:rPr>
                  <a:t>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А = </a:t>
                </a:r>
                <a:r>
                  <a:rPr lang="en-US" sz="3200" dirty="0" err="1" smtClean="0">
                    <a:sym typeface="Symbol" panose="05050102010706020507" pitchFamily="18" charset="2"/>
                  </a:rPr>
                  <a:t>arccos</a:t>
                </a:r>
                <a:r>
                  <a:rPr lang="en-US" sz="3200" dirty="0" smtClean="0">
                    <a:sym typeface="Symbol" panose="05050102010706020507" pitchFamily="18" charset="2"/>
                  </a:rPr>
                  <a:t>(12/13)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 </a:t>
                </a:r>
                <a:r>
                  <a:rPr lang="en-US" sz="3200" dirty="0" smtClean="0">
                    <a:sym typeface="Symbol" panose="05050102010706020507" pitchFamily="18" charset="2"/>
                  </a:rPr>
                  <a:t></a:t>
                </a:r>
                <a:r>
                  <a:rPr lang="ru-RU" sz="3200" dirty="0" smtClean="0">
                    <a:sym typeface="Symbol" panose="05050102010706020507" pitchFamily="18" charset="2"/>
                  </a:rPr>
                  <a:t> 23.</a:t>
                </a:r>
                <a:endParaRPr lang="ru-RU" sz="3200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5943" y="244930"/>
                <a:ext cx="10858506" cy="6613070"/>
              </a:xfrm>
              <a:blipFill>
                <a:blip r:embed="rId2"/>
                <a:stretch>
                  <a:fillRect l="-1404" t="-2120" r="-8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Равнобедренный треугольник 3"/>
          <p:cNvSpPr/>
          <p:nvPr/>
        </p:nvSpPr>
        <p:spPr>
          <a:xfrm>
            <a:off x="7908497" y="1306290"/>
            <a:ext cx="3788228" cy="2775858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27504" y="3613716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601221" y="854184"/>
            <a:ext cx="402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615054" y="3504141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8" name="Дуга 7"/>
          <p:cNvSpPr/>
          <p:nvPr/>
        </p:nvSpPr>
        <p:spPr>
          <a:xfrm>
            <a:off x="8017333" y="3597383"/>
            <a:ext cx="506185" cy="936872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>
            <a:stCxn id="4" idx="2"/>
            <a:endCxn id="4" idx="0"/>
          </p:cNvCxnSpPr>
          <p:nvPr/>
        </p:nvCxnSpPr>
        <p:spPr>
          <a:xfrm flipV="1">
            <a:off x="7908497" y="1306290"/>
            <a:ext cx="1894114" cy="27758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2"/>
            <a:endCxn id="4" idx="4"/>
          </p:cNvCxnSpPr>
          <p:nvPr/>
        </p:nvCxnSpPr>
        <p:spPr>
          <a:xfrm>
            <a:off x="7908497" y="4082148"/>
            <a:ext cx="378822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4381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47" y="538842"/>
            <a:ext cx="11788259" cy="533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605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67443" y="914400"/>
                <a:ext cx="10586357" cy="5262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4000" b="1" dirty="0" smtClean="0"/>
                  <a:t>Задача. </a:t>
                </a:r>
                <a:r>
                  <a:rPr lang="ru-RU" sz="4000" dirty="0" smtClean="0"/>
                  <a:t>Упростить выражение</a:t>
                </a:r>
                <a:endParaRPr lang="en-US" sz="4000" dirty="0" smtClean="0"/>
              </a:p>
              <a:p>
                <a:pPr marL="0" indent="0">
                  <a:buNone/>
                </a:pPr>
                <a:endParaRPr lang="ru-RU" sz="4000" dirty="0" smtClean="0"/>
              </a:p>
              <a:p>
                <a:pPr marL="0" indent="0" algn="ctr">
                  <a:buNone/>
                </a:pPr>
                <a:r>
                  <a:rPr lang="en-US" sz="5400" dirty="0" smtClean="0"/>
                  <a:t>(2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5400" dirty="0" smtClean="0"/>
                  <a:t> 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5400" dirty="0" smtClean="0"/>
                  <a:t>)</a:t>
                </a:r>
                <a:r>
                  <a:rPr lang="en-US" sz="5400" dirty="0"/>
                  <a:t> </a:t>
                </a:r>
                <a:r>
                  <a:rPr lang="en-US" sz="5400" dirty="0" smtClean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5400" dirty="0" smtClean="0"/>
                  <a:t> +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5400" dirty="0" smtClean="0"/>
                  <a:t> - 2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sz="5400" dirty="0" smtClean="0"/>
                  <a:t>)·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sz="5400" dirty="0" smtClean="0"/>
                  <a:t> +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5400" dirty="0" smtClean="0"/>
                  <a:t> - 2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sz="5400" dirty="0" smtClean="0"/>
                  <a:t>)</a:t>
                </a:r>
                <a:r>
                  <a:rPr lang="en-US" sz="5400" baseline="30000" dirty="0" smtClean="0"/>
                  <a:t>2</a:t>
                </a:r>
                <a:r>
                  <a:rPr lang="en-US" sz="5400" dirty="0" smtClean="0"/>
                  <a:t>.</a:t>
                </a:r>
                <a:endParaRPr lang="ru-RU" sz="5400" baseline="30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7443" y="914400"/>
                <a:ext cx="10586357" cy="5262563"/>
              </a:xfrm>
              <a:blipFill>
                <a:blip r:embed="rId2"/>
                <a:stretch>
                  <a:fillRect l="-2073" t="-32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38356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74914" y="600982"/>
                <a:ext cx="11326585" cy="498338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) 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+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- 2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)·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+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- 2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lang="en-US" sz="4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ru-RU" sz="4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= </a:t>
                </a:r>
              </a:p>
              <a:p>
                <a:pPr marL="0" indent="0">
                  <a:buNone/>
                </a:pP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= 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-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ru-RU" sz="4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4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- 2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4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ru-RU" sz="4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- 4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4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r>
                  <a:rPr lang="ru-RU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4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=</a:t>
                </a:r>
                <a:endParaRPr lang="en-US" sz="4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40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(векторы</a:t>
                </a:r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40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ru-RU" sz="4000" i="1">
                        <a:latin typeface="Cambria Math"/>
                      </a:rPr>
                      <m:t>, </m:t>
                    </m:r>
                    <m:r>
                      <a:rPr lang="en-US" sz="4000" i="1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40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ru-RU" sz="4000" i="1">
                        <a:latin typeface="Cambria Math"/>
                      </a:rPr>
                      <m:t>, </m:t>
                    </m:r>
                    <m:r>
                      <a:rPr lang="en-US" sz="4000" i="1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40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sz="4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попарно</a:t>
                </a:r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перпендикулярны</a:t>
                </a:r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</a:t>
                </a:r>
                <a:endParaRPr lang="ru-RU" sz="4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40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40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40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40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4000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sz="4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4000" i="1">
                        <a:latin typeface="Cambria Math"/>
                      </a:rPr>
                      <m:t>=0</m:t>
                    </m:r>
                  </m:oMath>
                </a14:m>
                <a:r>
                  <a:rPr lang="ru-RU" sz="4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)</a:t>
                </a:r>
                <a:endParaRPr lang="en-US" sz="4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4000" baseline="30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6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= -1 - 2 + 1 +4 = 2 </a:t>
                </a:r>
                <a:endParaRPr lang="ru-RU" sz="60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4914" y="600982"/>
                <a:ext cx="11326585" cy="4983389"/>
              </a:xfrm>
              <a:blipFill>
                <a:blip r:embed="rId2"/>
                <a:stretch>
                  <a:fillRect l="-1938" t="-1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0070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7866" y="100125"/>
            <a:ext cx="8958037" cy="106521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6. Векторное </a:t>
            </a:r>
            <a:r>
              <a:rPr lang="ru-RU" b="1" dirty="0">
                <a:solidFill>
                  <a:srgbClr val="000000"/>
                </a:solidFill>
              </a:rPr>
              <a:t>произведение векторов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9614" y="1350282"/>
                <a:ext cx="11887199" cy="4288518"/>
              </a:xfrm>
              <a:noFill/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>
                    <a:noFill/>
                  </a:rPr>
                  <a:t>       </a:t>
                </a:r>
                <a:r>
                  <a:rPr lang="ru-RU" sz="3200" dirty="0"/>
                  <a:t>Три </a:t>
                </a:r>
                <a:r>
                  <a:rPr lang="ru-RU" sz="3200" dirty="0" smtClean="0"/>
                  <a:t>упорядоченных некомпланарных </a:t>
                </a:r>
                <a:r>
                  <a:rPr lang="ru-RU" sz="3200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/>
                  <a:t>образуют </a:t>
                </a:r>
                <a:r>
                  <a:rPr lang="ru-RU" sz="3200" b="1" dirty="0"/>
                  <a:t>правую тройку</a:t>
                </a:r>
                <a:r>
                  <a:rPr lang="ru-RU" sz="3200" dirty="0"/>
                  <a:t>, </a:t>
                </a:r>
                <a:r>
                  <a:rPr lang="ru-RU" sz="3200" dirty="0" smtClean="0"/>
                  <a:t>если из </a:t>
                </a:r>
                <a:r>
                  <a:rPr lang="ru-RU" sz="3200" dirty="0"/>
                  <a:t>конца третьего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/>
                  <a:t> кратчайший поворот от первого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ко второму </a:t>
                </a:r>
                <a:r>
                  <a:rPr lang="ru-RU" sz="3200" dirty="0" smtClean="0"/>
                  <a:t>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  </a:t>
                </a:r>
                <a:r>
                  <a:rPr lang="ru-RU" sz="3200" dirty="0"/>
                  <a:t>виден </a:t>
                </a:r>
                <a:r>
                  <a:rPr lang="ru-RU" sz="3200" dirty="0" smtClean="0"/>
                  <a:t>против </a:t>
                </a:r>
                <a:r>
                  <a:rPr lang="ru-RU" sz="3200" dirty="0"/>
                  <a:t>часовой стрелки, и </a:t>
                </a:r>
                <a:r>
                  <a:rPr lang="ru-RU" sz="3200" b="1" dirty="0"/>
                  <a:t>левую</a:t>
                </a:r>
                <a:r>
                  <a:rPr lang="ru-RU" sz="3200" dirty="0"/>
                  <a:t>, если по часовой.</a:t>
                </a:r>
              </a:p>
              <a:p>
                <a:pPr marL="0" indent="0">
                  <a:buNone/>
                </a:pPr>
                <a:r>
                  <a:rPr lang="ru-RU" dirty="0" smtClean="0">
                    <a:noFill/>
                  </a:rPr>
                  <a:t>       </a:t>
                </a:r>
                <a:r>
                  <a:rPr lang="ru-RU" dirty="0">
                    <a:noFill/>
                  </a:rPr>
                  <a:t>Три некомпланарных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i="1">
                            <a:noFill/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,</a:t>
                </a:r>
                <a:r>
                  <a:rPr lang="ru-RU" dirty="0" smtClean="0">
                    <a:noFill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, взятые в указанном порядке, образуют правую тройку, если с конца третьего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кратчайший </a:t>
                </a:r>
                <a:r>
                  <a:rPr lang="ru-RU" dirty="0" smtClean="0">
                    <a:noFill/>
                  </a:rPr>
                  <a:t>по</a:t>
                </a:r>
              </a:p>
              <a:p>
                <a:pPr marL="0" indent="0">
                  <a:buNone/>
                </a:pPr>
                <a:r>
                  <a:rPr lang="ru-RU" dirty="0" smtClean="0">
                    <a:noFill/>
                  </a:rPr>
                  <a:t>ворпроооот </a:t>
                </a:r>
                <a:r>
                  <a:rPr lang="ru-RU" dirty="0">
                    <a:noFill/>
                  </a:rPr>
                  <a:t>от </a:t>
                </a:r>
                <a:r>
                  <a:rPr lang="ru-RU" dirty="0" smtClean="0">
                    <a:noFill/>
                  </a:rPr>
                  <a:t>первого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i="1">
                            <a:noFill/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ко второму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виден совершающимся против часовой стрелки, и левую, если по часовой.</a:t>
                </a:r>
              </a:p>
              <a:p>
                <a:pPr marL="0" indent="0">
                  <a:buNone/>
                </a:pPr>
                <a:endParaRPr lang="ru-RU" dirty="0">
                  <a:noFill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614" y="1350282"/>
                <a:ext cx="11887199" cy="4288518"/>
              </a:xfrm>
              <a:blipFill>
                <a:blip r:embed="rId2"/>
                <a:stretch>
                  <a:fillRect l="-1282" t="-1280" r="-20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305" y="3409325"/>
            <a:ext cx="3983065" cy="333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6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96043" y="963387"/>
                <a:ext cx="10564586" cy="453821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600" dirty="0" smtClean="0"/>
                  <a:t>       </a:t>
                </a:r>
                <a:r>
                  <a:rPr lang="ru-RU" sz="3600" b="1" dirty="0"/>
                  <a:t>Векторным произведением </a:t>
                </a:r>
                <a:r>
                  <a:rPr lang="ru-RU" sz="3600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/>
                  <a:t> на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600" dirty="0"/>
                  <a:t> называется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600" dirty="0"/>
                  <a:t>, который: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1)</a:t>
                </a:r>
                <a:r>
                  <a:rPr lang="ru-RU" sz="3600" dirty="0" smtClean="0"/>
                  <a:t> перпендикулярен </a:t>
                </a:r>
                <a:r>
                  <a:rPr lang="ru-RU" sz="3600" dirty="0"/>
                  <a:t>векторам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600" dirty="0"/>
                  <a:t>, то </a:t>
                </a:r>
                <a:r>
                  <a:rPr lang="ru-RU" sz="3600" dirty="0" smtClean="0"/>
                  <a:t>есть</a:t>
                </a:r>
                <a:endParaRPr lang="en-US" sz="36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600" dirty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2)</a:t>
                </a:r>
                <a:r>
                  <a:rPr lang="ru-RU" sz="3600" dirty="0" smtClean="0"/>
                  <a:t> имеет </a:t>
                </a:r>
                <a:r>
                  <a:rPr lang="ru-RU" sz="3600" dirty="0"/>
                  <a:t>длину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𝑐</m:t>
                            </m:r>
                          </m:e>
                        </m:acc>
                      </m:e>
                    </m:d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6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ru-RU" sz="3600" i="1">
                        <a:latin typeface="Cambria Math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  <m:r>
                      <a:rPr lang="en-US" sz="3600" i="1">
                        <a:latin typeface="Cambria Math"/>
                      </a:rPr>
                      <m:t>∙</m:t>
                    </m:r>
                    <m:func>
                      <m:func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3600" i="1">
                            <a:latin typeface="Cambria Math"/>
                          </a:rPr>
                          <m:t>𝜑</m:t>
                        </m:r>
                      </m:e>
                    </m:func>
                  </m:oMath>
                </a14:m>
                <a:r>
                  <a:rPr lang="ru-RU" sz="3600" dirty="0"/>
                  <a:t>, где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𝜑</m:t>
                    </m:r>
                    <m:r>
                      <a:rPr lang="en-US" sz="36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6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ru-RU" sz="3600" i="1">
                            <a:latin typeface="Cambria Math"/>
                          </a:rPr>
                          <m:t>⌃</m:t>
                        </m:r>
                        <m:acc>
                          <m:accPr>
                            <m:chr m:val="⃗"/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</m:oMath>
                </a14:m>
                <a:r>
                  <a:rPr lang="ru-RU" sz="3600" dirty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3)</a:t>
                </a:r>
                <a:r>
                  <a:rPr lang="ru-RU" sz="3600" dirty="0" smtClean="0"/>
                  <a:t> векторы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6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600" dirty="0"/>
                  <a:t> образуют правую тройку.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6043" y="963387"/>
                <a:ext cx="10564586" cy="4538210"/>
              </a:xfrm>
              <a:blipFill>
                <a:blip r:embed="rId2"/>
                <a:stretch>
                  <a:fillRect t="-3226" r="-17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7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0" y="408214"/>
                <a:ext cx="11968843" cy="54907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dirty="0"/>
                  <a:t>Векторное произведение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, </a:t>
                </a:r>
                <a:r>
                  <a:rPr lang="ru-RU" sz="3200" dirty="0"/>
                  <a:t>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</a:t>
                </a:r>
                <a:r>
                  <a:rPr lang="ru-RU" sz="3200" dirty="0"/>
                  <a:t>Из условия (2) следует, что </a:t>
                </a:r>
                <a:r>
                  <a:rPr lang="ru-RU" sz="3200" b="1" dirty="0"/>
                  <a:t>длина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𝒄</m:t>
                        </m:r>
                      </m:e>
                    </m:acc>
                  </m:oMath>
                </a14:m>
                <a:r>
                  <a:rPr lang="ru-RU" sz="3200" dirty="0"/>
                  <a:t> численно равна площади </a:t>
                </a:r>
                <a:r>
                  <a:rPr lang="ru-RU" sz="3200" dirty="0" smtClean="0"/>
                  <a:t>параллелограмма, </a:t>
                </a:r>
                <a:r>
                  <a:rPr lang="ru-RU" sz="3200" dirty="0"/>
                  <a:t>построенного на векторах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, как на сторонах</a:t>
                </a:r>
                <a:r>
                  <a:rPr lang="ru-RU" sz="3200" dirty="0" smtClean="0"/>
                  <a:t>:</a:t>
                </a:r>
              </a:p>
              <a:p>
                <a:pPr marL="0" indent="0">
                  <a:buNone/>
                </a:pPr>
                <a:endParaRPr lang="ru-RU" sz="3200" dirty="0" smtClean="0"/>
              </a:p>
              <a:p>
                <a:pPr marL="0" indent="0">
                  <a:buNone/>
                </a:pPr>
                <a:r>
                  <a:rPr lang="en-US" sz="3200" dirty="0" smtClean="0"/>
                  <a:t>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3200" b="0" i="1">
                            <a:latin typeface="Cambria Math"/>
                          </a:rPr>
                          <m:t>𝑛𝑎𝑝</m:t>
                        </m:r>
                      </m:sub>
                    </m:sSub>
                    <m:r>
                      <a:rPr lang="en-US" sz="3200" b="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200" b="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ru-RU" sz="3200" b="0" i="1">
                            <a:latin typeface="Cambria Math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</m:oMath>
                </a14:m>
                <a:r>
                  <a:rPr lang="ru-RU" sz="3200" dirty="0" smtClean="0"/>
                  <a:t>, </a:t>
                </a:r>
                <a:endParaRPr lang="en-US" sz="3200" dirty="0" smtClean="0"/>
              </a:p>
              <a:p>
                <a:pPr marL="0" indent="0">
                  <a:buNone/>
                </a:pPr>
                <a:endParaRPr lang="en-US" sz="3200" dirty="0" smtClean="0"/>
              </a:p>
              <a:p>
                <a:pPr marL="0" indent="0">
                  <a:buNone/>
                </a:pPr>
                <a:r>
                  <a:rPr lang="en-US" sz="3200" dirty="0" smtClean="0"/>
                  <a:t>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3200" b="0" i="1">
                            <a:latin typeface="Cambria Math"/>
                          </a:rPr>
                          <m:t>∆</m:t>
                        </m:r>
                      </m:sub>
                    </m:sSub>
                    <m:r>
                      <a:rPr lang="en-US" sz="32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200" b="0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200" b="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ru-RU" sz="3200" b="0" i="1">
                            <a:latin typeface="Cambria Math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0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</m:oMath>
                </a14:m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408214"/>
                <a:ext cx="11968843" cy="5490711"/>
              </a:xfrm>
              <a:blipFill>
                <a:blip r:embed="rId2"/>
                <a:stretch>
                  <a:fillRect l="-1274" t="-999" r="-17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75" y="2745355"/>
            <a:ext cx="5410782" cy="3766512"/>
          </a:xfrm>
          <a:prstGeom prst="rect">
            <a:avLst/>
          </a:prstGeom>
        </p:spPr>
      </p:pic>
      <p:sp>
        <p:nvSpPr>
          <p:cNvPr id="9" name="Дуга 8"/>
          <p:cNvSpPr/>
          <p:nvPr/>
        </p:nvSpPr>
        <p:spPr>
          <a:xfrm>
            <a:off x="5094515" y="5115266"/>
            <a:ext cx="65314" cy="538843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206093" y="4935498"/>
            <a:ext cx="604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ym typeface="Symbol" panose="05050102010706020507" pitchFamily="18" charset="2"/>
              </a:rPr>
              <a:t></a:t>
            </a:r>
            <a:endParaRPr lang="ru-RU" sz="24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4816929" y="3412670"/>
            <a:ext cx="16328" cy="190670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751613" y="3366527"/>
                <a:ext cx="53884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𝑐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613" y="3366527"/>
                <a:ext cx="53884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00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25929" y="584654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600" dirty="0" smtClean="0"/>
                  <a:t>Из определения векторного произведения вытекают следующие соотношения между ортами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ru-RU" sz="3600" dirty="0" smtClean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ru-RU" sz="36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3600" dirty="0" smtClean="0"/>
                  <a:t>: </a:t>
                </a:r>
                <a:endParaRPr lang="en-US" sz="3600" dirty="0" smtClean="0"/>
              </a:p>
              <a:p>
                <a:pPr marL="0" indent="0">
                  <a:buNone/>
                </a:pPr>
                <a:endParaRPr lang="en-US" sz="36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600" dirty="0" smtClean="0"/>
                  <a:t> </a:t>
                </a:r>
                <a:r>
                  <a:rPr lang="en-US" sz="3600" dirty="0" smtClean="0"/>
                  <a:t>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ru-RU" sz="3600" dirty="0" smtClean="0"/>
                  <a:t> </a:t>
                </a:r>
                <a:r>
                  <a:rPr lang="en-US" sz="3600" dirty="0" smtClean="0"/>
                  <a:t>,</a:t>
                </a:r>
                <a:endParaRPr lang="en-US" sz="36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3600" dirty="0" smtClean="0"/>
                  <a:t>.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5929" y="584654"/>
                <a:ext cx="10515600" cy="4351338"/>
              </a:xfrm>
              <a:blipFill>
                <a:blip r:embed="rId2"/>
                <a:stretch>
                  <a:fillRect l="-1797" t="-3501" r="-25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58849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89214" y="587830"/>
                <a:ext cx="10564586" cy="5109710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US" sz="3200" dirty="0" smtClean="0"/>
                  <a:t>       </a:t>
                </a:r>
                <a:r>
                  <a:rPr lang="ru-RU" sz="3600" b="1" dirty="0"/>
                  <a:t>Свойства векторного произведения</a:t>
                </a:r>
                <a:r>
                  <a:rPr lang="ru-RU" sz="3600" b="1" dirty="0" smtClean="0"/>
                  <a:t>:</a:t>
                </a:r>
                <a:endParaRPr lang="en-US" sz="3600" b="1" dirty="0" smtClean="0"/>
              </a:p>
              <a:p>
                <a:pPr marL="0" indent="0">
                  <a:buNone/>
                </a:pPr>
                <a:r>
                  <a:rPr lang="en-US" sz="3600" b="1" dirty="0"/>
                  <a:t> </a:t>
                </a:r>
                <a:r>
                  <a:rPr lang="en-US" sz="3600" b="1" dirty="0" smtClean="0"/>
                  <a:t>  1)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</a:t>
                </a:r>
                <a:r>
                  <a:rPr lang="ru-RU" sz="3600" b="1" dirty="0" smtClean="0"/>
                  <a:t>2)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)=(</m:t>
                    </m:r>
                    <m:r>
                      <a:rPr lang="en-US" sz="3600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600" i="1">
                        <a:latin typeface="Cambria Math"/>
                      </a:rPr>
                      <m:t>)× 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600" i="1">
                        <a:latin typeface="Cambria Math"/>
                      </a:rPr>
                      <m:t>×(</m:t>
                    </m:r>
                    <m:r>
                      <a:rPr lang="en-US" sz="3600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3600" dirty="0"/>
                  <a:t>)</a:t>
                </a:r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</a:t>
                </a:r>
                <a:r>
                  <a:rPr lang="ru-RU" sz="3600" b="1" dirty="0" smtClean="0"/>
                  <a:t>3)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6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)×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6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600" dirty="0"/>
                  <a:t> </a:t>
                </a:r>
                <a:r>
                  <a:rPr lang="ru-RU" sz="3600" dirty="0" smtClean="0"/>
                  <a:t>  </a:t>
                </a:r>
                <a:r>
                  <a:rPr lang="ru-RU" sz="3600" b="1" dirty="0" smtClean="0"/>
                  <a:t>4)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600" dirty="0" smtClean="0"/>
                  <a:t> </a:t>
                </a:r>
                <a:r>
                  <a:rPr lang="ru-RU" sz="3600" dirty="0"/>
                  <a:t>тогда и только тогда, когда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600" dirty="0"/>
                  <a:t>, 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600" dirty="0"/>
                  <a:t>, 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600" dirty="0"/>
                  <a:t>;</a:t>
                </a:r>
                <a:endParaRPr lang="ru-RU" sz="3600" b="1" dirty="0"/>
              </a:p>
              <a:p>
                <a:pPr marL="0" indent="0">
                  <a:buNone/>
                </a:pPr>
                <a:r>
                  <a:rPr lang="ru-RU" sz="3600" dirty="0" smtClean="0"/>
                  <a:t>   </a:t>
                </a:r>
                <a:r>
                  <a:rPr lang="ru-RU" sz="3600" b="1" dirty="0" smtClean="0"/>
                  <a:t>5)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6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  <a:p>
                <a:pPr marL="0" indent="0" algn="ctr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9214" y="587830"/>
                <a:ext cx="10564586" cy="5109710"/>
              </a:xfrm>
              <a:blipFill>
                <a:blip r:embed="rId2"/>
                <a:stretch>
                  <a:fillRect t="-2861" r="-4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31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87829" y="424543"/>
                <a:ext cx="10765971" cy="57524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600" dirty="0" smtClean="0"/>
                  <a:t>Из определения и свойств векторного </a:t>
                </a:r>
                <a:r>
                  <a:rPr lang="ru-RU" sz="3600" dirty="0"/>
                  <a:t>произведения </a:t>
                </a:r>
                <a:r>
                  <a:rPr lang="ru-RU" sz="3600" dirty="0" smtClean="0"/>
                  <a:t>следует: </a:t>
                </a:r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ru-RU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36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600" dirty="0"/>
                  <a:t> </a:t>
                </a:r>
                <a:r>
                  <a:rPr lang="en-US" sz="3600" dirty="0"/>
                  <a:t>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600" dirty="0"/>
                  <a:t> </a:t>
                </a:r>
                <a:r>
                  <a:rPr lang="en-US" sz="3600" dirty="0"/>
                  <a:t>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3600" b="0" dirty="0" smtClean="0"/>
                  <a:t> 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3600" i="1">
                        <a:latin typeface="Cambria Math" panose="02040503050406030204" pitchFamily="18" charset="0"/>
                      </a:rPr>
                      <m:t>=−</m:t>
                    </m:r>
                    <m:acc>
                      <m:accPr>
                        <m:chr m:val="⃗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3600" dirty="0" smtClean="0"/>
                  <a:t> .</a:t>
                </a:r>
                <a:endParaRPr lang="en-US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7829" y="424543"/>
                <a:ext cx="10765971" cy="5752420"/>
              </a:xfrm>
              <a:blipFill>
                <a:blip r:embed="rId2"/>
                <a:stretch>
                  <a:fillRect l="-1698" t="-2651" r="-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72432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421368"/>
                <a:ext cx="11228614" cy="135844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600" dirty="0" smtClean="0"/>
                  <a:t>Можно использовать таблицу векторного произведения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ru-RU" sz="3600" dirty="0"/>
                  <a:t> </a:t>
                </a:r>
                <a14:m>
                  <m:oMath xmlns:m="http://schemas.openxmlformats.org/officeDocument/2006/math">
                    <m:r>
                      <a:rPr lang="ru-RU" sz="360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60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ru-RU" sz="36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421368"/>
                <a:ext cx="11228614" cy="1358446"/>
              </a:xfrm>
              <a:blipFill>
                <a:blip r:embed="rId2"/>
                <a:stretch>
                  <a:fillRect l="-1629" t="-10762" r="-2226" b="-2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2581232"/>
                  </p:ext>
                </p:extLst>
              </p:nvPr>
            </p:nvGraphicFramePr>
            <p:xfrm>
              <a:off x="1705429" y="1927980"/>
              <a:ext cx="8859156" cy="33624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4789">
                      <a:extLst>
                        <a:ext uri="{9D8B030D-6E8A-4147-A177-3AD203B41FA5}">
                          <a16:colId xmlns:a16="http://schemas.microsoft.com/office/drawing/2014/main" val="470492961"/>
                        </a:ext>
                      </a:extLst>
                    </a:gridCol>
                    <a:gridCol w="2214789">
                      <a:extLst>
                        <a:ext uri="{9D8B030D-6E8A-4147-A177-3AD203B41FA5}">
                          <a16:colId xmlns:a16="http://schemas.microsoft.com/office/drawing/2014/main" val="2917756968"/>
                        </a:ext>
                      </a:extLst>
                    </a:gridCol>
                    <a:gridCol w="2214789">
                      <a:extLst>
                        <a:ext uri="{9D8B030D-6E8A-4147-A177-3AD203B41FA5}">
                          <a16:colId xmlns:a16="http://schemas.microsoft.com/office/drawing/2014/main" val="1029394048"/>
                        </a:ext>
                      </a:extLst>
                    </a:gridCol>
                    <a:gridCol w="2214789">
                      <a:extLst>
                        <a:ext uri="{9D8B030D-6E8A-4147-A177-3AD203B41FA5}">
                          <a16:colId xmlns:a16="http://schemas.microsoft.com/office/drawing/2014/main" val="4285532143"/>
                        </a:ext>
                      </a:extLst>
                    </a:gridCol>
                  </a:tblGrid>
                  <a:tr h="932072">
                    <a:tc>
                      <a:txBody>
                        <a:bodyPr/>
                        <a:lstStyle/>
                        <a:p>
                          <a:pPr algn="ctr"/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08977011"/>
                      </a:ext>
                    </a:extLst>
                  </a:tr>
                  <a:tr h="81013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ru-RU" sz="4000" b="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400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ru-RU" sz="4000" i="1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000" i="1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</m:oMath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55268564"/>
                      </a:ext>
                    </a:extLst>
                  </a:tr>
                  <a:tr h="81013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4000" b="0" i="1" smtClean="0"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ru-RU" sz="4000" b="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38949707"/>
                      </a:ext>
                    </a:extLst>
                  </a:tr>
                  <a:tr h="81013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400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ru-RU" sz="4000" i="1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000" i="1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</m:oMath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ru-RU" sz="400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ru-RU" sz="4000" b="0" i="1" smtClean="0"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33385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2581232"/>
                  </p:ext>
                </p:extLst>
              </p:nvPr>
            </p:nvGraphicFramePr>
            <p:xfrm>
              <a:off x="1705429" y="1927980"/>
              <a:ext cx="8859156" cy="33624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4789">
                      <a:extLst>
                        <a:ext uri="{9D8B030D-6E8A-4147-A177-3AD203B41FA5}">
                          <a16:colId xmlns:a16="http://schemas.microsoft.com/office/drawing/2014/main" val="470492961"/>
                        </a:ext>
                      </a:extLst>
                    </a:gridCol>
                    <a:gridCol w="2214789">
                      <a:extLst>
                        <a:ext uri="{9D8B030D-6E8A-4147-A177-3AD203B41FA5}">
                          <a16:colId xmlns:a16="http://schemas.microsoft.com/office/drawing/2014/main" val="2917756968"/>
                        </a:ext>
                      </a:extLst>
                    </a:gridCol>
                    <a:gridCol w="2214789">
                      <a:extLst>
                        <a:ext uri="{9D8B030D-6E8A-4147-A177-3AD203B41FA5}">
                          <a16:colId xmlns:a16="http://schemas.microsoft.com/office/drawing/2014/main" val="1029394048"/>
                        </a:ext>
                      </a:extLst>
                    </a:gridCol>
                    <a:gridCol w="2214789">
                      <a:extLst>
                        <a:ext uri="{9D8B030D-6E8A-4147-A177-3AD203B41FA5}">
                          <a16:colId xmlns:a16="http://schemas.microsoft.com/office/drawing/2014/main" val="4285532143"/>
                        </a:ext>
                      </a:extLst>
                    </a:gridCol>
                  </a:tblGrid>
                  <a:tr h="932072">
                    <a:tc>
                      <a:txBody>
                        <a:bodyPr/>
                        <a:lstStyle/>
                        <a:p>
                          <a:pPr algn="ctr"/>
                          <a:endParaRPr lang="ru-RU" sz="4000" dirty="0">
                            <a:ln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75" t="-654" r="-200275" b="-2620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26" t="-654" r="-100826" b="-2620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654" r="-549" b="-2620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8977011"/>
                      </a:ext>
                    </a:extLst>
                  </a:tr>
                  <a:tr h="810135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5" t="-115789" r="-300275" b="-20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75" t="-115789" r="-200275" b="-20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26" t="-115789" r="-100826" b="-20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115789" r="-549" b="-2015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5268564"/>
                      </a:ext>
                    </a:extLst>
                  </a:tr>
                  <a:tr h="810135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5" t="-215789" r="-300275" b="-10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75" t="-215789" r="-200275" b="-10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26" t="-215789" r="-100826" b="-10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215789" r="-549" b="-1015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949707"/>
                      </a:ext>
                    </a:extLst>
                  </a:tr>
                  <a:tr h="810135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5" t="-315789" r="-300275" b="-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75" t="-315789" r="-200275" b="-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26" t="-315789" r="-100826" b="-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315789" r="-549" b="-15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33853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590041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67443" y="914400"/>
                <a:ext cx="10586357" cy="5262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4000" b="1" dirty="0" smtClean="0"/>
                  <a:t>Задача. </a:t>
                </a:r>
                <a:r>
                  <a:rPr lang="ru-RU" sz="4000" dirty="0" smtClean="0"/>
                  <a:t>Упростить выражение</a:t>
                </a:r>
                <a:endParaRPr lang="en-US" sz="4000" dirty="0" smtClean="0"/>
              </a:p>
              <a:p>
                <a:pPr marL="0" indent="0">
                  <a:buNone/>
                </a:pPr>
                <a:endParaRPr lang="ru-RU" sz="4000" dirty="0" smtClean="0"/>
              </a:p>
              <a:p>
                <a:pPr marL="0" indent="0" algn="ctr">
                  <a:buNone/>
                </a:pPr>
                <a:r>
                  <a:rPr lang="en-US" sz="5400" dirty="0" smtClean="0"/>
                  <a:t>(2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5400" dirty="0" smtClean="0"/>
                  <a:t> 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5400" dirty="0" smtClean="0"/>
                  <a:t>)</a:t>
                </a:r>
                <a:r>
                  <a:rPr lang="en-US" sz="5400" dirty="0"/>
                  <a:t> </a:t>
                </a:r>
                <a:r>
                  <a:rPr lang="en-US" sz="5400" dirty="0" smtClean="0">
                    <a:sym typeface="Symbol" panose="05050102010706020507" pitchFamily="18" charset="2"/>
                  </a:rPr>
                  <a:t></a:t>
                </a:r>
                <a:r>
                  <a:rPr lang="en-US" sz="5400" dirty="0" smtClean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5400" dirty="0" smtClean="0"/>
                  <a:t> + 3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5400" dirty="0" smtClean="0"/>
                  <a:t>).</a:t>
                </a:r>
                <a:endParaRPr lang="ru-RU" sz="5400" baseline="30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7443" y="914400"/>
                <a:ext cx="10586357" cy="5262563"/>
              </a:xfrm>
              <a:blipFill>
                <a:blip r:embed="rId2"/>
                <a:stretch>
                  <a:fillRect l="-2073" t="-32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1885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88" y="1708668"/>
            <a:ext cx="11845255" cy="286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277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63385" y="767443"/>
                <a:ext cx="10156371" cy="512717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/>
                  <a:t>       </a:t>
                </a:r>
                <a:r>
                  <a:rPr lang="ru-RU" sz="3600" dirty="0"/>
                  <a:t>Пусть заданы два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600" dirty="0"/>
                  <a:t>  </a:t>
                </a:r>
                <a:r>
                  <a:rPr lang="ru-RU" sz="3600" dirty="0" smtClean="0"/>
                  <a:t>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600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600" dirty="0"/>
                  <a:t>. Тогда векторное произведение этих векторов может быть найдено с помощью </a:t>
                </a:r>
                <a:r>
                  <a:rPr lang="ru-RU" sz="3600" u="sng" dirty="0"/>
                  <a:t>определителя третьего </a:t>
                </a:r>
                <a:r>
                  <a:rPr lang="ru-RU" sz="3600" u="sng" dirty="0" smtClean="0"/>
                  <a:t>порядка</a:t>
                </a:r>
                <a:endParaRPr lang="en-US" sz="3600" u="sng" dirty="0" smtClean="0"/>
              </a:p>
              <a:p>
                <a:pPr marL="0" indent="0">
                  <a:buNone/>
                </a:pPr>
                <a:endParaRPr lang="ru-RU" sz="36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b="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600" b="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600" b="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sz="3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⃗"/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𝑗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600" b="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sz="3600" dirty="0" smtClean="0"/>
                  <a:t>.</a:t>
                </a:r>
                <a:endParaRPr lang="ru-RU" sz="3600" dirty="0"/>
              </a:p>
              <a:p>
                <a:pPr marL="0" indent="0" algn="ctr">
                  <a:buNone/>
                </a:pPr>
                <a:endParaRPr lang="ru-RU" sz="3600" dirty="0"/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63385" y="767443"/>
                <a:ext cx="10156371" cy="5127171"/>
              </a:xfrm>
              <a:blipFill>
                <a:blip r:embed="rId2"/>
                <a:stretch>
                  <a:fillRect l="-1801" t="-1189" r="-10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312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71" y="753734"/>
            <a:ext cx="11854543" cy="1087706"/>
          </a:xfrm>
          <a:prstGeom prst="rect">
            <a:avLst/>
          </a:prstGeom>
        </p:spPr>
      </p:pic>
      <p:sp>
        <p:nvSpPr>
          <p:cNvPr id="6" name="Равнобедренный треугольник 5"/>
          <p:cNvSpPr/>
          <p:nvPr/>
        </p:nvSpPr>
        <p:spPr>
          <a:xfrm>
            <a:off x="3624943" y="3053443"/>
            <a:ext cx="4620985" cy="2906485"/>
          </a:xfrm>
          <a:prstGeom prst="triangl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20787" y="5698318"/>
            <a:ext cx="408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753100" y="2530223"/>
            <a:ext cx="386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447323" y="5654775"/>
            <a:ext cx="408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860721" y="3508269"/>
            <a:ext cx="386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</a:t>
            </a:r>
            <a:endParaRPr lang="ru-RU" sz="2800" dirty="0"/>
          </a:p>
        </p:txBody>
      </p:sp>
      <p:cxnSp>
        <p:nvCxnSpPr>
          <p:cNvPr id="14" name="Прямая соединительная линия 13"/>
          <p:cNvCxnSpPr>
            <a:stCxn id="6" idx="2"/>
          </p:cNvCxnSpPr>
          <p:nvPr/>
        </p:nvCxnSpPr>
        <p:spPr>
          <a:xfrm flipV="1">
            <a:off x="3624943" y="3989261"/>
            <a:ext cx="3053443" cy="19706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7132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37571"/>
            <a:ext cx="11936185" cy="663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270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4114" y="217715"/>
            <a:ext cx="8593365" cy="10652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7. Смешанное </a:t>
            </a:r>
            <a:r>
              <a:rPr lang="ru-RU" b="1" dirty="0">
                <a:solidFill>
                  <a:srgbClr val="000000"/>
                </a:solidFill>
              </a:rPr>
              <a:t>произведение векторов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34786" y="1393826"/>
                <a:ext cx="11152414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sz="3200" b="1" dirty="0"/>
                  <a:t>Смешанным</a:t>
                </a:r>
                <a:r>
                  <a:rPr lang="ru-RU" sz="3200" dirty="0"/>
                  <a:t> или векторно-скалярным произведением трех векторов (обозначается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/>
                  <a:t>) называется произведение </a:t>
                </a:r>
                <a:r>
                  <a:rPr lang="ru-RU" sz="3200" dirty="0" smtClean="0"/>
                  <a:t>вида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3200" dirty="0"/>
                  <a:t> </a:t>
                </a:r>
                <a:r>
                  <a:rPr lang="ru-RU" sz="3200" dirty="0" smtClean="0"/>
                  <a:t>      </a:t>
                </a:r>
                <a:r>
                  <a:rPr lang="ru-RU" sz="3200" dirty="0"/>
                  <a:t>Пусть заданы 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200" dirty="0"/>
                  <a:t>, </a:t>
                </a:r>
                <a:endParaRPr lang="en-US" sz="32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/>
                  <a:t> и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200" dirty="0"/>
                  <a:t>. </a:t>
                </a:r>
                <a:endParaRPr lang="ru-RU" sz="3200" dirty="0" smtClean="0"/>
              </a:p>
              <a:p>
                <a:pPr marL="0" indent="0">
                  <a:buNone/>
                </a:pPr>
                <a:r>
                  <a:rPr lang="ru-RU" sz="3200" dirty="0" smtClean="0"/>
                  <a:t>Векторное </a:t>
                </a:r>
                <a:r>
                  <a:rPr lang="ru-RU" sz="3200" dirty="0"/>
                  <a:t>произведение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 - это вектор, равный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4786" y="1393826"/>
                <a:ext cx="11152414" cy="4151313"/>
              </a:xfrm>
              <a:blipFill>
                <a:blip r:embed="rId2"/>
                <a:stretch>
                  <a:fillRect l="-1422" t="-30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36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77685" y="1339398"/>
                <a:ext cx="10678885" cy="4151313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⃗"/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𝑗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3200" b="1" dirty="0" smtClean="0"/>
                  <a:t>=</a:t>
                </a:r>
                <a:endParaRPr lang="ru-RU" sz="3200" b="1" dirty="0"/>
              </a:p>
              <a:p>
                <a:pPr marL="0" indent="0">
                  <a:buNone/>
                </a:pPr>
                <a:endParaRPr lang="ru-RU" sz="32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⃗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ru-RU" sz="3200" b="0" i="0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3200" dirty="0"/>
              </a:p>
              <a:p>
                <a:pPr marL="0" indent="0">
                  <a:buNone/>
                </a:pPr>
                <a:r>
                  <a:rPr lang="ru-RU" sz="3200" dirty="0"/>
                  <a:t>а</a:t>
                </a:r>
                <a:r>
                  <a:rPr lang="ru-RU" sz="3200" dirty="0" smtClean="0"/>
                  <a:t>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sz="3200" dirty="0" smtClean="0"/>
                  <a:t>, </a:t>
                </a:r>
                <a:r>
                  <a:rPr lang="ru-RU" sz="3200" dirty="0"/>
                  <a:t>тогда скалярное произведение векторов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dirty="0" smtClean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 smtClean="0"/>
                  <a:t> </a:t>
                </a:r>
                <a:r>
                  <a:rPr lang="ru-RU" sz="3200" dirty="0"/>
                  <a:t> имеет вид</a:t>
                </a:r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7685" y="1339398"/>
                <a:ext cx="10678885" cy="4151313"/>
              </a:xfrm>
              <a:blipFill>
                <a:blip r:embed="rId2"/>
                <a:stretch>
                  <a:fillRect l="-1484" t="-587" r="-1884" b="-52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84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28700" y="979715"/>
                <a:ext cx="10325100" cy="454365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3200" b="1" i="1">
                                  <a:latin typeface="Cambria Math"/>
                                </a:rPr>
                                <m:t>𝒂</m:t>
                              </m:r>
                            </m:e>
                          </m:acc>
                          <m:r>
                            <a:rPr lang="ru-RU" sz="3200" b="1" i="1">
                              <a:latin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b="1" i="1">
                                  <a:latin typeface="Cambria Math"/>
                                </a:rPr>
                                <m:t>𝒃</m:t>
                              </m:r>
                            </m:e>
                          </m:acc>
                        </m:e>
                      </m:d>
                      <m:r>
                        <a:rPr lang="en-US" sz="3200" b="1" i="1">
                          <a:latin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en-US" sz="3200" b="1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3200" b="1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32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32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ru-RU" sz="3200" b="0" i="0" smtClean="0">
                        <a:latin typeface="Cambria Math"/>
                      </a:rPr>
                      <m:t> − </m:t>
                    </m:r>
                  </m:oMath>
                </a14:m>
                <a:r>
                  <a:rPr lang="ru-RU" sz="3200" b="1" dirty="0" smtClean="0"/>
                  <a:t>смешанное произведение трех векторов в координатной форме</a:t>
                </a:r>
                <a:r>
                  <a:rPr lang="ru-RU" sz="3200" dirty="0" smtClean="0"/>
                  <a:t>.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700" y="979715"/>
                <a:ext cx="10325100" cy="4543654"/>
              </a:xfrm>
              <a:blipFill>
                <a:blip r:embed="rId2"/>
                <a:stretch>
                  <a:fillRect l="-15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2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87829" y="751114"/>
                <a:ext cx="11250385" cy="5421085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sz="3200" b="1" dirty="0"/>
                  <a:t>Свойства смешанного произведения</a:t>
                </a:r>
                <a:r>
                  <a:rPr lang="ru-RU" sz="3200" b="1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sz="3200" b="1" dirty="0"/>
                  <a:t> </a:t>
                </a:r>
                <a:r>
                  <a:rPr lang="ru-RU" sz="3200" b="1" dirty="0" smtClean="0"/>
                  <a:t>  1) </a:t>
                </a:r>
                <a:r>
                  <a:rPr lang="ru-RU" sz="3200" dirty="0"/>
                  <a:t>с</a:t>
                </a:r>
                <a:r>
                  <a:rPr lang="ru-RU" sz="3200" dirty="0" smtClean="0"/>
                  <a:t>мешанное </a:t>
                </a:r>
                <a:r>
                  <a:rPr lang="ru-RU" sz="3200" dirty="0"/>
                  <a:t>произведение </a:t>
                </a:r>
                <a:r>
                  <a:rPr lang="ru-RU" sz="3200" i="1" dirty="0"/>
                  <a:t>не меняется </a:t>
                </a:r>
                <a:r>
                  <a:rPr lang="ru-RU" sz="3200" dirty="0"/>
                  <a:t>при циклической перестановке его сомножителей, то есть </a:t>
                </a:r>
                <a:endParaRPr lang="en-US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=(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)∙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=(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)∙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sz="3200" b="1" dirty="0"/>
                  <a:t> </a:t>
                </a:r>
                <a:r>
                  <a:rPr lang="ru-RU" sz="3200" b="1" dirty="0" smtClean="0"/>
                  <a:t>  </a:t>
                </a:r>
                <a:endParaRPr lang="en-US" sz="3200" b="1" dirty="0" smtClean="0"/>
              </a:p>
              <a:p>
                <a:pPr marL="0" indent="0">
                  <a:buNone/>
                </a:pPr>
                <a:r>
                  <a:rPr lang="ru-RU" sz="3200" b="1" dirty="0" smtClean="0"/>
                  <a:t>2)</a:t>
                </a:r>
                <a:r>
                  <a:rPr lang="ru-RU" sz="3200" dirty="0" smtClean="0"/>
                  <a:t> </a:t>
                </a:r>
                <a:r>
                  <a:rPr lang="ru-RU" sz="3200" dirty="0"/>
                  <a:t>с</a:t>
                </a:r>
                <a:r>
                  <a:rPr lang="ru-RU" sz="3200" dirty="0" smtClean="0"/>
                  <a:t>мешанное </a:t>
                </a:r>
                <a:r>
                  <a:rPr lang="ru-RU" sz="3200" dirty="0"/>
                  <a:t>произведение </a:t>
                </a:r>
                <a:r>
                  <a:rPr lang="ru-RU" sz="3200" i="1" dirty="0"/>
                  <a:t>меняет</a:t>
                </a:r>
                <a:r>
                  <a:rPr lang="ru-RU" sz="3200" dirty="0"/>
                  <a:t> свой знак при перемене мест любых двух векторов - сомножителей, то есть </a:t>
                </a:r>
                <a:endParaRPr lang="en-US" sz="3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6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6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600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𝑐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6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600" i="1" smtClean="0">
                        <a:latin typeface="Cambria Math"/>
                      </a:rPr>
                      <m:t>;</m:t>
                    </m:r>
                  </m:oMath>
                </a14:m>
                <a:endParaRPr lang="ru-RU" sz="3600" dirty="0"/>
              </a:p>
              <a:p>
                <a:pPr marL="0" indent="0">
                  <a:buNone/>
                </a:pP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 algn="ctr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7829" y="751114"/>
                <a:ext cx="11250385" cy="5421085"/>
              </a:xfrm>
              <a:blipFill>
                <a:blip r:embed="rId2"/>
                <a:stretch>
                  <a:fillRect l="-1354" t="-23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962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14399" y="930729"/>
                <a:ext cx="10597243" cy="48659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sz="3200" b="1" dirty="0" smtClean="0"/>
                  <a:t>3)</a:t>
                </a:r>
                <a:r>
                  <a:rPr lang="ru-RU" sz="3200" dirty="0" smtClean="0"/>
                  <a:t> </a:t>
                </a:r>
                <a:r>
                  <a:rPr lang="ru-RU" sz="3200" dirty="0"/>
                  <a:t>с</a:t>
                </a:r>
                <a:r>
                  <a:rPr lang="ru-RU" sz="3200" dirty="0" smtClean="0"/>
                  <a:t>мешанное </a:t>
                </a:r>
                <a:r>
                  <a:rPr lang="ru-RU" sz="3200" dirty="0"/>
                  <a:t>произведение ненулевых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/>
                  <a:t> </a:t>
                </a:r>
                <a:r>
                  <a:rPr lang="ru-RU" sz="3200" i="1" dirty="0"/>
                  <a:t>равно нулю</a:t>
                </a:r>
                <a:r>
                  <a:rPr lang="ru-RU" sz="3200" dirty="0"/>
                  <a:t> тогда и только тогда, когда они компланарны, то </a:t>
                </a:r>
                <a:r>
                  <a:rPr lang="ru-RU" sz="3200" dirty="0" smtClean="0"/>
                  <a:t>есть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b="1" i="1">
                            <a:latin typeface="Cambria Math"/>
                          </a:rPr>
                          <m:t>𝒂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𝒃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latin typeface="Cambria Math"/>
                          </a:rPr>
                          <m:t>𝒄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3200" i="1">
                        <a:latin typeface="Cambria Math"/>
                      </a:rPr>
                      <m:t>=</m:t>
                    </m:r>
                    <m:r>
                      <a:rPr lang="en-US" sz="3200" b="1" i="1">
                        <a:latin typeface="Cambria Math"/>
                      </a:rPr>
                      <m:t>𝟎</m:t>
                    </m:r>
                    <m:r>
                      <a:rPr lang="en-US" sz="3200" i="1">
                        <a:latin typeface="Cambria Math"/>
                      </a:rPr>
                      <m:t>⟺</m:t>
                    </m:r>
                  </m:oMath>
                </a14:m>
                <a:r>
                  <a:rPr lang="ru-RU" sz="3200" dirty="0" smtClean="0"/>
                  <a:t> </a:t>
                </a:r>
                <a:r>
                  <a:rPr lang="ru-RU" sz="3200" dirty="0"/>
                  <a:t>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 smtClean="0"/>
                  <a:t> -</a:t>
                </a:r>
                <a:r>
                  <a:rPr lang="en-US" sz="3200" dirty="0" smtClean="0"/>
                  <a:t> </a:t>
                </a:r>
                <a:r>
                  <a:rPr lang="ru-RU" sz="3200" dirty="0" smtClean="0"/>
                  <a:t>компланарны</a:t>
                </a:r>
              </a:p>
              <a:p>
                <a:pPr marL="0" indent="0">
                  <a:buNone/>
                </a:pPr>
                <a:r>
                  <a:rPr lang="ru-RU" sz="3200" dirty="0" smtClean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sz="3200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sz="3200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3200" dirty="0" smtClean="0"/>
                  <a:t>);</a:t>
                </a:r>
                <a:endParaRPr lang="ru-RU" sz="3200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399" y="930729"/>
                <a:ext cx="10597243" cy="4865913"/>
              </a:xfrm>
              <a:blipFill>
                <a:blip r:embed="rId2"/>
                <a:stretch>
                  <a:fillRect l="-1438" t="-11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45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79714" y="457200"/>
                <a:ext cx="10178143" cy="259624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b="1" dirty="0" smtClean="0"/>
                  <a:t>   4)</a:t>
                </a:r>
                <a:r>
                  <a:rPr lang="ru-RU" sz="3200" dirty="0" smtClean="0"/>
                  <a:t> </a:t>
                </a:r>
                <a:r>
                  <a:rPr lang="ru-RU" sz="3200" dirty="0"/>
                  <a:t>с</a:t>
                </a:r>
                <a:r>
                  <a:rPr lang="ru-RU" sz="3200" dirty="0" smtClean="0"/>
                  <a:t>мешанное </a:t>
                </a:r>
                <a:r>
                  <a:rPr lang="ru-RU" sz="3200" dirty="0"/>
                  <a:t>произведение трех векторов с точностью до знака </a:t>
                </a:r>
                <a:r>
                  <a:rPr lang="ru-RU" sz="3200" i="1" dirty="0"/>
                  <a:t>равно объему параллелепипеда</a:t>
                </a:r>
                <a:r>
                  <a:rPr lang="ru-RU" sz="3200" dirty="0"/>
                  <a:t>, построенного на этих векторах как на ребрах. Можно записать</a:t>
                </a:r>
                <a:r>
                  <a:rPr lang="ru-RU" sz="3200" dirty="0" smtClean="0"/>
                  <a:t>:</a:t>
                </a:r>
              </a:p>
              <a:p>
                <a:pPr marL="0" indent="0" algn="ctr">
                  <a:buNone/>
                </a:pPr>
                <a:r>
                  <a:rPr lang="ru-RU" sz="3200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𝑽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пар−да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𝒂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𝒃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𝒄</m:t>
                            </m:r>
                          </m:e>
                        </m:acc>
                      </m:e>
                    </m:d>
                    <m:r>
                      <a:rPr lang="ru-RU" sz="3200" b="0" i="1">
                        <a:latin typeface="Cambria Math"/>
                      </a:rPr>
                      <m:t>.</m:t>
                    </m:r>
                  </m:oMath>
                </a14:m>
                <a:endParaRPr lang="ru-RU" sz="3200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9714" y="457200"/>
                <a:ext cx="10178143" cy="2596243"/>
              </a:xfrm>
              <a:blipFill>
                <a:blip r:embed="rId2"/>
                <a:stretch>
                  <a:fillRect l="-1558" t="-4930" r="-18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244" y="2686614"/>
            <a:ext cx="6265081" cy="403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8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25928" y="454025"/>
                <a:ext cx="10515600" cy="250144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i="1" dirty="0"/>
                  <a:t>Объем тетраэдра </a:t>
                </a:r>
                <a:r>
                  <a:rPr lang="ru-RU" sz="3200" dirty="0"/>
                  <a:t>(треугольной пирамиды), построенного на векторах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32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32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32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3200" dirty="0"/>
                  <a:t> равен</a:t>
                </a:r>
              </a:p>
              <a:p>
                <a:pPr marL="0" indent="0" algn="ctr">
                  <a:buNone/>
                </a:pPr>
                <a:r>
                  <a:rPr lang="ru-RU" sz="32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>
                            <a:latin typeface="Cambria Math"/>
                          </a:rPr>
                          <m:t>𝑽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тетр</m:t>
                        </m:r>
                      </m:sub>
                    </m:sSub>
                    <m:r>
                      <a:rPr lang="ru-RU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𝟔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𝒂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𝒃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𝒄</m:t>
                            </m:r>
                          </m:e>
                        </m:acc>
                      </m:e>
                    </m:d>
                    <m:r>
                      <a:rPr lang="ru-RU" sz="3200" i="1">
                        <a:latin typeface="Cambria Math"/>
                      </a:rPr>
                      <m:t>.</m:t>
                    </m:r>
                  </m:oMath>
                </a14:m>
                <a:endParaRPr lang="ru-RU" sz="3200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5928" y="454025"/>
                <a:ext cx="10515600" cy="2501446"/>
              </a:xfrm>
              <a:blipFill>
                <a:blip r:embed="rId2"/>
                <a:stretch>
                  <a:fillRect l="-1507" t="-5109" r="-21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078" y="2687879"/>
            <a:ext cx="5018442" cy="403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603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02" y="440872"/>
            <a:ext cx="11952998" cy="1322613"/>
          </a:xfrm>
          <a:prstGeom prst="rect">
            <a:avLst/>
          </a:prstGeom>
        </p:spPr>
      </p:pic>
      <p:sp>
        <p:nvSpPr>
          <p:cNvPr id="5" name="Блок-схема: данные 4"/>
          <p:cNvSpPr/>
          <p:nvPr/>
        </p:nvSpPr>
        <p:spPr>
          <a:xfrm>
            <a:off x="3162058" y="2857500"/>
            <a:ext cx="6106886" cy="2694214"/>
          </a:xfrm>
          <a:prstGeom prst="flowChartInputOutpu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24993" y="5393165"/>
            <a:ext cx="408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869872" y="2334280"/>
            <a:ext cx="375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430995" y="5393165"/>
            <a:ext cx="408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497795" y="2449286"/>
            <a:ext cx="413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</a:t>
            </a:r>
            <a:endParaRPr lang="ru-RU" sz="28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162058" y="5551714"/>
            <a:ext cx="4920585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162058" y="2857500"/>
            <a:ext cx="6106886" cy="269421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162058" y="2857500"/>
            <a:ext cx="1230328" cy="269421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1517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214" y="1012372"/>
            <a:ext cx="11533776" cy="38045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6814" y="5943600"/>
            <a:ext cx="653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Брать можно любую вершину.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399184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18" y="1686402"/>
            <a:ext cx="11747560" cy="210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405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04" y="767443"/>
            <a:ext cx="11852561" cy="44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811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788</Words>
  <Application>Microsoft Office PowerPoint</Application>
  <PresentationFormat>Широкоэкранный</PresentationFormat>
  <Paragraphs>444</Paragraphs>
  <Slides>74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74</vt:i4>
      </vt:variant>
    </vt:vector>
  </HeadingPairs>
  <TitlesOfParts>
    <vt:vector size="81" baseType="lpstr">
      <vt:lpstr>Arial</vt:lpstr>
      <vt:lpstr>Calibri</vt:lpstr>
      <vt:lpstr>Calibri Light</vt:lpstr>
      <vt:lpstr>Cambria Math</vt:lpstr>
      <vt:lpstr>Symbol</vt:lpstr>
      <vt:lpstr>Times New Roman</vt:lpstr>
      <vt:lpstr>Тема Office</vt:lpstr>
      <vt:lpstr>Презентация PowerPoint</vt:lpstr>
      <vt:lpstr>Содержание</vt:lpstr>
      <vt:lpstr>1. Основные понятия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Линейные операции над векторами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Проекция вектора на ось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Координаты вектора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 Скалярное произведение векторов</vt:lpstr>
      <vt:lpstr>Презентация PowerPoint</vt:lpstr>
      <vt:lpstr>Презентация PowerPoint</vt:lpstr>
      <vt:lpstr>Скалярное произведение векторов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Векторное произведение векторов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 Смешанное произведение векторов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125</cp:revision>
  <dcterms:created xsi:type="dcterms:W3CDTF">2019-10-09T10:08:56Z</dcterms:created>
  <dcterms:modified xsi:type="dcterms:W3CDTF">2020-11-26T13:37:53Z</dcterms:modified>
</cp:coreProperties>
</file>