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8" r:id="rId2"/>
    <p:sldId id="353" r:id="rId3"/>
    <p:sldId id="274" r:id="rId4"/>
    <p:sldId id="315" r:id="rId5"/>
    <p:sldId id="325" r:id="rId6"/>
    <p:sldId id="326" r:id="rId7"/>
    <p:sldId id="327" r:id="rId8"/>
    <p:sldId id="331" r:id="rId9"/>
    <p:sldId id="330" r:id="rId10"/>
    <p:sldId id="329" r:id="rId11"/>
    <p:sldId id="332" r:id="rId12"/>
    <p:sldId id="328" r:id="rId13"/>
    <p:sldId id="337" r:id="rId14"/>
    <p:sldId id="333" r:id="rId15"/>
    <p:sldId id="336" r:id="rId16"/>
    <p:sldId id="335" r:id="rId17"/>
    <p:sldId id="334" r:id="rId18"/>
    <p:sldId id="338" r:id="rId19"/>
    <p:sldId id="340" r:id="rId20"/>
    <p:sldId id="344" r:id="rId21"/>
    <p:sldId id="343" r:id="rId22"/>
    <p:sldId id="342" r:id="rId23"/>
    <p:sldId id="339" r:id="rId24"/>
    <p:sldId id="341" r:id="rId25"/>
    <p:sldId id="347" r:id="rId26"/>
    <p:sldId id="348" r:id="rId27"/>
    <p:sldId id="346" r:id="rId28"/>
    <p:sldId id="350" r:id="rId29"/>
    <p:sldId id="351" r:id="rId30"/>
    <p:sldId id="352" r:id="rId31"/>
    <p:sldId id="345" r:id="rId32"/>
    <p:sldId id="271" r:id="rId33"/>
  </p:sldIdLst>
  <p:sldSz cx="9144000" cy="6858000" type="screen4x3"/>
  <p:notesSz cx="6858000" cy="9144000"/>
  <p:custDataLst>
    <p:tags r:id="rId36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FFFF"/>
    <a:srgbClr val="0000CC"/>
    <a:srgbClr val="B2B2B2"/>
    <a:srgbClr val="33CC33"/>
    <a:srgbClr val="FFCC00"/>
    <a:srgbClr val="00DCDC"/>
    <a:srgbClr val="0064EB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97" d="100"/>
          <a:sy n="97" d="100"/>
        </p:scale>
        <p:origin x="1460" y="64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631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91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27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888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082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6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vdi.vvsu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isk.yandex.r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electel.ru/about/data-centers/" TargetMode="External"/><Relationship Id="rId2" Type="http://schemas.openxmlformats.org/officeDocument/2006/relationships/hyperlink" Target="https://selectel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selectel.ru/services/1c-leasing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ptsecurity.com/ru-r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lens.yandex.ru/" TargetMode="External"/><Relationship Id="rId2" Type="http://schemas.openxmlformats.org/officeDocument/2006/relationships/hyperlink" Target="https://cloud.yandex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5</a:t>
            </a: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 b="1" dirty="0">
                <a:solidFill>
                  <a:srgbClr val="0000CC"/>
                </a:solidFill>
              </a:rPr>
              <a:t>Цифровая экономика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380301 Экономика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Кафедра Экономики и управления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23850" y="3734028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Облачные технологии и интернет вещей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Структура курса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3877" y="1310590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1. Возникновение и сущность цифровой экономики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2. Организационные основы цифровой экономики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3. Большие данные в современной экономике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4. Искусственный интеллект в цифровой экономике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u="sng" dirty="0">
                <a:solidFill>
                  <a:srgbClr val="FFFF00"/>
                </a:solidFill>
              </a:rPr>
              <a:t>Тема 5. Облачные технологии и интернет вещей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6. Цифровые финансовые технологии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7. Пространственно-отраслевые аспекты развития цифровой экономики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254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План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9E5CF5-6109-414E-B036-3BCFC75B928B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87350" y="1125538"/>
            <a:ext cx="84963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4.1. Облачные вычисления и хранилища данных</a:t>
            </a:r>
            <a:endParaRPr lang="en-US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4.2. Роль больших данных в</a:t>
            </a:r>
            <a:r>
              <a:rPr lang="en-US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>
                <a:solidFill>
                  <a:schemeClr val="bg1"/>
                </a:solidFill>
              </a:rPr>
              <a:t>облачных технологиях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4.3. Интернет вещей в цифровой экономике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51304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4.1 Облачные вычисления и хранилища данных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Консалтинговым агентством </a:t>
            </a:r>
            <a:r>
              <a:rPr lang="ru-RU" altLang="ru-RU" sz="2000" dirty="0" err="1">
                <a:solidFill>
                  <a:schemeClr val="bg1"/>
                </a:solidFill>
              </a:rPr>
              <a:t>PricewaterhouseCoopers</a:t>
            </a:r>
            <a:r>
              <a:rPr lang="ru-RU" altLang="ru-RU" sz="2000" dirty="0">
                <a:solidFill>
                  <a:schemeClr val="bg1"/>
                </a:solidFill>
              </a:rPr>
              <a:t> выделены восемь ключевых технологий цифровой экономики: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интернет вещей и искусственный интеллект – фундамент для нового поколения цифровых ресурсов;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робототехника, дроны и 3D-принтеры – аппараты, которые способствуют переносу компьютерных возможностей в материальный мир;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дополненная и виртуальная реальность – технологии, которые объединяют физический и цифровой миры;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</a:t>
            </a:r>
            <a:r>
              <a:rPr lang="ru-RU" altLang="ru-RU" sz="2000" dirty="0" err="1">
                <a:solidFill>
                  <a:schemeClr val="bg1"/>
                </a:solidFill>
              </a:rPr>
              <a:t>блокчейн</a:t>
            </a:r>
            <a:r>
              <a:rPr lang="ru-RU" altLang="ru-RU" sz="2000" dirty="0">
                <a:solidFill>
                  <a:schemeClr val="bg1"/>
                </a:solidFill>
              </a:rPr>
              <a:t> и облачные вычисления – новый подход к базовым операциям ведения учета коммерческих сделок.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4.1. Облачные вычисления и хранилища данных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Появившийся относительно недавно </a:t>
            </a:r>
            <a:r>
              <a:rPr lang="ru-RU" altLang="ru-RU" sz="2000" u="sng" dirty="0">
                <a:solidFill>
                  <a:srgbClr val="FFFF00"/>
                </a:solidFill>
              </a:rPr>
              <a:t>термин «облачные вычисления»</a:t>
            </a:r>
            <a:r>
              <a:rPr lang="ru-RU" altLang="ru-RU" sz="2000" dirty="0">
                <a:solidFill>
                  <a:schemeClr val="bg1"/>
                </a:solidFill>
              </a:rPr>
              <a:t> был использован в ходе объяснения факта размещения и обработки информации, располагающейся на множестве серверов интернета.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Появление термина «облако» принято считать метафорой для изображения сети Интернет, с помощью которой разработчики пытались помочь инвесторам и пользователям понять, что вычисления и хранение данных происходит не у них дома на компьютере, а где-то далеко в чужом центре обработки данных, в «облаке».</a:t>
            </a:r>
          </a:p>
        </p:txBody>
      </p:sp>
    </p:spTree>
    <p:extLst>
      <p:ext uri="{BB962C8B-B14F-4D97-AF65-F5344CB8AC3E}">
        <p14:creationId xmlns:p14="http://schemas.microsoft.com/office/powerpoint/2010/main" val="741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4.1. Облачные вычисления и хранилища данных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Появившийся относительно недавно </a:t>
            </a:r>
            <a:r>
              <a:rPr lang="ru-RU" altLang="ru-RU" sz="2000" u="sng" dirty="0">
                <a:solidFill>
                  <a:srgbClr val="FFFF00"/>
                </a:solidFill>
              </a:rPr>
              <a:t>термин «облачные вычисления»</a:t>
            </a:r>
            <a:r>
              <a:rPr lang="ru-RU" altLang="ru-RU" sz="2000" dirty="0">
                <a:solidFill>
                  <a:schemeClr val="bg1"/>
                </a:solidFill>
              </a:rPr>
              <a:t> был использован в ходе объяснения факта размещения и обработки информации, располагающейся на множестве серверов интернета.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Появление термина «облако» принято считать метафорой для изображения сети Интернет, с помощью которой разработчики пытались помочь инвесторам и пользователям понять, что вычисления и хранение данных происходит не у них дома на компьютере, а где-то далеко в чужом центре обработки данных, в «облаке».</a:t>
            </a:r>
          </a:p>
        </p:txBody>
      </p:sp>
    </p:spTree>
    <p:extLst>
      <p:ext uri="{BB962C8B-B14F-4D97-AF65-F5344CB8AC3E}">
        <p14:creationId xmlns:p14="http://schemas.microsoft.com/office/powerpoint/2010/main" val="3131377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Облачные вычисления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Несмотря на широкое распространение и частое употребление, у этого термина до настоящего времени нет четкого и однозначного определения, так как в процессе развития облачных технологий формулировка подвергается все новым и новым изменениям и дополнениям.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Приведем его наиболее распространенную версию: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«Облачные вычисления - это процессы </a:t>
            </a:r>
            <a:r>
              <a:rPr lang="ru-RU" altLang="ru-RU" sz="2000" u="sng" dirty="0">
                <a:solidFill>
                  <a:srgbClr val="FFFF00"/>
                </a:solidFill>
              </a:rPr>
              <a:t>распределенной обработки данных</a:t>
            </a:r>
            <a:r>
              <a:rPr lang="ru-RU" altLang="ru-RU" sz="2000" dirty="0">
                <a:solidFill>
                  <a:srgbClr val="FFFF00"/>
                </a:solidFill>
              </a:rPr>
              <a:t>, в которых компьютерные ресурсы и сетевые мощности предоставляются пользователю как интернет-сервис».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Важнейшим является тот факт, что выполнение облачной обработки данных или вычислений предусматривается не на персональных компьютерах клиентов, а на мощных компьютерах-серверах.</a:t>
            </a:r>
          </a:p>
        </p:txBody>
      </p:sp>
    </p:spTree>
    <p:extLst>
      <p:ext uri="{BB962C8B-B14F-4D97-AF65-F5344CB8AC3E}">
        <p14:creationId xmlns:p14="http://schemas.microsoft.com/office/powerpoint/2010/main" val="3371670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599" y="19077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Преимущества облачных технологий</a:t>
            </a:r>
            <a:br>
              <a:rPr lang="ru-RU" altLang="ru-RU" sz="2800" dirty="0"/>
            </a:br>
            <a:endParaRPr lang="ru-RU" altLang="ru-RU" sz="2800" dirty="0"/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CCB02366-5573-4621-88F6-44C795C59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9385" y="1296988"/>
            <a:ext cx="7225229" cy="523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44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49979"/>
            <a:ext cx="8686800" cy="11009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Хороший пример облака на базе ВВГУ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ru-RU" sz="2000" dirty="0">
                <a:solidFill>
                  <a:schemeClr val="bg1"/>
                </a:solidFill>
                <a:hlinkClick r:id="rId2"/>
              </a:rPr>
              <a:t>https://vdi.vvsu.ru/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4E5817-8535-464A-BC3B-CF7283C78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14" y="1768361"/>
            <a:ext cx="7933571" cy="446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05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1. 1. Облачные вычисления и хранилища данных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Вопреки очевидным преимуществам, концепции облачных технологий также подвергают критике.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Различают облака сообществ, публичные, частные и гибридные. Сервисы публичных облаков (</a:t>
            </a:r>
            <a:r>
              <a:rPr lang="ru-RU" altLang="ru-RU" sz="2000" dirty="0" err="1">
                <a:solidFill>
                  <a:schemeClr val="bg1"/>
                </a:solidFill>
              </a:rPr>
              <a:t>public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cloud</a:t>
            </a:r>
            <a:r>
              <a:rPr lang="ru-RU" altLang="ru-RU" sz="2000" dirty="0">
                <a:solidFill>
                  <a:schemeClr val="bg1"/>
                </a:solidFill>
              </a:rPr>
              <a:t>) предназначены для свободного использования широкой публикой. 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Из-за вопросов безопасности многие покупатели избегают публичных облачных сред или только выборочно переходят к ним.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Пример с кроссвордом 2 ноября в группе БЭУ-22-ЦТ</a:t>
            </a:r>
          </a:p>
        </p:txBody>
      </p:sp>
    </p:spTree>
    <p:extLst>
      <p:ext uri="{BB962C8B-B14F-4D97-AF65-F5344CB8AC3E}">
        <p14:creationId xmlns:p14="http://schemas.microsoft.com/office/powerpoint/2010/main" val="2402210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1. 1. Облачные вычисления и хранилища данных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Вопреки очевидным преимуществам, концепции облачных технологий также подвергают критике.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Различают облака сообществ, публичные, частные и гибридные. Сервисы публичных облаков (</a:t>
            </a:r>
            <a:r>
              <a:rPr lang="ru-RU" altLang="ru-RU" sz="2000" dirty="0" err="1">
                <a:solidFill>
                  <a:schemeClr val="bg1"/>
                </a:solidFill>
              </a:rPr>
              <a:t>public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cloud</a:t>
            </a:r>
            <a:r>
              <a:rPr lang="ru-RU" altLang="ru-RU" sz="2000" dirty="0">
                <a:solidFill>
                  <a:schemeClr val="bg1"/>
                </a:solidFill>
              </a:rPr>
              <a:t>) предназначены для свободного использования широкой публикой. 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Из-за вопросов безопасности многие покупатели избегают публичных облачных сред или только выборочно переходят к ним.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400" dirty="0">
                <a:solidFill>
                  <a:srgbClr val="FFFF00"/>
                </a:solidFill>
              </a:rPr>
              <a:t>Пример с кроссвордом 2 ноября в группе БЭУ-22-ЦТ</a:t>
            </a:r>
          </a:p>
        </p:txBody>
      </p:sp>
    </p:spTree>
    <p:extLst>
      <p:ext uri="{BB962C8B-B14F-4D97-AF65-F5344CB8AC3E}">
        <p14:creationId xmlns:p14="http://schemas.microsoft.com/office/powerpoint/2010/main" val="2481749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90775"/>
            <a:ext cx="8686800" cy="64468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dirty="0"/>
              <a:t>Недостатки облачных технологий</a:t>
            </a:r>
            <a:br>
              <a:rPr lang="ru-RU" altLang="ru-RU" sz="2800" dirty="0"/>
            </a:br>
            <a:endParaRPr lang="ru-RU" altLang="ru-RU" sz="2800" dirty="0"/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92FDF541-0453-4B0D-9193-A371747AA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87571"/>
            <a:ext cx="8229600" cy="445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28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05255"/>
            <a:ext cx="9144000" cy="10064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Отличия облачных хранилищ </a:t>
            </a:r>
            <a:br>
              <a:rPr lang="ru-RU" altLang="ru-RU" sz="2800" dirty="0"/>
            </a:br>
            <a:r>
              <a:rPr lang="ru-RU" altLang="ru-RU" sz="2800" dirty="0"/>
              <a:t>и облачных вычислений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348576"/>
            <a:ext cx="8377614" cy="518379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ru-RU" sz="2000" dirty="0">
                <a:solidFill>
                  <a:schemeClr val="bg1"/>
                </a:solidFill>
                <a:hlinkClick r:id="rId2"/>
              </a:rPr>
              <a:t>https://disk.yandex.ru/</a:t>
            </a: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C4306F-C6C9-42A8-AEE2-8804CD874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19" y="1887183"/>
            <a:ext cx="7642476" cy="430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76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Прикладное значение облачных технологий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Совершенствование </a:t>
            </a:r>
            <a:r>
              <a:rPr lang="ru-RU" alt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технологии виртуализации </a:t>
            </a:r>
            <a:r>
              <a:rPr lang="ru-RU" altLang="ru-RU" sz="2000" dirty="0">
                <a:solidFill>
                  <a:schemeClr val="bg1"/>
                </a:solidFill>
              </a:rPr>
              <a:t>и растущие возможности предварительно скомпонованных облачных инфраструктур позволяют покупателям внедрять услуги облачного типа в комфортных и безопасных условиях частных облаков </a:t>
            </a:r>
            <a:r>
              <a:rPr lang="ru-RU" altLang="ru-RU" sz="2000" dirty="0">
                <a:solidFill>
                  <a:srgbClr val="FFFF00"/>
                </a:solidFill>
              </a:rPr>
              <a:t>(</a:t>
            </a:r>
            <a:r>
              <a:rPr lang="ru-RU" altLang="ru-RU" sz="2000" dirty="0" err="1">
                <a:solidFill>
                  <a:srgbClr val="FFFF00"/>
                </a:solidFill>
              </a:rPr>
              <a:t>private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 err="1">
                <a:solidFill>
                  <a:srgbClr val="FFFF00"/>
                </a:solidFill>
              </a:rPr>
              <a:t>cloud</a:t>
            </a:r>
            <a:r>
              <a:rPr lang="ru-RU" altLang="ru-RU" sz="2000" dirty="0">
                <a:solidFill>
                  <a:srgbClr val="FFFF00"/>
                </a:solidFill>
              </a:rPr>
              <a:t>)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Организации охотно пользуются облачными вычислениями не только в полностью публичных/частных проектах, но также в сочетании данных моделей, получившем название гибридных облаков </a:t>
            </a:r>
            <a:r>
              <a:rPr lang="ru-RU" altLang="ru-RU" sz="2000" dirty="0">
                <a:solidFill>
                  <a:srgbClr val="FFFF00"/>
                </a:solidFill>
              </a:rPr>
              <a:t>(</a:t>
            </a:r>
            <a:r>
              <a:rPr lang="ru-RU" altLang="ru-RU" sz="2000" dirty="0" err="1">
                <a:solidFill>
                  <a:srgbClr val="FFFF00"/>
                </a:solidFill>
              </a:rPr>
              <a:t>hybrid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 err="1">
                <a:solidFill>
                  <a:srgbClr val="FFFF00"/>
                </a:solidFill>
              </a:rPr>
              <a:t>cloud</a:t>
            </a:r>
            <a:r>
              <a:rPr lang="ru-RU" altLang="ru-RU" sz="2000" dirty="0">
                <a:solidFill>
                  <a:srgbClr val="FFFF00"/>
                </a:solidFill>
              </a:rPr>
              <a:t>)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 данном случае покупатель может сохранять внутреннюю вычислительную сеть не на базе облака, но при этом полностью передавать некоторые функции, такие как резервное копирование и хранение данных, поставщику публичных облачных сред.</a:t>
            </a:r>
          </a:p>
        </p:txBody>
      </p:sp>
    </p:spTree>
    <p:extLst>
      <p:ext uri="{BB962C8B-B14F-4D97-AF65-F5344CB8AC3E}">
        <p14:creationId xmlns:p14="http://schemas.microsoft.com/office/powerpoint/2010/main" val="2537122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10509"/>
            <a:ext cx="8686800" cy="80914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Формат продаж и модели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С ростом интереса к переносу части задач на внешние вычислительные мощности перед компаниями-провайдерами встала задача, в каком виде можно продавать решения, базирующиеся на использовании облачных технологий.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Со временем сформировались основные модели обслуживания, которые дополняют друг друга и занимают разные ниши рынка: инфраструктура как услуга (</a:t>
            </a:r>
            <a:r>
              <a:rPr lang="ru-RU" altLang="ru-RU" sz="2000" dirty="0" err="1">
                <a:solidFill>
                  <a:schemeClr val="bg1"/>
                </a:solidFill>
              </a:rPr>
              <a:t>Infrastructure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as</a:t>
            </a:r>
            <a:r>
              <a:rPr lang="ru-RU" altLang="ru-RU" sz="2000" dirty="0">
                <a:solidFill>
                  <a:schemeClr val="bg1"/>
                </a:solidFill>
              </a:rPr>
              <a:t> a </a:t>
            </a:r>
            <a:r>
              <a:rPr lang="ru-RU" altLang="ru-RU" sz="2000" dirty="0" err="1">
                <a:solidFill>
                  <a:schemeClr val="bg1"/>
                </a:solidFill>
              </a:rPr>
              <a:t>Service</a:t>
            </a:r>
            <a:r>
              <a:rPr lang="ru-RU" altLang="ru-RU" sz="2000" dirty="0">
                <a:solidFill>
                  <a:schemeClr val="bg1"/>
                </a:solidFill>
              </a:rPr>
              <a:t>, </a:t>
            </a:r>
            <a:r>
              <a:rPr lang="ru-RU" altLang="ru-RU" sz="2000" dirty="0" err="1">
                <a:solidFill>
                  <a:schemeClr val="bg1"/>
                </a:solidFill>
              </a:rPr>
              <a:t>laaS</a:t>
            </a:r>
            <a:r>
              <a:rPr lang="ru-RU" altLang="ru-RU" sz="2000" dirty="0">
                <a:solidFill>
                  <a:schemeClr val="bg1"/>
                </a:solidFill>
              </a:rPr>
              <a:t>), платформа как услуга (</a:t>
            </a:r>
            <a:r>
              <a:rPr lang="ru-RU" altLang="ru-RU" sz="2000" dirty="0" err="1">
                <a:solidFill>
                  <a:schemeClr val="bg1"/>
                </a:solidFill>
              </a:rPr>
              <a:t>Platform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as</a:t>
            </a:r>
            <a:r>
              <a:rPr lang="ru-RU" altLang="ru-RU" sz="2000" dirty="0">
                <a:solidFill>
                  <a:schemeClr val="bg1"/>
                </a:solidFill>
              </a:rPr>
              <a:t> a </a:t>
            </a:r>
            <a:r>
              <a:rPr lang="ru-RU" altLang="ru-RU" sz="2000" dirty="0" err="1">
                <a:solidFill>
                  <a:schemeClr val="bg1"/>
                </a:solidFill>
              </a:rPr>
              <a:t>Service</a:t>
            </a:r>
            <a:r>
              <a:rPr lang="ru-RU" altLang="ru-RU" sz="2000" dirty="0">
                <a:solidFill>
                  <a:schemeClr val="bg1"/>
                </a:solidFill>
              </a:rPr>
              <a:t>, </a:t>
            </a:r>
            <a:r>
              <a:rPr lang="ru-RU" altLang="ru-RU" sz="2000" dirty="0" err="1">
                <a:solidFill>
                  <a:schemeClr val="bg1"/>
                </a:solidFill>
              </a:rPr>
              <a:t>PaaS</a:t>
            </a:r>
            <a:r>
              <a:rPr lang="ru-RU" altLang="ru-RU" sz="2000" dirty="0">
                <a:solidFill>
                  <a:schemeClr val="bg1"/>
                </a:solidFill>
              </a:rPr>
              <a:t>), программное обеспечение как услуга (</a:t>
            </a:r>
            <a:r>
              <a:rPr lang="ru-RU" altLang="ru-RU" sz="2000" dirty="0" err="1">
                <a:solidFill>
                  <a:schemeClr val="bg1"/>
                </a:solidFill>
              </a:rPr>
              <a:t>Software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as</a:t>
            </a:r>
            <a:r>
              <a:rPr lang="ru-RU" altLang="ru-RU" sz="2000" dirty="0">
                <a:solidFill>
                  <a:schemeClr val="bg1"/>
                </a:solidFill>
              </a:rPr>
              <a:t> a </a:t>
            </a:r>
            <a:r>
              <a:rPr lang="ru-RU" altLang="ru-RU" sz="2000" dirty="0" err="1">
                <a:solidFill>
                  <a:schemeClr val="bg1"/>
                </a:solidFill>
              </a:rPr>
              <a:t>Service</a:t>
            </a:r>
            <a:r>
              <a:rPr lang="ru-RU" altLang="ru-RU" sz="2000" dirty="0">
                <a:solidFill>
                  <a:schemeClr val="bg1"/>
                </a:solidFill>
              </a:rPr>
              <a:t>, </a:t>
            </a:r>
            <a:r>
              <a:rPr lang="ru-RU" altLang="ru-RU" sz="2000" dirty="0" err="1">
                <a:solidFill>
                  <a:schemeClr val="bg1"/>
                </a:solidFill>
              </a:rPr>
              <a:t>SaaS</a:t>
            </a:r>
            <a:r>
              <a:rPr lang="ru-RU" altLang="ru-RU" sz="2000" dirty="0">
                <a:solidFill>
                  <a:schemeClr val="bg1"/>
                </a:solidFill>
              </a:rPr>
              <a:t>)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645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325631"/>
            <a:ext cx="8686800" cy="102533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dirty="0"/>
              <a:t>Модели облачных услуг</a:t>
            </a:r>
            <a:br>
              <a:rPr lang="ru-RU" altLang="ru-RU" sz="2800" dirty="0"/>
            </a:br>
            <a:endParaRPr lang="ru-RU" altLang="ru-RU" sz="2800" dirty="0"/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9CE77A2F-1AF7-4854-95D4-AB07D8E95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10809"/>
            <a:ext cx="8229600" cy="360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93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Тенденции изменений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До конца 2024 г. более 90 % предлагаемых технологическими провайдерами инвестиций в программное обеспечение перейдут с модели «преимущественно облачных» на «исключительно облачные» вычисления.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 перспективе это отражает стабильный тренд на дальнейшее снижение популярности потребления ПО на основе лицензионных отчислений в пользу модели </a:t>
            </a:r>
            <a:r>
              <a:rPr lang="ru-RU" altLang="ru-RU" sz="2000" dirty="0" err="1">
                <a:solidFill>
                  <a:schemeClr val="bg1"/>
                </a:solidFill>
              </a:rPr>
              <a:t>SaaS</a:t>
            </a:r>
            <a:r>
              <a:rPr lang="ru-RU" altLang="ru-RU" sz="2000" dirty="0">
                <a:solidFill>
                  <a:schemeClr val="bg1"/>
                </a:solidFill>
              </a:rPr>
              <a:t> и облачных вычислений по подписке.</a:t>
            </a:r>
          </a:p>
        </p:txBody>
      </p:sp>
    </p:spTree>
    <p:extLst>
      <p:ext uri="{BB962C8B-B14F-4D97-AF65-F5344CB8AC3E}">
        <p14:creationId xmlns:p14="http://schemas.microsoft.com/office/powerpoint/2010/main" val="58236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ru-RU" sz="2800" dirty="0" err="1"/>
              <a:t>Selectel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ru-RU" sz="2000" dirty="0">
                <a:solidFill>
                  <a:schemeClr val="bg1"/>
                </a:solidFill>
                <a:hlinkClick r:id="rId2"/>
              </a:rPr>
              <a:t>https://selectel.ru/</a:t>
            </a:r>
            <a:r>
              <a:rPr lang="ru-RU" altLang="ru-RU" sz="2000" dirty="0">
                <a:solidFill>
                  <a:schemeClr val="bg1"/>
                </a:solidFill>
              </a:rPr>
              <a:t>                </a:t>
            </a:r>
          </a:p>
          <a:p>
            <a:pPr marL="0" indent="0">
              <a:buFontTx/>
              <a:buNone/>
            </a:pPr>
            <a:r>
              <a:rPr lang="en-US" altLang="ru-RU" sz="2000" dirty="0">
                <a:solidFill>
                  <a:schemeClr val="bg1"/>
                </a:solidFill>
                <a:hlinkClick r:id="rId3"/>
              </a:rPr>
              <a:t>https://selectel.ru/about/data-centers/</a:t>
            </a: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en-US" altLang="ru-RU" sz="2000" dirty="0">
                <a:solidFill>
                  <a:schemeClr val="bg1"/>
                </a:solidFill>
                <a:hlinkClick r:id="rId4"/>
              </a:rPr>
              <a:t>https://selectel.ru/services/1c-leasing/</a:t>
            </a: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66C5B1-095E-4EC0-AC30-FF15EF1C3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20" y="2539269"/>
            <a:ext cx="8320109" cy="425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25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1800" dirty="0"/>
              <a:t>С развитием и популяризацией облачных технологий в последние годы на рынке появились новые модели:</a:t>
            </a:r>
            <a:br>
              <a:rPr lang="ru-RU" altLang="ru-RU" sz="1800" dirty="0"/>
            </a:br>
            <a:br>
              <a:rPr lang="ru-RU" altLang="ru-RU" sz="1800" dirty="0"/>
            </a:br>
            <a:endParaRPr lang="ru-RU" altLang="ru-RU" sz="1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ru-RU" altLang="ru-RU" sz="1400" dirty="0">
                <a:solidFill>
                  <a:schemeClr val="bg1"/>
                </a:solidFill>
              </a:rPr>
              <a:t>- аппаратное обеспечение как услуга (</a:t>
            </a:r>
            <a:r>
              <a:rPr lang="ru-RU" altLang="ru-RU" sz="1400" dirty="0" err="1">
                <a:solidFill>
                  <a:schemeClr val="bg1"/>
                </a:solidFill>
              </a:rPr>
              <a:t>Hardwareas</a:t>
            </a:r>
            <a:r>
              <a:rPr lang="ru-RU" altLang="ru-RU" sz="1400" dirty="0">
                <a:solidFill>
                  <a:schemeClr val="bg1"/>
                </a:solidFill>
              </a:rPr>
              <a:t> a </a:t>
            </a:r>
            <a:r>
              <a:rPr lang="ru-RU" altLang="ru-RU" sz="1400" dirty="0" err="1">
                <a:solidFill>
                  <a:schemeClr val="bg1"/>
                </a:solidFill>
              </a:rPr>
              <a:t>Service</a:t>
            </a:r>
            <a:r>
              <a:rPr lang="ru-RU" altLang="ru-RU" sz="1400" dirty="0">
                <a:solidFill>
                  <a:schemeClr val="bg1"/>
                </a:solidFill>
              </a:rPr>
              <a:t>, </a:t>
            </a:r>
            <a:r>
              <a:rPr lang="ru-RU" altLang="ru-RU" sz="1400" dirty="0" err="1">
                <a:solidFill>
                  <a:schemeClr val="bg1"/>
                </a:solidFill>
              </a:rPr>
              <a:t>HaaS</a:t>
            </a:r>
            <a:r>
              <a:rPr lang="ru-RU" altLang="ru-RU" sz="1400" dirty="0">
                <a:solidFill>
                  <a:schemeClr val="bg1"/>
                </a:solidFill>
              </a:rPr>
              <a:t>). Клиенту предоставляется оборудование в пользование, на нем он может создать собственную инфраструктуру;</a:t>
            </a:r>
          </a:p>
          <a:p>
            <a:pPr>
              <a:buFontTx/>
              <a:buChar char="-"/>
            </a:pPr>
            <a:endParaRPr lang="ru-RU" altLang="ru-RU" sz="14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</a:rPr>
              <a:t>- рабочее место как услуга (</a:t>
            </a:r>
            <a:r>
              <a:rPr lang="ru-RU" altLang="ru-RU" sz="1400" dirty="0" err="1">
                <a:solidFill>
                  <a:schemeClr val="bg1"/>
                </a:solidFill>
              </a:rPr>
              <a:t>Workplace</a:t>
            </a:r>
            <a:r>
              <a:rPr lang="ru-RU" altLang="ru-RU" sz="1400" dirty="0">
                <a:solidFill>
                  <a:schemeClr val="bg1"/>
                </a:solidFill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</a:rPr>
              <a:t>as</a:t>
            </a:r>
            <a:r>
              <a:rPr lang="ru-RU" altLang="ru-RU" sz="1400" dirty="0">
                <a:solidFill>
                  <a:schemeClr val="bg1"/>
                </a:solidFill>
              </a:rPr>
              <a:t> a </a:t>
            </a:r>
            <a:r>
              <a:rPr lang="ru-RU" altLang="ru-RU" sz="1400" dirty="0" err="1">
                <a:solidFill>
                  <a:schemeClr val="bg1"/>
                </a:solidFill>
              </a:rPr>
              <a:t>Service</a:t>
            </a:r>
            <a:r>
              <a:rPr lang="ru-RU" altLang="ru-RU" sz="1400" dirty="0">
                <a:solidFill>
                  <a:schemeClr val="bg1"/>
                </a:solidFill>
              </a:rPr>
              <a:t>, </a:t>
            </a:r>
            <a:r>
              <a:rPr lang="ru-RU" altLang="ru-RU" sz="1400" dirty="0" err="1">
                <a:solidFill>
                  <a:schemeClr val="bg1"/>
                </a:solidFill>
              </a:rPr>
              <a:t>WaaS</a:t>
            </a:r>
            <a:r>
              <a:rPr lang="ru-RU" altLang="ru-RU" sz="1400" dirty="0">
                <a:solidFill>
                  <a:schemeClr val="bg1"/>
                </a:solidFill>
              </a:rPr>
              <a:t>). Организация может создать рабочие места сотрудников, настроив и установив для этого необходимый софт;</a:t>
            </a:r>
          </a:p>
          <a:p>
            <a:pPr marL="0" indent="0">
              <a:buFontTx/>
              <a:buNone/>
            </a:pPr>
            <a:endParaRPr lang="ru-RU" altLang="ru-RU" sz="14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</a:rPr>
              <a:t>- данные как услуга (</a:t>
            </a:r>
            <a:r>
              <a:rPr lang="ru-RU" altLang="ru-RU" sz="1400" dirty="0" err="1">
                <a:solidFill>
                  <a:schemeClr val="bg1"/>
                </a:solidFill>
              </a:rPr>
              <a:t>Data</a:t>
            </a:r>
            <a:r>
              <a:rPr lang="ru-RU" altLang="ru-RU" sz="1400" dirty="0">
                <a:solidFill>
                  <a:schemeClr val="bg1"/>
                </a:solidFill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</a:rPr>
              <a:t>as</a:t>
            </a:r>
            <a:r>
              <a:rPr lang="ru-RU" altLang="ru-RU" sz="1400" dirty="0">
                <a:solidFill>
                  <a:schemeClr val="bg1"/>
                </a:solidFill>
              </a:rPr>
              <a:t> a </a:t>
            </a:r>
            <a:r>
              <a:rPr lang="ru-RU" altLang="ru-RU" sz="1400" dirty="0" err="1">
                <a:solidFill>
                  <a:schemeClr val="bg1"/>
                </a:solidFill>
              </a:rPr>
              <a:t>Service</a:t>
            </a:r>
            <a:r>
              <a:rPr lang="ru-RU" altLang="ru-RU" sz="1400" dirty="0">
                <a:solidFill>
                  <a:schemeClr val="bg1"/>
                </a:solidFill>
              </a:rPr>
              <a:t>, </a:t>
            </a:r>
            <a:r>
              <a:rPr lang="ru-RU" altLang="ru-RU" sz="1400" dirty="0" err="1">
                <a:solidFill>
                  <a:schemeClr val="bg1"/>
                </a:solidFill>
              </a:rPr>
              <a:t>DaaS</a:t>
            </a:r>
            <a:r>
              <a:rPr lang="ru-RU" altLang="ru-RU" sz="1400" dirty="0">
                <a:solidFill>
                  <a:schemeClr val="bg1"/>
                </a:solidFill>
              </a:rPr>
              <a:t>). Один из самых популярных и распространенных сервисов, является разновидностью </a:t>
            </a:r>
            <a:r>
              <a:rPr lang="ru-RU" altLang="ru-RU" sz="1400" dirty="0" err="1">
                <a:solidFill>
                  <a:schemeClr val="bg1"/>
                </a:solidFill>
              </a:rPr>
              <a:t>SaaS</a:t>
            </a:r>
            <a:r>
              <a:rPr lang="ru-RU" altLang="ru-RU" sz="1400" dirty="0">
                <a:solidFill>
                  <a:schemeClr val="bg1"/>
                </a:solidFill>
              </a:rPr>
              <a:t>. Суть услуги заключается в предоставлении клиенту дискового пространства для хранения данных;</a:t>
            </a:r>
          </a:p>
          <a:p>
            <a:pPr marL="0" indent="0">
              <a:buFontTx/>
              <a:buNone/>
            </a:pPr>
            <a:endParaRPr lang="ru-RU" altLang="ru-RU" sz="14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</a:rPr>
              <a:t>- безопасность как услуга (</a:t>
            </a:r>
            <a:r>
              <a:rPr lang="ru-RU" altLang="ru-RU" sz="1400" dirty="0" err="1">
                <a:solidFill>
                  <a:schemeClr val="bg1"/>
                </a:solidFill>
              </a:rPr>
              <a:t>Security</a:t>
            </a:r>
            <a:r>
              <a:rPr lang="ru-RU" altLang="ru-RU" sz="1400" dirty="0">
                <a:solidFill>
                  <a:schemeClr val="bg1"/>
                </a:solidFill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</a:rPr>
              <a:t>as</a:t>
            </a:r>
            <a:r>
              <a:rPr lang="ru-RU" altLang="ru-RU" sz="1400" dirty="0">
                <a:solidFill>
                  <a:schemeClr val="bg1"/>
                </a:solidFill>
              </a:rPr>
              <a:t> a </a:t>
            </a:r>
            <a:r>
              <a:rPr lang="ru-RU" altLang="ru-RU" sz="1400" dirty="0" err="1">
                <a:solidFill>
                  <a:schemeClr val="bg1"/>
                </a:solidFill>
              </a:rPr>
              <a:t>Service</a:t>
            </a:r>
            <a:r>
              <a:rPr lang="ru-RU" altLang="ru-RU" sz="1400" dirty="0">
                <a:solidFill>
                  <a:schemeClr val="bg1"/>
                </a:solidFill>
              </a:rPr>
              <a:t>, </a:t>
            </a:r>
            <a:r>
              <a:rPr lang="ru-RU" altLang="ru-RU" sz="1400" dirty="0" err="1">
                <a:solidFill>
                  <a:schemeClr val="bg1"/>
                </a:solidFill>
              </a:rPr>
              <a:t>SaaS</a:t>
            </a:r>
            <a:r>
              <a:rPr lang="ru-RU" altLang="ru-RU" sz="1400" dirty="0">
                <a:solidFill>
                  <a:schemeClr val="bg1"/>
                </a:solidFill>
              </a:rPr>
              <a:t>). Потребитель может устанавливать системы, которые обеспечивают безопасность использования </a:t>
            </a:r>
            <a:r>
              <a:rPr lang="ru-RU" altLang="ru-RU" sz="1400" dirty="0" err="1">
                <a:solidFill>
                  <a:schemeClr val="bg1"/>
                </a:solidFill>
              </a:rPr>
              <a:t>вебтехнологий</a:t>
            </a:r>
            <a:r>
              <a:rPr lang="ru-RU" altLang="ru-RU" sz="1400" dirty="0">
                <a:solidFill>
                  <a:schemeClr val="bg1"/>
                </a:solidFill>
              </a:rPr>
              <a:t> и защиту локальной сети;</a:t>
            </a:r>
          </a:p>
          <a:p>
            <a:pPr marL="0" indent="0">
              <a:buFontTx/>
              <a:buNone/>
            </a:pPr>
            <a:endParaRPr lang="ru-RU" altLang="ru-RU" sz="14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</a:rPr>
              <a:t>- всё как услуга (</a:t>
            </a:r>
            <a:r>
              <a:rPr lang="ru-RU" altLang="ru-RU" sz="1400" dirty="0" err="1">
                <a:solidFill>
                  <a:schemeClr val="bg1"/>
                </a:solidFill>
              </a:rPr>
              <a:t>Everything</a:t>
            </a:r>
            <a:r>
              <a:rPr lang="ru-RU" altLang="ru-RU" sz="1400" dirty="0">
                <a:solidFill>
                  <a:schemeClr val="bg1"/>
                </a:solidFill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</a:rPr>
              <a:t>as</a:t>
            </a:r>
            <a:r>
              <a:rPr lang="ru-RU" altLang="ru-RU" sz="1400" dirty="0">
                <a:solidFill>
                  <a:schemeClr val="bg1"/>
                </a:solidFill>
              </a:rPr>
              <a:t> a </a:t>
            </a:r>
            <a:r>
              <a:rPr lang="ru-RU" altLang="ru-RU" sz="1400" dirty="0" err="1">
                <a:solidFill>
                  <a:schemeClr val="bg1"/>
                </a:solidFill>
              </a:rPr>
              <a:t>Service</a:t>
            </a:r>
            <a:r>
              <a:rPr lang="ru-RU" altLang="ru-RU" sz="1400" dirty="0">
                <a:solidFill>
                  <a:schemeClr val="bg1"/>
                </a:solidFill>
              </a:rPr>
              <a:t>, </a:t>
            </a:r>
            <a:r>
              <a:rPr lang="ru-RU" altLang="ru-RU" sz="1400" dirty="0" err="1">
                <a:solidFill>
                  <a:schemeClr val="bg1"/>
                </a:solidFill>
              </a:rPr>
              <a:t>EaaS</a:t>
            </a:r>
            <a:r>
              <a:rPr lang="ru-RU" altLang="ru-RU" sz="1400" dirty="0">
                <a:solidFill>
                  <a:schemeClr val="bg1"/>
                </a:solidFill>
              </a:rPr>
              <a:t>). Совокупность всех вышеперечисленных услуг позволяет решать практически все ИТ-проблемы и задачи организации. Клиенту предоставляется и оборудование, и софт, и возможность управления процессами, и многое другое.</a:t>
            </a:r>
          </a:p>
        </p:txBody>
      </p:sp>
    </p:spTree>
    <p:extLst>
      <p:ext uri="{BB962C8B-B14F-4D97-AF65-F5344CB8AC3E}">
        <p14:creationId xmlns:p14="http://schemas.microsoft.com/office/powerpoint/2010/main" val="1161169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Безопасность как услуга 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ru-RU" sz="2000" dirty="0">
                <a:solidFill>
                  <a:schemeClr val="bg1"/>
                </a:solidFill>
              </a:rPr>
              <a:t>Positive Technologies</a:t>
            </a:r>
            <a:r>
              <a:rPr lang="ru-RU" altLang="ru-RU" sz="2000" dirty="0">
                <a:solidFill>
                  <a:schemeClr val="bg1"/>
                </a:solidFill>
              </a:rPr>
              <a:t>                </a:t>
            </a:r>
            <a:r>
              <a:rPr lang="en-US" altLang="ru-RU" sz="2000" dirty="0">
                <a:solidFill>
                  <a:schemeClr val="bg1"/>
                </a:solidFill>
                <a:hlinkClick r:id="rId2"/>
              </a:rPr>
              <a:t>https://www.ptsecurity.com/ru-ru/</a:t>
            </a: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C1628B-2169-4A4B-8F63-6D7084DAC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08" y="1837434"/>
            <a:ext cx="7848052" cy="441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93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Тенденции изменений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Все облачные сервисы по функциям можно разделить на несколько групп: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аналитика; интеллектуальный анализ данных; бизнес-сервисы; </a:t>
            </a:r>
            <a:r>
              <a:rPr lang="ru-RU" altLang="ru-RU" sz="2000" dirty="0">
                <a:solidFill>
                  <a:srgbClr val="FFFF00"/>
                </a:solidFill>
              </a:rPr>
              <a:t>управление взаимоотношениями с клиентами (CRM)</a:t>
            </a:r>
            <a:r>
              <a:rPr lang="ru-RU" altLang="ru-RU" sz="2000" dirty="0">
                <a:solidFill>
                  <a:schemeClr val="bg1"/>
                </a:solidFill>
              </a:rPr>
              <a:t>; электронная почта; </a:t>
            </a:r>
            <a:r>
              <a:rPr lang="ru-RU" altLang="ru-RU" sz="2000" dirty="0">
                <a:solidFill>
                  <a:srgbClr val="FFFF00"/>
                </a:solidFill>
              </a:rPr>
              <a:t>система управления ресурсами (ERP)</a:t>
            </a:r>
            <a:r>
              <a:rPr lang="ru-RU" altLang="ru-RU" sz="2000" dirty="0">
                <a:solidFill>
                  <a:schemeClr val="bg1"/>
                </a:solidFill>
              </a:rPr>
              <a:t>; совместная работа; аудио-, видео-, веб-конференции; разработка и тестирование; среда разработки; среда тестирования; инфраструктура; серверы; системы хранения; инфраструктура для обучения; архивация данных.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Согласно данным опросов, более трети организаций рассматривают затраты на облачные технологии </a:t>
            </a:r>
            <a:r>
              <a:rPr lang="ru-RU" altLang="ru-RU" sz="2000" dirty="0">
                <a:solidFill>
                  <a:srgbClr val="FFFF00"/>
                </a:solidFill>
              </a:rPr>
              <a:t>в качестве одного из трех наиболее приоритетных инвестиционных направлений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27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 err="1"/>
              <a:t>Яндекс.Облако</a:t>
            </a:r>
            <a:r>
              <a:rPr lang="ru-RU" altLang="ru-RU" sz="2800" dirty="0"/>
              <a:t> - Всё как услуга 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ru-RU" sz="2000" dirty="0">
                <a:solidFill>
                  <a:schemeClr val="bg1"/>
                </a:solidFill>
                <a:hlinkClick r:id="rId2"/>
              </a:rPr>
              <a:t>https://cloud.yandex.ru/</a:t>
            </a: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Примеры: </a:t>
            </a:r>
            <a:r>
              <a:rPr lang="en-US" altLang="ru-RU" sz="2000" dirty="0">
                <a:solidFill>
                  <a:schemeClr val="bg1"/>
                </a:solidFill>
                <a:hlinkClick r:id="rId3"/>
              </a:rPr>
              <a:t>https://datalens.yandex.ru/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FontTx/>
              <a:buNone/>
            </a:pPr>
            <a:r>
              <a:rPr lang="en-US" altLang="ru-RU" sz="2000" dirty="0">
                <a:solidFill>
                  <a:schemeClr val="bg1"/>
                </a:solidFill>
              </a:rPr>
              <a:t>https://tracker.yandex.ru/hi-there/onboarding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DFF30B-1838-427C-90B2-60CD31D9A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60" y="2559004"/>
            <a:ext cx="7890444" cy="37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80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Сдерживающие факторы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Главным фактором, сдерживающим развитие облачной инфраструктуры, является </a:t>
            </a:r>
            <a:r>
              <a:rPr lang="ru-RU" altLang="ru-RU" sz="2000" dirty="0">
                <a:solidFill>
                  <a:srgbClr val="FFFF00"/>
                </a:solidFill>
              </a:rPr>
              <a:t>ограниченная пропускная способность каналов связи.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 то время как скорость прокладки новых кабелей в мире составляет 1300 метров в секунду, пропускной способности каналов все равно не хватает из-за еще более высоких темпов роста трафика и объема обрабатываемых и хранимых данных.</a:t>
            </a:r>
          </a:p>
          <a:p>
            <a:pPr marL="0" indent="0">
              <a:buFontTx/>
              <a:buNone/>
            </a:pP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 результатам масштабного исследования рынка облачных технологий в России выявлено, что две трети опрошенных основными барьерами для использования облаков считают </a:t>
            </a:r>
            <a:r>
              <a:rPr lang="ru-RU" altLang="ru-RU" sz="2000" dirty="0">
                <a:solidFill>
                  <a:srgbClr val="FFFF00"/>
                </a:solidFill>
              </a:rPr>
              <a:t>вопросы конфиденциальности данных. </a:t>
            </a:r>
            <a:endParaRPr lang="en-US" altLang="ru-RU" sz="2000" dirty="0">
              <a:solidFill>
                <a:srgbClr val="FFFF00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41 % опрошенных отметили не готовность руководителей предприятий к использованию облачных сервисов.</a:t>
            </a:r>
          </a:p>
        </p:txBody>
      </p:sp>
    </p:spTree>
    <p:extLst>
      <p:ext uri="{BB962C8B-B14F-4D97-AF65-F5344CB8AC3E}">
        <p14:creationId xmlns:p14="http://schemas.microsoft.com/office/powerpoint/2010/main" val="925827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Интернет вещей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200" dirty="0">
                <a:solidFill>
                  <a:schemeClr val="bg1"/>
                </a:solidFill>
              </a:rPr>
              <a:t>По расчетам консалтингового подразделения </a:t>
            </a:r>
            <a:r>
              <a:rPr lang="ru-RU" altLang="ru-RU" sz="2200" dirty="0" err="1">
                <a:solidFill>
                  <a:schemeClr val="bg1"/>
                </a:solidFill>
              </a:rPr>
              <a:t>Cisco</a:t>
            </a:r>
            <a:r>
              <a:rPr lang="ru-RU" altLang="ru-RU" sz="2200" dirty="0">
                <a:solidFill>
                  <a:schemeClr val="bg1"/>
                </a:solidFill>
              </a:rPr>
              <a:t> IBSG в 2009 году количество подключенных к интернету предметов </a:t>
            </a:r>
            <a:r>
              <a:rPr lang="ru-RU" altLang="ru-RU" sz="2200" u="sng" dirty="0">
                <a:solidFill>
                  <a:srgbClr val="FFFF00"/>
                </a:solidFill>
              </a:rPr>
              <a:t>превысило количество людей</a:t>
            </a:r>
            <a:r>
              <a:rPr lang="ru-RU" altLang="ru-RU" sz="2200" dirty="0">
                <a:solidFill>
                  <a:schemeClr val="bg1"/>
                </a:solidFill>
              </a:rPr>
              <a:t>, таким образом, произошел эволюционный переход от интернета людей к интернету вещей.</a:t>
            </a:r>
          </a:p>
          <a:p>
            <a:pPr marL="0" indent="0">
              <a:buFontTx/>
              <a:buNone/>
            </a:pPr>
            <a:endParaRPr lang="ru-RU" altLang="ru-RU" sz="22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200" dirty="0">
                <a:solidFill>
                  <a:schemeClr val="bg1"/>
                </a:solidFill>
              </a:rPr>
              <a:t>Под интернетом вещей понимают </a:t>
            </a:r>
            <a:r>
              <a:rPr lang="ru-RU" altLang="ru-RU" sz="2200" i="1" dirty="0">
                <a:solidFill>
                  <a:srgbClr val="FFFF00"/>
                </a:solidFill>
              </a:rPr>
              <a:t>межсетевое информационное взаимодействие, включающее взаимодействие физических устройств, транспортных средств, зданий и других предметов, встроенных в электронику, программное обеспечение, датчики, исполнительные механизмы и сеть, которые позволяют этим объектам собирать и обмениваться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508356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Отличие от Интернета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 отличие от классического интернета, обеспечивающего коммуникативные связи между людьми, </a:t>
            </a:r>
            <a:r>
              <a:rPr lang="ru-RU" altLang="ru-RU" sz="2000" dirty="0">
                <a:solidFill>
                  <a:srgbClr val="FFFF00"/>
                </a:solidFill>
              </a:rPr>
              <a:t>интернет вещей обеспечивает межмашинные коммуникации между неодушевленными вещами</a:t>
            </a:r>
            <a:r>
              <a:rPr lang="ru-RU" altLang="ru-RU" sz="2000" dirty="0">
                <a:solidFill>
                  <a:schemeClr val="bg1"/>
                </a:solidFill>
              </a:rPr>
              <a:t>, а также между неодушевленным и одушевленным мирами, между вещами и человеком, информируя последнего о происходящем в помещении, квартире, доме, на заводе, складе, открытой территории и принимая от человека соответствующие решения в форме сигналов для корректировки ситуации.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Интернет вещей предполагает подключение к глобальной компьютерной сети бытовых предметов при помощи встроенных модулей связи, благодаря чему они получают возможность взаимодействовать друг с другом, внешней средой, обмениваться данными и совершать операции без участия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9672876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Технологическая экосистема интернета вещей</a:t>
            </a:r>
            <a:br>
              <a:rPr lang="ru-RU" altLang="ru-RU" sz="2800" dirty="0"/>
            </a:br>
            <a:endParaRPr lang="ru-RU" altLang="ru-RU" sz="2800" dirty="0"/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8845548B-1E4E-4597-9C39-0CE251A54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5132" y="1296988"/>
            <a:ext cx="6093736" cy="523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88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Каково их количество? 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Список предметов, которые могут использовать эту возможность, неограничен: это может быть автотранспорт, бытовая техника, коммуникационные приборы.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Датчики, встроенные в предметы, в режиме реального времени отслеживают происходящие процессы, встроенные модули связи осуществляют коммуникацию с другими предметами по Сети.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 подсчетам, к концу 2018 г. количество подключенных к интернету вещей устройств во всем мире достигло 22 млрд штук.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Прогнозируется, что к 2025 г. к интернету будет подключено 38,6 млрд устройств, а к 2030 г. - 50 млрд.</a:t>
            </a:r>
          </a:p>
        </p:txBody>
      </p:sp>
    </p:spTree>
    <p:extLst>
      <p:ext uri="{BB962C8B-B14F-4D97-AF65-F5344CB8AC3E}">
        <p14:creationId xmlns:p14="http://schemas.microsoft.com/office/powerpoint/2010/main" val="3447558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Прогноз по количеству </a:t>
            </a:r>
            <a:r>
              <a:rPr lang="en-US" altLang="ru-RU" sz="2800" dirty="0"/>
              <a:t>I</a:t>
            </a:r>
            <a:r>
              <a:rPr lang="ru-RU" altLang="ru-RU" sz="2800" dirty="0" err="1"/>
              <a:t>оТ</a:t>
            </a:r>
            <a:r>
              <a:rPr lang="ru-RU" altLang="ru-RU" sz="2800" dirty="0"/>
              <a:t>-устройств в мире</a:t>
            </a:r>
            <a:br>
              <a:rPr lang="ru-RU" altLang="ru-RU" sz="2800" dirty="0"/>
            </a:br>
            <a:endParaRPr lang="ru-RU" altLang="ru-RU" sz="2800" dirty="0"/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889ADB32-5909-4575-87EA-E36032C20D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42021"/>
            <a:ext cx="8229600" cy="454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04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Сферы применения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198917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Интернет вещей применяется в широком диапазоне областей жизни: </a:t>
            </a:r>
            <a:r>
              <a:rPr lang="ru-RU" altLang="ru-RU" sz="2000" dirty="0">
                <a:solidFill>
                  <a:schemeClr val="bg1"/>
                </a:solidFill>
              </a:rPr>
              <a:t>для удовлетворения общественных и личных нужд, в здравоохранении, при самостоятельном планировании человеком оздоровительных мероприятий, для автоматизации быта, а также как средство поддержки личностного развития и мониторинга окружающей среды.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Дальнейшее применение технологий интернета вещей изменит облик многих индустрий и областей жизнедеятельности. В ряде областей человеческие трудозатраты и ошибки будут сведены к минимуму.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Так, интернет вещей в электроэнергетике кардинально изменит технологии, обеспечит экономию средств и создаст новые продукты во всех звеньях энергосистемы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(Пример Интернет-счётчики) </a:t>
            </a:r>
          </a:p>
          <a:p>
            <a:pPr marL="0" indent="0">
              <a:buFontTx/>
              <a:buNone/>
            </a:pPr>
            <a:endParaRPr lang="ru-RU" alt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0710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Сферы применения 2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198917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В сельском хозяйстве интернет вещей позволит внедрить точное земледелие и значительно усовершенствовать управление сельхозтранс-портом. </a:t>
            </a:r>
          </a:p>
          <a:p>
            <a:pPr marL="0" indent="0">
              <a:buFontTx/>
              <a:buNone/>
            </a:pPr>
            <a:endParaRPr lang="ru-RU" altLang="ru-RU" sz="18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Решения интернета вещей в логистике помогут сократить затраты, повысить прозрачность цепочки доставки товаров и сократить использование человеческого труда. </a:t>
            </a:r>
          </a:p>
          <a:p>
            <a:pPr marL="0" indent="0">
              <a:buFontTx/>
              <a:buNone/>
            </a:pPr>
            <a:endParaRPr lang="ru-RU" altLang="ru-RU" sz="18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Технологии умного города позволят создать более привлекательную городскую среду с эффективно работающей транспортной системой, ЖКХ, удобной инфраструктурой и обеспечить безопасность населения. </a:t>
            </a:r>
          </a:p>
          <a:p>
            <a:pPr marL="0" indent="0">
              <a:buFontTx/>
              <a:buNone/>
            </a:pPr>
            <a:endParaRPr lang="ru-RU" altLang="ru-RU" sz="18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Среди компонентов умного дома наибольшей популярностью у потребителей пользуются устройства повышения безопасности, контроля потребления воды и энергии, умные бытовые приборы и термостаты.</a:t>
            </a:r>
          </a:p>
        </p:txBody>
      </p:sp>
    </p:spTree>
    <p:extLst>
      <p:ext uri="{BB962C8B-B14F-4D97-AF65-F5344CB8AC3E}">
        <p14:creationId xmlns:p14="http://schemas.microsoft.com/office/powerpoint/2010/main" val="1394733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97353"/>
            <a:ext cx="8686800" cy="67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Промышленный интернет вещей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Интернет вещей, постепенно проникая во все сферы деятельности людей, вывел в число активно обсуждаемых технологических трендов такое понятие, как «промышленный интернет вещей» (</a:t>
            </a:r>
            <a:r>
              <a:rPr lang="en-US" altLang="ru-RU" sz="2000" dirty="0" err="1">
                <a:solidFill>
                  <a:schemeClr val="bg1"/>
                </a:solidFill>
              </a:rPr>
              <a:t>IIoT</a:t>
            </a:r>
            <a:r>
              <a:rPr lang="ru-RU" altLang="ru-RU" sz="2000" dirty="0">
                <a:solidFill>
                  <a:schemeClr val="bg1"/>
                </a:solidFill>
              </a:rPr>
              <a:t>). </a:t>
            </a:r>
          </a:p>
          <a:p>
            <a:pPr marL="0" indent="0">
              <a:buFontTx/>
              <a:buNone/>
            </a:pP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Технологии интернета вещей, применяемые в промышленности, позволяют существенно сократить затраты и повысить производительность. Инвестиции в промышленные интернет-технологии могут позволить повысить эффективность в среднем на 18 % и сократить затраты на 14 %.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При этом интернет вещей позволяет промышленным компаниям трансформировать бизнес-модели и наращивать доходы от услуг (например, от послепродажного обслуживания): компании прогнозируют, что в среднем эти технологии обеспечат рост выручки на 2,9 % ежегодно.</a:t>
            </a:r>
          </a:p>
        </p:txBody>
      </p:sp>
    </p:spTree>
    <p:extLst>
      <p:ext uri="{BB962C8B-B14F-4D97-AF65-F5344CB8AC3E}">
        <p14:creationId xmlns:p14="http://schemas.microsoft.com/office/powerpoint/2010/main" val="2466197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32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dc6853f6bfee0d6527feb8797f2cedf04b997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2911</TotalTime>
  <Words>1969</Words>
  <Application>Microsoft Office PowerPoint</Application>
  <PresentationFormat>Экран (4:3)</PresentationFormat>
  <Paragraphs>162</Paragraphs>
  <Slides>32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4.1 Облачные вычисления и хранилища данных </vt:lpstr>
      <vt:lpstr>4.1. Облачные вычисления и хранилища данных </vt:lpstr>
      <vt:lpstr>4.1. Облачные вычисления и хранилища данных </vt:lpstr>
      <vt:lpstr>Облачные вычисления </vt:lpstr>
      <vt:lpstr>Преимущества облачных технологий </vt:lpstr>
      <vt:lpstr>Хороший пример облака на базе ВВГУ </vt:lpstr>
      <vt:lpstr>1. 1. Облачные вычисления и хранилища данных </vt:lpstr>
      <vt:lpstr>1. 1. Облачные вычисления и хранилища данных </vt:lpstr>
      <vt:lpstr>Недостатки облачных технологий </vt:lpstr>
      <vt:lpstr>Отличия облачных хранилищ  и облачных вычислений </vt:lpstr>
      <vt:lpstr>Прикладное значение облачных технологий </vt:lpstr>
      <vt:lpstr>Формат продаж и модели </vt:lpstr>
      <vt:lpstr>Модели облачных услуг </vt:lpstr>
      <vt:lpstr>Тенденции изменений </vt:lpstr>
      <vt:lpstr>Selectel </vt:lpstr>
      <vt:lpstr>С развитием и популяризацией облачных технологий в последние годы на рынке появились новые модели:  </vt:lpstr>
      <vt:lpstr>Безопасность как услуга  </vt:lpstr>
      <vt:lpstr>Тенденции изменений </vt:lpstr>
      <vt:lpstr>Яндекс.Облако - Всё как услуга  </vt:lpstr>
      <vt:lpstr>Сдерживающие факторы </vt:lpstr>
      <vt:lpstr>Интернет вещей  </vt:lpstr>
      <vt:lpstr>Отличие от Интернета </vt:lpstr>
      <vt:lpstr>Технологическая экосистема интернета вещей </vt:lpstr>
      <vt:lpstr>Каково их количество?  </vt:lpstr>
      <vt:lpstr>Прогноз по количеству IоТ-устройств в мире </vt:lpstr>
      <vt:lpstr>Сферы применения </vt:lpstr>
      <vt:lpstr>Сферы применения 2 </vt:lpstr>
      <vt:lpstr>Промышленный интернет вещей 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Тема1. Понятие, структура и принципы функционирования финансовых рынков</dc:title>
  <dc:creator>S.V.Ryzhkov</dc:creator>
  <cp:lastModifiedBy>andrey.koren4@gmail.com</cp:lastModifiedBy>
  <cp:revision>243</cp:revision>
  <dcterms:created xsi:type="dcterms:W3CDTF">2007-04-22T06:20:01Z</dcterms:created>
  <dcterms:modified xsi:type="dcterms:W3CDTF">2024-03-27T03:06:41Z</dcterms:modified>
</cp:coreProperties>
</file>