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4" r:id="rId2"/>
    <p:sldId id="313" r:id="rId3"/>
    <p:sldId id="314" r:id="rId4"/>
    <p:sldId id="315" r:id="rId5"/>
    <p:sldId id="316" r:id="rId6"/>
    <p:sldId id="317" r:id="rId7"/>
    <p:sldId id="308" r:id="rId8"/>
    <p:sldId id="286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310" r:id="rId17"/>
    <p:sldId id="311" r:id="rId18"/>
    <p:sldId id="296" r:id="rId19"/>
    <p:sldId id="297" r:id="rId20"/>
    <p:sldId id="298" r:id="rId21"/>
    <p:sldId id="299" r:id="rId22"/>
    <p:sldId id="300" r:id="rId23"/>
    <p:sldId id="312" r:id="rId24"/>
    <p:sldId id="303" r:id="rId25"/>
    <p:sldId id="304" r:id="rId26"/>
    <p:sldId id="301" r:id="rId27"/>
    <p:sldId id="309" r:id="rId28"/>
    <p:sldId id="285" r:id="rId29"/>
    <p:sldId id="305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28"/>
    <p:penClr>
      <a:srgbClr val="FF0000"/>
    </p:penClr>
  </p:showPr>
  <p:clrMru>
    <a:srgbClr val="FFFFFF"/>
    <a:srgbClr val="99FF99"/>
    <a:srgbClr val="FFFF66"/>
    <a:srgbClr val="FFCCCC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52" autoAdjust="0"/>
    <p:restoredTop sz="94646" autoAdjust="0"/>
  </p:normalViewPr>
  <p:slideViewPr>
    <p:cSldViewPr>
      <p:cViewPr varScale="1">
        <p:scale>
          <a:sx n="77" d="100"/>
          <a:sy n="77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73025" y="76200"/>
          <a:ext cx="285750" cy="609600"/>
        </p:xfrm>
        <a:graphic>
          <a:graphicData uri="http://schemas.openxmlformats.org/presentationml/2006/ole">
            <p:oleObj spid="_x0000_s304129" name="Фотография Photo Editor" r:id="rId3" imgW="790476" imgH="1685714" progId="">
              <p:embed/>
            </p:oleObj>
          </a:graphicData>
        </a:graphic>
      </p:graphicFrame>
      <p:sp>
        <p:nvSpPr>
          <p:cNvPr id="286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5848350" cy="5794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267200"/>
            <a:ext cx="8135938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A3159-6A62-401B-94E2-2DEAB11D69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02E8-00D2-481E-8100-B5D35E68FF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B6E9E-6B29-4F99-B224-55591E445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BD31D-5EDB-443C-B26E-480C60952B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5CC76-BA39-4278-921D-4DEBE20AE6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9BB31-E895-41F5-8AE6-45FA198A79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664F3-AE6D-496A-ACBB-77F78B5036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E8561-C1DC-4767-A3C2-D0CF8EAAB2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42992-A051-4886-8720-A32F61245D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A16C5-09FE-4521-BFC1-7C82585840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3733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3733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B7761-15C6-42CE-9BC4-08F58FFE4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8F0CAA11-5980-49B5-BD15-3A9270A5F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2766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graphicFrame>
        <p:nvGraphicFramePr>
          <p:cNvPr id="1026" name="Object 1024"/>
          <p:cNvGraphicFramePr>
            <a:graphicFrameLocks noChangeAspect="1"/>
          </p:cNvGraphicFramePr>
          <p:nvPr/>
        </p:nvGraphicFramePr>
        <p:xfrm>
          <a:off x="8748713" y="76200"/>
          <a:ext cx="285750" cy="609600"/>
        </p:xfrm>
        <a:graphic>
          <a:graphicData uri="http://schemas.openxmlformats.org/presentationml/2006/ole">
            <p:oleObj spid="_x0000_s1026" name="Фотография Photo Editor" r:id="rId14" imgW="790476" imgH="1685714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2pPr>
      <a:lvl3pPr marL="11430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4pPr>
      <a:lvl5pPr marL="20574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5146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29718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4290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38862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11413" y="1962150"/>
            <a:ext cx="6464300" cy="19716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2800" smtClean="0"/>
              <a:t>Тема 4.</a:t>
            </a:r>
            <a:br>
              <a:rPr lang="ru-RU" sz="2800" smtClean="0"/>
            </a:br>
            <a:r>
              <a:rPr lang="ru-RU" sz="2800" smtClean="0"/>
              <a:t>Русь в конце </a:t>
            </a:r>
            <a:r>
              <a:rPr lang="en-US" sz="2800" smtClean="0"/>
              <a:t>IX – XV</a:t>
            </a:r>
            <a:r>
              <a:rPr lang="ru-RU" sz="2800" smtClean="0"/>
              <a:t> веках в </a:t>
            </a:r>
            <a:br>
              <a:rPr lang="ru-RU" sz="2800" smtClean="0"/>
            </a:br>
            <a:r>
              <a:rPr lang="ru-RU" sz="2800" smtClean="0"/>
              <a:t>контексте развития европейской </a:t>
            </a:r>
            <a:br>
              <a:rPr lang="ru-RU" sz="2800" smtClean="0"/>
            </a:br>
            <a:r>
              <a:rPr lang="ru-RU" sz="2800" smtClean="0"/>
              <a:t>цивилизации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89425"/>
            <a:ext cx="8228012" cy="17843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Институт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Кафедра теории и истории российского и зарубежного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Тригуб Георгий Яковлевич, канд. ист. наук, доцент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Илларионов Алексей Анатольевич, канд. ист. наук, доцент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132138" y="990600"/>
            <a:ext cx="57610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Дисциплина: «История» (№ 17252)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Средневековая Европа</a:t>
            </a:r>
          </a:p>
        </p:txBody>
      </p:sp>
      <p:sp>
        <p:nvSpPr>
          <p:cNvPr id="2641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5167312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Качественно новый этап – период развитого Средне-вековья – связывают с </a:t>
            </a:r>
            <a:r>
              <a:rPr lang="ru-RU" b="1" i="1" smtClean="0"/>
              <a:t>возникновением городов</a:t>
            </a:r>
            <a:r>
              <a:rPr lang="ru-RU" smtClean="0"/>
              <a:t> (са-мыми урбанизированными были Фландрия и Италия).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В XI – XIII вв. развернулась борьба горожан против сеньоров (</a:t>
            </a:r>
            <a:r>
              <a:rPr lang="ru-RU" b="1" i="1" smtClean="0"/>
              <a:t>«коммунальное движение»</a:t>
            </a:r>
            <a:r>
              <a:rPr lang="ru-RU" smtClean="0"/>
              <a:t>). Союзницей городов зачастую была королевская власть.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Результат коммунального движения: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освобождение городов от сеньоров;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личная свобода горожан;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многие города получили статус коммун;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к власти в городах пришёл патрициат (в </a:t>
            </a:r>
            <a:r>
              <a:rPr lang="en-US" smtClean="0"/>
              <a:t>XIV</a:t>
            </a:r>
            <a:r>
              <a:rPr lang="ru-RU" smtClean="0"/>
              <a:t> в. добави-лась ещё верхушка городских цеховых организаций).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Средневековая Европа</a:t>
            </a:r>
          </a:p>
        </p:txBody>
      </p:sp>
      <p:sp>
        <p:nvSpPr>
          <p:cNvPr id="2652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895350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b="1" i="1" smtClean="0"/>
              <a:t>Роль города</a:t>
            </a:r>
            <a:r>
              <a:rPr lang="ru-RU" smtClean="0"/>
              <a:t> как нового явления в жизни Западной Европы классического Средневековья:</a:t>
            </a:r>
          </a:p>
        </p:txBody>
      </p:sp>
      <p:sp>
        <p:nvSpPr>
          <p:cNvPr id="265219" name="Rectangle 3"/>
          <p:cNvSpPr>
            <a:spLocks noChangeArrowheads="1"/>
          </p:cNvSpPr>
          <p:nvPr/>
        </p:nvSpPr>
        <p:spPr bwMode="auto">
          <a:xfrm>
            <a:off x="455613" y="1968500"/>
            <a:ext cx="8229600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был динамичным носителем новых отношений;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способствовал развитию внутренней и внешней торговли, формированию рыночных связей;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способствовал втягиванию в товарные отношения феодальных и крестьянских хозяйств;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формировалась политическая культура, основанная на традициях выборности и состязательности;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Средневековая Европа</a:t>
            </a:r>
          </a:p>
        </p:txBody>
      </p:sp>
      <p:sp>
        <p:nvSpPr>
          <p:cNvPr id="2662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895350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b="1" i="1" smtClean="0"/>
              <a:t>Роль города</a:t>
            </a:r>
            <a:r>
              <a:rPr lang="ru-RU" smtClean="0"/>
              <a:t> как нового явления в жизни Западной Европы классического Средневековья: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5613" y="1968500"/>
            <a:ext cx="8229600" cy="392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города сыграли важную роль в процессе государствен-ной централизации и укрепления королевской власти;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складывание нового сословия – бюргерства, что отра-зилось на соотношении сил в феодальном обществе;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сложились новая система этических ценностей, психология и культура;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развитие интеллектуальной жизни (центрами которой стали города) и светского образования (в </a:t>
            </a:r>
            <a:r>
              <a:rPr lang="en-US" sz="2400">
                <a:solidFill>
                  <a:srgbClr val="000066"/>
                </a:solidFill>
              </a:rPr>
              <a:t>XII</a:t>
            </a:r>
            <a:r>
              <a:rPr lang="ru-RU" sz="2400">
                <a:solidFill>
                  <a:srgbClr val="000066"/>
                </a:solidFill>
              </a:rPr>
              <a:t> в. возник-ли университеты).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Средневековая Европа</a:t>
            </a:r>
          </a:p>
        </p:txBody>
      </p:sp>
      <p:sp>
        <p:nvSpPr>
          <p:cNvPr id="2672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5337175"/>
          </a:xfrm>
        </p:spPr>
        <p:txBody>
          <a:bodyPr lIns="0" rIns="0"/>
          <a:lstStyle/>
          <a:p>
            <a:pPr eaLnBrk="1" hangingPunct="1">
              <a:buSzPct val="85000"/>
              <a:buFont typeface="Wingdings" pitchFamily="2" charset="2"/>
              <a:buNone/>
            </a:pPr>
            <a:r>
              <a:rPr lang="ru-RU" smtClean="0"/>
              <a:t>	</a:t>
            </a:r>
            <a:r>
              <a:rPr lang="ru-RU" b="1" i="1" smtClean="0"/>
              <a:t>Причины крестовых походов (1096 – 1270):</a:t>
            </a:r>
          </a:p>
          <a:p>
            <a:pPr eaLnBrk="1" hangingPunct="1">
              <a:buSzPct val="85000"/>
            </a:pPr>
            <a:r>
              <a:rPr lang="ru-RU" smtClean="0"/>
              <a:t>Завоевания тюрок-сельджуков в конце XI в. отрезáли пути для паломников из Европы в Иерусалим.</a:t>
            </a:r>
          </a:p>
          <a:p>
            <a:pPr eaLnBrk="1" hangingPunct="1">
              <a:buSzPct val="85000"/>
            </a:pPr>
            <a:r>
              <a:rPr lang="ru-RU" smtClean="0"/>
              <a:t>Многие рыцари остались без «работы» в результате прекращения набегов викингов и кочевников на Европу.</a:t>
            </a:r>
          </a:p>
          <a:p>
            <a:pPr eaLnBrk="1" hangingPunct="1">
              <a:buSzPct val="85000"/>
            </a:pPr>
            <a:r>
              <a:rPr lang="ru-RU" smtClean="0"/>
              <a:t>Значительная часть мелкого дворянства надеялась получить феоды на Востоке.</a:t>
            </a:r>
          </a:p>
          <a:p>
            <a:pPr eaLnBrk="1" hangingPunct="1">
              <a:buSzPct val="85000"/>
            </a:pPr>
            <a:r>
              <a:rPr lang="ru-RU" smtClean="0"/>
              <a:t>Богатства Востока притягивали знать, горожан и простонародье.</a:t>
            </a:r>
          </a:p>
          <a:p>
            <a:pPr eaLnBrk="1" hangingPunct="1">
              <a:buSzPct val="85000"/>
            </a:pPr>
            <a:r>
              <a:rPr lang="ru-RU" smtClean="0"/>
              <a:t>Рост населения в Европе, избыток которого трудно было прокормить.</a:t>
            </a:r>
          </a:p>
          <a:p>
            <a:pPr eaLnBrk="1" hangingPunct="1">
              <a:buSzPct val="85000"/>
            </a:pPr>
            <a:r>
              <a:rPr lang="ru-RU" smtClean="0"/>
              <a:t>Религиозная экзальтация, свойственная той эпохе.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Средневековая Европа</a:t>
            </a:r>
          </a:p>
        </p:txBody>
      </p:sp>
      <p:sp>
        <p:nvSpPr>
          <p:cNvPr id="2682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4824412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  <a:buSzPct val="85000"/>
              <a:buFont typeface="Wingdings" pitchFamily="2" charset="2"/>
              <a:buNone/>
            </a:pPr>
            <a:r>
              <a:rPr lang="ru-RU" smtClean="0"/>
              <a:t>	</a:t>
            </a:r>
            <a:r>
              <a:rPr lang="ru-RU" b="1" i="1" smtClean="0"/>
              <a:t>Крестовые походы:</a:t>
            </a:r>
          </a:p>
          <a:p>
            <a:pPr eaLnBrk="1" hangingPunct="1">
              <a:lnSpc>
                <a:spcPct val="110000"/>
              </a:lnSpc>
              <a:buSzPct val="85000"/>
            </a:pPr>
            <a:r>
              <a:rPr lang="ru-RU" smtClean="0"/>
              <a:t>Для </a:t>
            </a:r>
            <a:r>
              <a:rPr lang="ru-RU" b="1" i="1" smtClean="0"/>
              <a:t>мусульманского мира</a:t>
            </a:r>
            <a:r>
              <a:rPr lang="ru-RU" smtClean="0"/>
              <a:t> принесли озлобление против христиан. Ужесточили ислам.</a:t>
            </a:r>
          </a:p>
          <a:p>
            <a:pPr eaLnBrk="1" hangingPunct="1">
              <a:lnSpc>
                <a:spcPct val="110000"/>
              </a:lnSpc>
              <a:buSzPct val="85000"/>
              <a:buFont typeface="Wingdings" pitchFamily="2" charset="2"/>
              <a:buNone/>
            </a:pPr>
            <a:r>
              <a:rPr lang="ru-RU" smtClean="0"/>
              <a:t>	Совпали по времени с наступлением из Центральной Азии тюрок и монголов, и период арабского процвета-ния пришёл к концу.</a:t>
            </a:r>
          </a:p>
          <a:p>
            <a:pPr eaLnBrk="1" hangingPunct="1">
              <a:lnSpc>
                <a:spcPct val="110000"/>
              </a:lnSpc>
              <a:buSzPct val="85000"/>
            </a:pPr>
            <a:r>
              <a:rPr lang="ru-RU" b="1" i="1" smtClean="0"/>
              <a:t>Византии </a:t>
            </a:r>
            <a:r>
              <a:rPr lang="ru-RU" smtClean="0"/>
              <a:t>принесли конец её могуществу и процвета-нию.</a:t>
            </a:r>
          </a:p>
          <a:p>
            <a:pPr eaLnBrk="1" hangingPunct="1">
              <a:lnSpc>
                <a:spcPct val="110000"/>
              </a:lnSpc>
              <a:buSzPct val="85000"/>
            </a:pPr>
            <a:r>
              <a:rPr lang="ru-RU" smtClean="0"/>
              <a:t>Для</a:t>
            </a:r>
            <a:r>
              <a:rPr lang="ru-RU" b="1" i="1" smtClean="0"/>
              <a:t> Европы</a:t>
            </a:r>
            <a:r>
              <a:rPr lang="ru-RU" smtClean="0"/>
              <a:t> их значение состояло в сильном росте нетерпимости и в знакомстве с более высокой культу-рой Ближнего Востока.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Древняя Русь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3675063"/>
          </a:xfrm>
        </p:spPr>
        <p:txBody>
          <a:bodyPr/>
          <a:lstStyle/>
          <a:p>
            <a:pPr eaLnBrk="1" hangingPunct="1"/>
            <a:r>
              <a:rPr lang="ru-RU" sz="22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До</a:t>
            </a:r>
            <a:r>
              <a:rPr lang="ru-RU" sz="2200" smtClean="0"/>
              <a:t> </a:t>
            </a:r>
            <a:r>
              <a:rPr lang="ru-RU" sz="22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середины XI в.</a:t>
            </a:r>
            <a:r>
              <a:rPr lang="ru-RU" sz="2200" smtClean="0"/>
              <a:t> Древняя Русь – </a:t>
            </a:r>
            <a:r>
              <a:rPr lang="ru-RU" sz="22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раннефеодальное государство</a:t>
            </a:r>
            <a:r>
              <a:rPr lang="ru-RU" sz="2200" smtClean="0"/>
              <a:t>. Характерны: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право, основанное на племенных обычаях;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весомая роль догосударственных институтов;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преобладание свободного населения;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отсутствие правового закрепления вассально-ленных отношений.</a:t>
            </a:r>
          </a:p>
          <a:p>
            <a:pPr eaLnBrk="1" hangingPunct="1"/>
            <a:r>
              <a:rPr lang="ru-RU" sz="22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Со</a:t>
            </a:r>
            <a:r>
              <a:rPr lang="ru-RU" sz="2200" b="1" smtClean="0"/>
              <a:t> </a:t>
            </a:r>
            <a:r>
              <a:rPr lang="ru-RU" sz="22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второй половины </a:t>
            </a:r>
            <a:r>
              <a:rPr lang="en-US" sz="22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XI</a:t>
            </a:r>
            <a:r>
              <a:rPr lang="ru-RU" sz="22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в.</a:t>
            </a:r>
            <a:r>
              <a:rPr lang="ru-RU" sz="2200" smtClean="0"/>
              <a:t> утверждается </a:t>
            </a:r>
            <a:r>
              <a:rPr lang="ru-RU" sz="22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феодализм</a:t>
            </a:r>
            <a:r>
              <a:rPr lang="ru-RU" sz="2200" smtClean="0"/>
              <a:t>: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господство вотчинного землевладения;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феодальная зависимость населения (</a:t>
            </a:r>
            <a:r>
              <a:rPr lang="ru-RU" sz="2200" smtClean="0">
                <a:hlinkClick r:id="rId2" action="ppaction://hlinksldjump"/>
              </a:rPr>
              <a:t>категории</a:t>
            </a:r>
            <a:r>
              <a:rPr lang="ru-RU" sz="2200" smtClean="0"/>
              <a:t>).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455613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Социально-политический строй</a:t>
            </a:r>
          </a:p>
        </p:txBody>
      </p:sp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455613" y="5394325"/>
            <a:ext cx="82296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>
                <a:effectLst>
                  <a:outerShdw blurRad="38100" dist="38100" dir="2700000" algn="tl">
                    <a:srgbClr val="000000"/>
                  </a:outerShdw>
                </a:effectLst>
              </a:rPr>
              <a:t>Наследственная монархия</a:t>
            </a:r>
            <a:r>
              <a:rPr lang="ru-RU" sz="2200"/>
              <a:t>. Характерны: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родовой сюзеренитет и система принципата;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вассальные отношения между князем и дружиной.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Княжение Олега Вещего </a:t>
            </a:r>
            <a:br>
              <a:rPr lang="ru-RU" smtClean="0"/>
            </a:br>
            <a:r>
              <a:rPr lang="ru-RU" smtClean="0"/>
              <a:t>(882 – 912)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56088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Под властью великого князя киевского объединяется большинство славянских племенных союзов вдоль пути «из варяг в греки».</a:t>
            </a:r>
            <a:endParaRPr lang="ru-RU" i="1" dirty="0" smtClean="0"/>
          </a:p>
          <a:p>
            <a:pPr eaLnBrk="1" hangingPunct="1">
              <a:defRPr/>
            </a:pPr>
            <a:r>
              <a:rPr lang="ru-RU" dirty="0" smtClean="0"/>
              <a:t>Утверждается династия Рюриковичей в Киевской Руси.</a:t>
            </a:r>
            <a:endParaRPr lang="ru-RU" i="1" dirty="0" smtClean="0"/>
          </a:p>
          <a:p>
            <a:pPr eaLnBrk="1" hangingPunct="1">
              <a:defRPr/>
            </a:pPr>
            <a:r>
              <a:rPr lang="ru-RU" dirty="0" smtClean="0"/>
              <a:t>Устанавливается система полюдья.</a:t>
            </a:r>
            <a:endParaRPr lang="ru-RU" i="1" dirty="0" smtClean="0"/>
          </a:p>
          <a:p>
            <a:pPr eaLnBrk="1" hangingPunct="1">
              <a:defRPr/>
            </a:pPr>
            <a:r>
              <a:rPr lang="ru-RU" dirty="0" smtClean="0"/>
              <a:t>Восточнославянские племена избавляются от дани хазарам.</a:t>
            </a:r>
            <a:endParaRPr lang="ru-RU" i="1" dirty="0" smtClean="0"/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Русь добивается права беспошлинной торговли с Византией в результате похода на Константинополь в 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907 г.</a:t>
            </a:r>
            <a:r>
              <a:rPr lang="ru-RU" dirty="0" smtClean="0"/>
              <a:t> и заключения договоров 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907</a:t>
            </a:r>
            <a:r>
              <a:rPr lang="ru-RU" dirty="0" smtClean="0"/>
              <a:t> и 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911 гг.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Княжение Игоря Старого </a:t>
            </a:r>
            <a:br>
              <a:rPr lang="ru-RU" smtClean="0"/>
            </a:br>
            <a:r>
              <a:rPr lang="ru-RU" smtClean="0"/>
              <a:t>(912 – 945)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11313"/>
            <a:ext cx="8229600" cy="397033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Укрепление государства проходило в борьбе с племенными союзами, стремившимися выйти из повиновения.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Велась успешно борьба с печенегами.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Вследствие обострения отношений с Византией Игорь дважды ходил в поход на Константинополь – в  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941</a:t>
            </a:r>
            <a:r>
              <a:rPr lang="ru-RU" dirty="0" smtClean="0"/>
              <a:t> и 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944 гг.</a:t>
            </a:r>
            <a:r>
              <a:rPr lang="ru-RU" dirty="0" smtClean="0"/>
              <a:t> 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В 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945 г.</a:t>
            </a:r>
            <a:r>
              <a:rPr lang="ru-RU" dirty="0" smtClean="0"/>
              <a:t> при попытке взять чрезмерную дань Игорь был убит древлянами.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Регентство княгини Ольги </a:t>
            </a:r>
            <a:br>
              <a:rPr lang="ru-RU" smtClean="0"/>
            </a:br>
            <a:r>
              <a:rPr lang="ru-RU" smtClean="0"/>
              <a:t>(945 – 964)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50577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Проведена 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административно-налоговая реформа</a:t>
            </a:r>
            <a:r>
              <a:rPr lang="ru-RU" smtClean="0"/>
              <a:t>: установлены фиксированный размер дани (уроки) и места сбора дани (погосты).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В 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957 г.</a:t>
            </a:r>
            <a:r>
              <a:rPr lang="ru-RU" smtClean="0"/>
              <a:t> в результате визита Ольги в Константи-нополь нормализованы русско-византийские отно-шения и восстановлено право Руси на беспошлин-ную торговлю с Византией.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Во время визита в Константинополь Ольга приняла крещение. Пыталась склонить к принятию христи-анства сына Святослава, осознавая необходимость христианизации для укрепления Руси и её между-народного авторитета.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Княжение Святослава</a:t>
            </a:r>
            <a:br>
              <a:rPr lang="ru-RU" smtClean="0"/>
            </a:br>
            <a:r>
              <a:rPr lang="ru-RU" smtClean="0"/>
              <a:t>(964 – 972)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376738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964 г.</a:t>
            </a:r>
            <a:r>
              <a:rPr lang="ru-RU" dirty="0" smtClean="0"/>
              <a:t> – в результате похода на Волжскую </a:t>
            </a:r>
            <a:r>
              <a:rPr lang="ru-RU" dirty="0" err="1" smtClean="0"/>
              <a:t>Булгарию</a:t>
            </a:r>
            <a:r>
              <a:rPr lang="ru-RU" dirty="0" smtClean="0"/>
              <a:t> установлен контроль над Нижним Поволжьем.</a:t>
            </a:r>
            <a:endParaRPr lang="ru-RU" i="1" dirty="0" smtClean="0"/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965 г.</a:t>
            </a:r>
            <a:r>
              <a:rPr lang="ru-RU" dirty="0" smtClean="0"/>
              <a:t> – разгром Хазарского каганата, укрепление позиций Руси в Приазовье и Северном </a:t>
            </a:r>
            <a:r>
              <a:rPr lang="ru-RU" dirty="0" err="1" smtClean="0"/>
              <a:t>Причерно-морье</a:t>
            </a:r>
            <a:r>
              <a:rPr lang="ru-RU" dirty="0" smtClean="0"/>
              <a:t>.</a:t>
            </a:r>
            <a:endParaRPr lang="ru-RU" i="1" dirty="0" smtClean="0"/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Покорены северокавказские племена ясов и </a:t>
            </a:r>
            <a:r>
              <a:rPr lang="ru-RU" dirty="0" err="1" smtClean="0"/>
              <a:t>касогов</a:t>
            </a:r>
            <a:r>
              <a:rPr lang="ru-RU" dirty="0" smtClean="0"/>
              <a:t> </a:t>
            </a:r>
            <a:r>
              <a:rPr lang="ru-RU" dirty="0" err="1" smtClean="0"/>
              <a:t>и</a:t>
            </a:r>
            <a:r>
              <a:rPr lang="ru-RU" dirty="0" smtClean="0"/>
              <a:t> основано русское </a:t>
            </a:r>
            <a:r>
              <a:rPr lang="ru-RU" dirty="0" err="1" smtClean="0"/>
              <a:t>Тмутараканское</a:t>
            </a:r>
            <a:r>
              <a:rPr lang="ru-RU" dirty="0" smtClean="0"/>
              <a:t> княжество в районе Таманского полуострова.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966 г.</a:t>
            </a:r>
            <a:r>
              <a:rPr lang="ru-RU" dirty="0" smtClean="0"/>
              <a:t> – покорены вятичи, жившие по р. Оке и </a:t>
            </a:r>
            <a:r>
              <a:rPr lang="ru-RU" dirty="0" err="1" smtClean="0"/>
              <a:t>пла-тившие</a:t>
            </a:r>
            <a:r>
              <a:rPr lang="ru-RU" dirty="0" smtClean="0"/>
              <a:t> прежде дань хазарам.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Княжение Святослава</a:t>
            </a:r>
            <a:br>
              <a:rPr lang="ru-RU" smtClean="0"/>
            </a:br>
            <a:r>
              <a:rPr lang="ru-RU" smtClean="0"/>
              <a:t>(964 – 972)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3490913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Овладение Нижним </a:t>
            </a:r>
            <a:r>
              <a:rPr lang="ru-RU" dirty="0" err="1" smtClean="0"/>
              <a:t>Подунавьем</a:t>
            </a:r>
            <a:r>
              <a:rPr lang="ru-RU" dirty="0" smtClean="0"/>
              <a:t> в результате русско-болгарской войны 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967 – 968 гг.</a:t>
            </a:r>
            <a:endParaRPr lang="ru-RU" i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Поражение в русско-византийской войне 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970 – 971 гг.</a:t>
            </a:r>
            <a:r>
              <a:rPr lang="ru-RU" dirty="0" smtClean="0"/>
              <a:t> 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По договору 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971 г.</a:t>
            </a:r>
            <a:r>
              <a:rPr lang="ru-RU" dirty="0" smtClean="0"/>
              <a:t> были восстановлены мирные и союзные отношения Руси с Византией, признавшей завоевания древнерусского государства середины 60-х гг. и укрепление его позиций в Северном </a:t>
            </a:r>
            <a:r>
              <a:rPr lang="ru-RU" dirty="0" err="1" smtClean="0"/>
              <a:t>При-черноморье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Княжение Святослава</a:t>
            </a:r>
            <a:br>
              <a:rPr lang="ru-RU" smtClean="0"/>
            </a:br>
            <a:r>
              <a:rPr lang="ru-RU" smtClean="0"/>
              <a:t>(964 – 972)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36703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969 г.</a:t>
            </a:r>
            <a:r>
              <a:rPr lang="ru-RU" smtClean="0"/>
              <a:t> Святослав провел реорганизацию управле-ния Киевской Русью, посадив княжить своих сыновей: Ярополка – в Киеве, Олега – в Древлянской земле, Владимира – в Новгороде.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972 г.</a:t>
            </a:r>
            <a:r>
              <a:rPr lang="ru-RU" smtClean="0"/>
              <a:t> Святослав погиб в сражении с печенегами. Вскоре между его сыновьями началась братоубий-ственная усобица, верх в которой одержал Владимир Святославич.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Княжение Владимира </a:t>
            </a:r>
            <a:r>
              <a:rPr lang="en-US" smtClean="0"/>
              <a:t>I</a:t>
            </a:r>
            <a:br>
              <a:rPr lang="en-US" smtClean="0"/>
            </a:br>
            <a:r>
              <a:rPr lang="en-US" smtClean="0"/>
              <a:t>(980 – 1015)</a:t>
            </a:r>
            <a:endParaRPr lang="ru-RU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32752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Проведена 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религиозная реформа</a:t>
            </a:r>
            <a:r>
              <a:rPr lang="ru-RU" smtClean="0"/>
              <a:t>:</a:t>
            </a:r>
            <a:endParaRPr lang="ru-RU" i="1" smtClean="0"/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вводится единый пантеон языческих богов и утверж-дается государственный культ Перуна (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980 г.</a:t>
            </a:r>
            <a:r>
              <a:rPr lang="ru-RU" smtClean="0"/>
              <a:t>);</a:t>
            </a:r>
            <a:endParaRPr lang="ru-RU" i="1" smtClean="0"/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принимается христианство в качестве государствен-ной религии Киевской Руси (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988 – 990 гг.</a:t>
            </a:r>
            <a:r>
              <a:rPr lang="ru-RU" smtClean="0"/>
              <a:t>).</a:t>
            </a:r>
            <a:endParaRPr lang="ru-RU" i="1" smtClean="0"/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Борьба с разбойниками и устройство дорог, заселе-ние важных в стратегическом отношении земель.</a:t>
            </a:r>
            <a:endParaRPr lang="ru-RU" i="1" smtClean="0"/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Удалось укрепить границы Руси и наладить оборону от печенегов.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Княжение Владимира </a:t>
            </a:r>
            <a:r>
              <a:rPr lang="en-US" smtClean="0"/>
              <a:t>I</a:t>
            </a:r>
            <a:br>
              <a:rPr lang="en-US" smtClean="0"/>
            </a:br>
            <a:r>
              <a:rPr lang="en-US" smtClean="0"/>
              <a:t>(980 – 1015)</a:t>
            </a:r>
            <a:endParaRPr lang="ru-RU" smtClean="0"/>
          </a:p>
        </p:txBody>
      </p:sp>
      <p:sp>
        <p:nvSpPr>
          <p:cNvPr id="277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32321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Назначение наместниками великого князя киевского представителей правящей династии (сыновей). Постепенная ликвидация племенных княжений и утверждение системы родового сюзеренитета.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После смерти Владимира</a:t>
            </a:r>
            <a:r>
              <a:rPr lang="en-US" smtClean="0"/>
              <a:t> </a:t>
            </a:r>
            <a:r>
              <a:rPr lang="ru-RU" smtClean="0"/>
              <a:t>Святославича между его сыновьями началась длительная братоубийственная усобица, верх в которой одержал Ярослав.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Историческое значение </a:t>
            </a:r>
            <a:br>
              <a:rPr lang="ru-RU" smtClean="0"/>
            </a:br>
            <a:r>
              <a:rPr lang="ru-RU" smtClean="0"/>
              <a:t>христианизации Руси</a:t>
            </a:r>
          </a:p>
        </p:txBody>
      </p:sp>
      <p:sp>
        <p:nvSpPr>
          <p:cNvPr id="278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729163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Христианство создало широкую основу для объеди-нения всех народов древнерусского общества.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Христианство постепенно вытесняло языческие тра-диции и обряды, и на этой основе произошла гумани-зация общества.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Следствием христианизации был значительный куль-турный переворот, чему способствовало приобщение к античному (византийскому) наследию и распростра-нение грамотности.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Государственность Киевской Руси в значительной мере приобретает византийскую форму.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Историческое значение </a:t>
            </a:r>
            <a:br>
              <a:rPr lang="ru-RU" smtClean="0"/>
            </a:br>
            <a:r>
              <a:rPr lang="ru-RU" smtClean="0"/>
              <a:t>христианизации Руси</a:t>
            </a:r>
          </a:p>
        </p:txBody>
      </p:sp>
      <p:sp>
        <p:nvSpPr>
          <p:cNvPr id="279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3852863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Киевская Русь была включена в европейский христи-анский мир, а значит стала равноправным субъектом европейского цивилизационного процесса.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Вместе с тем принятие христианства в форме право-славия способствовало обособлению Руси от запад-ноевропейской цивилизации.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Многие мыслители видят в православии фактор самобытности России, русского народа и историчес-кого пути их развития.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Княжение Ярослава Мудрого</a:t>
            </a:r>
            <a:br>
              <a:rPr lang="ru-RU" smtClean="0"/>
            </a:br>
            <a:r>
              <a:rPr lang="ru-RU" smtClean="0"/>
              <a:t>(1019 – 1054)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2425"/>
            <a:ext cx="8229600" cy="432752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Впервые на Руси осуществлена кодификация фео-дального права («Русская правда», 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1016 – 1019 гг.</a:t>
            </a:r>
            <a:r>
              <a:rPr lang="ru-RU" smtClean="0"/>
              <a:t>).</a:t>
            </a:r>
            <a:endParaRPr lang="ru-RU" i="1" smtClean="0"/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1036 г.</a:t>
            </a:r>
            <a:r>
              <a:rPr lang="ru-RU" smtClean="0"/>
              <a:t> – завершён разгром печенегов (но во второй половине </a:t>
            </a:r>
            <a:r>
              <a:rPr lang="en-US" smtClean="0"/>
              <a:t>XI </a:t>
            </a:r>
            <a:r>
              <a:rPr lang="ru-RU" smtClean="0"/>
              <a:t>– </a:t>
            </a:r>
            <a:r>
              <a:rPr lang="en-US" smtClean="0"/>
              <a:t>XII</a:t>
            </a:r>
            <a:r>
              <a:rPr lang="ru-RU" smtClean="0"/>
              <a:t> вв. Руси пришлось вести борьбу с новой угрозой – половецкой).</a:t>
            </a:r>
            <a:endParaRPr lang="ru-RU" i="1" smtClean="0"/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1051 г.</a:t>
            </a:r>
            <a:r>
              <a:rPr lang="ru-RU" smtClean="0"/>
              <a:t> – впервые митрополитом всея Руси становит-ся русский священнослужитель Иларион, что повы-шало самостоятельность РПЦ и укрепляло авторитет древнерусского государства.</a:t>
            </a:r>
            <a:endParaRPr lang="ru-RU" i="1" smtClean="0"/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Достигли расцвета международные связи Руси.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Княжение Ярослава Мудрого</a:t>
            </a:r>
            <a:br>
              <a:rPr lang="ru-RU" smtClean="0"/>
            </a:br>
            <a:r>
              <a:rPr lang="ru-RU" smtClean="0"/>
              <a:t>(1019 – 1054)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2425"/>
            <a:ext cx="8229600" cy="494823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Закрепляется система родового сюзеренитета и принципата.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	По завещанию Ярослава Мудрого сыновьям (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1054 г.</a:t>
            </a:r>
            <a:r>
              <a:rPr lang="ru-RU" smtClean="0"/>
              <a:t>):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Русь рассматривалась как единое владение всего княжеского рода;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власть должна была переходить от старшего брата к следующему (горизонтальная линия наследования);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был установлен «лестничный» порядок наследова-ния княжеств;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земли между сыновьями были поделены чересполос-но (во избежание усобицы между наследниками и раздробления Руси).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Феодальная раздробленность</a:t>
            </a:r>
            <a:br>
              <a:rPr lang="ru-RU" smtClean="0"/>
            </a:br>
            <a:r>
              <a:rPr lang="ru-RU" smtClean="0"/>
              <a:t>Киевской Руси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619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	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Факторы, способствовавшие установлению феодаль-ной раздробленности:</a:t>
            </a:r>
          </a:p>
          <a:p>
            <a:pPr eaLnBrk="1" hangingPunct="1"/>
            <a:r>
              <a:rPr lang="ru-RU" smtClean="0"/>
              <a:t>территориальные и родовые конфликты князей;</a:t>
            </a:r>
          </a:p>
          <a:p>
            <a:pPr eaLnBrk="1" hangingPunct="1"/>
            <a:r>
              <a:rPr lang="ru-RU" smtClean="0"/>
              <a:t>развитие частного феодального землевладения (осе-дание дружины на землю; феодальный иммунитет);</a:t>
            </a:r>
          </a:p>
          <a:p>
            <a:pPr eaLnBrk="1" hangingPunct="1"/>
            <a:r>
              <a:rPr lang="ru-RU" smtClean="0"/>
              <a:t>экономический подъём второй половины </a:t>
            </a:r>
            <a:r>
              <a:rPr lang="en-US" smtClean="0"/>
              <a:t>XI</a:t>
            </a:r>
            <a:r>
              <a:rPr lang="ru-RU" smtClean="0"/>
              <a:t> – </a:t>
            </a:r>
            <a:r>
              <a:rPr lang="en-US" smtClean="0"/>
              <a:t>XII</a:t>
            </a:r>
            <a:r>
              <a:rPr lang="ru-RU" smtClean="0"/>
              <a:t> вв.;</a:t>
            </a:r>
          </a:p>
          <a:p>
            <a:pPr eaLnBrk="1" hangingPunct="1"/>
            <a:r>
              <a:rPr lang="ru-RU" smtClean="0"/>
              <a:t>возникновение новых экономических и политических центров;</a:t>
            </a:r>
          </a:p>
          <a:p>
            <a:pPr eaLnBrk="1" hangingPunct="1"/>
            <a:r>
              <a:rPr lang="ru-RU" smtClean="0"/>
              <a:t>поддержка боярством сепаратизма князей;</a:t>
            </a:r>
          </a:p>
          <a:p>
            <a:pPr eaLnBrk="1" hangingPunct="1"/>
            <a:r>
              <a:rPr lang="ru-RU" smtClean="0"/>
              <a:t>господство натурального хозяйства;</a:t>
            </a:r>
          </a:p>
          <a:p>
            <a:pPr eaLnBrk="1" hangingPunct="1"/>
            <a:r>
              <a:rPr lang="ru-RU" smtClean="0"/>
              <a:t>отсутствие серьёзной внешней угрозы.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Феодальная раздробленность</a:t>
            </a:r>
            <a:br>
              <a:rPr lang="ru-RU" smtClean="0"/>
            </a:br>
            <a:r>
              <a:rPr lang="ru-RU" smtClean="0"/>
              <a:t>Киевской Руси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3779838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Важной вехой в истории феодальной раздроблен-ности Киевской Руси стал княжеский съезд в г. Любече (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1097 г.</a:t>
            </a:r>
            <a:r>
              <a:rPr lang="ru-RU" smtClean="0"/>
              <a:t>). Причиной созыва Любечского съезда послужила необходимость прекращения княжеских усобиц и отражения половецких набегов.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Решением 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Любечского съезда</a:t>
            </a:r>
            <a:r>
              <a:rPr lang="ru-RU" smtClean="0"/>
              <a:t> за каждой из ветвей княжеского дома была закреплена определенная «отчина». Тем самым закреплялось раздробление древнерусского государства.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Феодальная раздробленность</a:t>
            </a:r>
            <a:br>
              <a:rPr lang="ru-RU" smtClean="0"/>
            </a:br>
            <a:r>
              <a:rPr lang="ru-RU" smtClean="0"/>
              <a:t>Киевской Руси</a:t>
            </a:r>
          </a:p>
        </p:txBody>
      </p:sp>
      <p:sp>
        <p:nvSpPr>
          <p:cNvPr id="284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264795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Русь стала своеобразной конфедерацией земель. 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Киев постепенно утратил роль столицы. 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mtClean="0"/>
              <a:t>	Показателен поступок владимиро-суздальского князя Андрея Боголюбского. Захватив в 1168 г. Киев, он предпочёл управлять Русью из столицы своего кня-жества.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ru-RU" smtClean="0"/>
              <a:t>Феодальная раздробленность</a:t>
            </a:r>
            <a:br>
              <a:rPr lang="ru-RU" smtClean="0"/>
            </a:br>
            <a:r>
              <a:rPr lang="ru-RU" smtClean="0"/>
              <a:t>Киевской Руси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6561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mtClean="0"/>
              <a:t>	</a:t>
            </a:r>
            <a:r>
              <a:rPr lang="ru-RU" b="1" smtClean="0"/>
              <a:t>Особенности социально-политического строя русских земель в </a:t>
            </a:r>
            <a:r>
              <a:rPr lang="en-US" b="1" smtClean="0"/>
              <a:t>XII – XIII </a:t>
            </a:r>
            <a:r>
              <a:rPr lang="ru-RU" b="1" smtClean="0"/>
              <a:t>веках:</a:t>
            </a:r>
          </a:p>
          <a:p>
            <a:pPr>
              <a:lnSpc>
                <a:spcPct val="110000"/>
              </a:lnSpc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Северо-Восточная Русь</a:t>
            </a:r>
            <a:r>
              <a:rPr lang="ru-RU" b="1" smtClean="0"/>
              <a:t> </a:t>
            </a:r>
            <a:r>
              <a:rPr lang="ru-RU" smtClean="0"/>
              <a:t>(Владимиро-Суздальское княжество): наличие сильной княжеской власти</a:t>
            </a:r>
          </a:p>
          <a:p>
            <a:pPr>
              <a:lnSpc>
                <a:spcPct val="110000"/>
              </a:lnSpc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Юго-Западная Русь</a:t>
            </a:r>
            <a:r>
              <a:rPr lang="ru-RU" smtClean="0"/>
              <a:t> (Галицко-Волынское княжество): зависимость князей от боярской аристократии</a:t>
            </a:r>
          </a:p>
          <a:p>
            <a:pPr>
              <a:lnSpc>
                <a:spcPct val="110000"/>
              </a:lnSpc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Северо-Западная Русь</a:t>
            </a:r>
            <a:r>
              <a:rPr lang="ru-RU" smtClean="0"/>
              <a:t> (Новгородская и Псковская республики): наличие мощного боярства и вечевой демократии, их доминирование над князем, призвание князя на престол, выборность долж-ностных лиц (тысяцкий, посадник)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Феодальная раздробленность</a:t>
            </a:r>
            <a:br>
              <a:rPr lang="ru-RU" smtClean="0"/>
            </a:br>
            <a:r>
              <a:rPr lang="ru-RU" smtClean="0"/>
              <a:t>Киевской Руси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36703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mtClean="0"/>
              <a:t>	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Последствия: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развитие городов, ремесла, торговли, строительного дела;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культурное и хозяйственное освоение новых терри-торий;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развитие экономики и культуры;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разорительные княжеские усобицы;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ослабление обороноспособности русских земель.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745" name="Picture 4" descr="Иcтория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Монгольское владычество на Руси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436403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Ослабление Руси в результате раздробления не позволило отразить монгольское нашествие (походы Батыя 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1237 – 1240 гг.</a:t>
            </a:r>
            <a:r>
              <a:rPr lang="ru-RU" smtClean="0"/>
              <a:t>), что привело к установлению монгольского владычества над русскими землями.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Монгольское владычество выражалось: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в выдаче ярлыков на княжение русским князьям;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в праве суда над русскими князьями;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в терроре в отношении русских земель;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во взимании дани с русских земель;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в возложении повинностей на русское население.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Монгольское владычество на Руси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2684462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Земли Руси были на особом положении: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сохраняли автономию;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сохраняли старые княжеские династии;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сохраняли христианство;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были освобождены от обязанности давать воинов для завоевательных походов монголов.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7" name="Text Box 2"/>
          <p:cNvSpPr txBox="1">
            <a:spLocks noChangeArrowheads="1"/>
          </p:cNvSpPr>
          <p:nvPr/>
        </p:nvSpPr>
        <p:spPr bwMode="auto">
          <a:xfrm>
            <a:off x="381000" y="4316413"/>
            <a:ext cx="8382000" cy="20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1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 b="1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4615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Категории феодально-зависимого </a:t>
            </a:r>
            <a:br>
              <a:rPr lang="ru-RU" sz="2800" smtClean="0"/>
            </a:br>
            <a:r>
              <a:rPr lang="ru-RU" sz="2800" smtClean="0"/>
              <a:t>населения Киевской Руси</a:t>
            </a:r>
          </a:p>
        </p:txBody>
      </p:sp>
      <p:sp>
        <p:nvSpPr>
          <p:cNvPr id="291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71613"/>
            <a:ext cx="8229600" cy="513080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b="1" smtClean="0"/>
              <a:t>Закупы</a:t>
            </a:r>
            <a:r>
              <a:rPr lang="ru-RU" smtClean="0"/>
              <a:t> – категория полусвободного населения Руси, попавшего в зависимость за взятую ссуду и обязан-ного работать за проценты с этой ссуды.</a:t>
            </a:r>
          </a:p>
          <a:p>
            <a:pPr eaLnBrk="1" hangingPunct="1">
              <a:lnSpc>
                <a:spcPct val="110000"/>
              </a:lnSpc>
            </a:pPr>
            <a:r>
              <a:rPr lang="ru-RU" b="1" smtClean="0"/>
              <a:t>Рядовичи</a:t>
            </a:r>
            <a:r>
              <a:rPr lang="ru-RU" smtClean="0"/>
              <a:t> – категория полусвободного населения Руси, попавшего в зависимость и служившего по договору.</a:t>
            </a:r>
          </a:p>
          <a:p>
            <a:pPr eaLnBrk="1" hangingPunct="1">
              <a:lnSpc>
                <a:spcPct val="110000"/>
              </a:lnSpc>
            </a:pPr>
            <a:r>
              <a:rPr lang="ru-RU" b="1" smtClean="0"/>
              <a:t>Смерды</a:t>
            </a:r>
            <a:r>
              <a:rPr lang="ru-RU" smtClean="0"/>
              <a:t> – категория несвободного (или полусвобод-ного) населения Киевской Руси, сидевшего на госу-дарственной земле и связанного определённой зави-симостью с князем.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Значительную часть населения составляли </a:t>
            </a:r>
            <a:r>
              <a:rPr lang="ru-RU" b="1" smtClean="0"/>
              <a:t>рабы</a:t>
            </a:r>
            <a:r>
              <a:rPr lang="ru-RU" smtClean="0"/>
              <a:t> (</a:t>
            </a:r>
            <a:r>
              <a:rPr lang="ru-RU" b="1" smtClean="0"/>
              <a:t>челядь</a:t>
            </a:r>
            <a:r>
              <a:rPr lang="ru-RU" smtClean="0"/>
              <a:t> или </a:t>
            </a:r>
            <a:r>
              <a:rPr lang="ru-RU" b="1" smtClean="0"/>
              <a:t>холопы</a:t>
            </a:r>
            <a:r>
              <a:rPr lang="ru-RU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">
      <a:dk1>
        <a:srgbClr val="000066"/>
      </a:dk1>
      <a:lt1>
        <a:srgbClr val="FFFFCC"/>
      </a:lt1>
      <a:dk2>
        <a:srgbClr val="A50021"/>
      </a:dk2>
      <a:lt2>
        <a:srgbClr val="CC3300"/>
      </a:lt2>
      <a:accent1>
        <a:srgbClr val="FFCC00"/>
      </a:accent1>
      <a:accent2>
        <a:srgbClr val="CC6600"/>
      </a:accent2>
      <a:accent3>
        <a:srgbClr val="FFFFE2"/>
      </a:accent3>
      <a:accent4>
        <a:srgbClr val="000056"/>
      </a:accent4>
      <a:accent5>
        <a:srgbClr val="FFE2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1798</TotalTime>
  <Words>1496</Words>
  <Application>Microsoft Office PowerPoint</Application>
  <PresentationFormat>Экран (4:3)</PresentationFormat>
  <Paragraphs>162</Paragraphs>
  <Slides>29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Arial</vt:lpstr>
      <vt:lpstr>Wingdings</vt:lpstr>
      <vt:lpstr>Calibri</vt:lpstr>
      <vt:lpstr>Arial Black</vt:lpstr>
      <vt:lpstr>Times New Roman</vt:lpstr>
      <vt:lpstr>Symbol</vt:lpstr>
      <vt:lpstr>Пиксел</vt:lpstr>
      <vt:lpstr>Пиксел</vt:lpstr>
      <vt:lpstr>Фотография Photo Editor</vt:lpstr>
      <vt:lpstr>Тема 4. Русь в конце IX – XV веках в  контексте развития европейской  цивилизации</vt:lpstr>
      <vt:lpstr>Средневековая Европа</vt:lpstr>
      <vt:lpstr>Средневековая Европа</vt:lpstr>
      <vt:lpstr>Средневековая Европа</vt:lpstr>
      <vt:lpstr>Средневековая Европа</vt:lpstr>
      <vt:lpstr>Средневековая Европа</vt:lpstr>
      <vt:lpstr>Древняя Русь</vt:lpstr>
      <vt:lpstr>Княжение Олега Вещего  (882 – 912)</vt:lpstr>
      <vt:lpstr>Княжение Игоря Старого  (912 – 945)</vt:lpstr>
      <vt:lpstr>Регентство княгини Ольги  (945 – 964)</vt:lpstr>
      <vt:lpstr>Княжение Святослава (964 – 972)</vt:lpstr>
      <vt:lpstr>Княжение Святослава (964 – 972)</vt:lpstr>
      <vt:lpstr>Княжение Святослава (964 – 972)</vt:lpstr>
      <vt:lpstr>Княжение Владимира I (980 – 1015)</vt:lpstr>
      <vt:lpstr>Княжение Владимира I (980 – 1015)</vt:lpstr>
      <vt:lpstr>Историческое значение  христианизации Руси</vt:lpstr>
      <vt:lpstr>Историческое значение  христианизации Руси</vt:lpstr>
      <vt:lpstr>Княжение Ярослава Мудрого (1019 – 1054)</vt:lpstr>
      <vt:lpstr>Княжение Ярослава Мудрого (1019 – 1054)</vt:lpstr>
      <vt:lpstr>Феодальная раздробленность Киевской Руси</vt:lpstr>
      <vt:lpstr>Феодальная раздробленность Киевской Руси</vt:lpstr>
      <vt:lpstr>Феодальная раздробленность Киевской Руси</vt:lpstr>
      <vt:lpstr>Феодальная раздробленность Киевской Руси</vt:lpstr>
      <vt:lpstr>Феодальная раздробленность Киевской Руси</vt:lpstr>
      <vt:lpstr>Слайд 25</vt:lpstr>
      <vt:lpstr>Монгольское владычество на Руси</vt:lpstr>
      <vt:lpstr>Монгольское владычество на Руси</vt:lpstr>
      <vt:lpstr>Слайд 28</vt:lpstr>
      <vt:lpstr>Категории феодально-зависимого  населения Киевской Руси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XIX в. (реформы и контрреформы)</dc:title>
  <dc:creator>Тригуб</dc:creator>
  <cp:lastModifiedBy>Home</cp:lastModifiedBy>
  <cp:revision>75</cp:revision>
  <dcterms:created xsi:type="dcterms:W3CDTF">2007-01-04T06:45:40Z</dcterms:created>
  <dcterms:modified xsi:type="dcterms:W3CDTF">2021-06-16T10:17:26Z</dcterms:modified>
</cp:coreProperties>
</file>