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sldIdLst>
    <p:sldId id="293" r:id="rId2"/>
    <p:sldId id="256" r:id="rId3"/>
    <p:sldId id="292" r:id="rId4"/>
    <p:sldId id="257" r:id="rId5"/>
    <p:sldId id="260" r:id="rId6"/>
    <p:sldId id="262" r:id="rId7"/>
    <p:sldId id="263" r:id="rId8"/>
    <p:sldId id="264" r:id="rId9"/>
    <p:sldId id="265" r:id="rId10"/>
    <p:sldId id="279" r:id="rId11"/>
    <p:sldId id="371" r:id="rId12"/>
    <p:sldId id="301" r:id="rId13"/>
    <p:sldId id="297" r:id="rId14"/>
    <p:sldId id="311" r:id="rId15"/>
    <p:sldId id="310" r:id="rId16"/>
    <p:sldId id="373" r:id="rId17"/>
    <p:sldId id="309" r:id="rId18"/>
    <p:sldId id="308" r:id="rId19"/>
    <p:sldId id="306" r:id="rId20"/>
    <p:sldId id="305" r:id="rId21"/>
    <p:sldId id="304" r:id="rId22"/>
    <p:sldId id="303" r:id="rId23"/>
    <p:sldId id="302" r:id="rId24"/>
    <p:sldId id="374" r:id="rId25"/>
    <p:sldId id="318" r:id="rId26"/>
    <p:sldId id="317" r:id="rId27"/>
    <p:sldId id="316" r:id="rId28"/>
    <p:sldId id="315" r:id="rId29"/>
    <p:sldId id="333" r:id="rId30"/>
    <p:sldId id="332" r:id="rId31"/>
    <p:sldId id="331" r:id="rId32"/>
    <p:sldId id="329" r:id="rId33"/>
    <p:sldId id="327" r:id="rId34"/>
    <p:sldId id="324" r:id="rId35"/>
    <p:sldId id="323" r:id="rId36"/>
    <p:sldId id="351" r:id="rId37"/>
    <p:sldId id="350" r:id="rId38"/>
    <p:sldId id="349" r:id="rId39"/>
    <p:sldId id="346" r:id="rId40"/>
    <p:sldId id="345" r:id="rId41"/>
    <p:sldId id="341" r:id="rId42"/>
    <p:sldId id="339" r:id="rId43"/>
    <p:sldId id="338" r:id="rId44"/>
    <p:sldId id="337" r:id="rId45"/>
    <p:sldId id="365" r:id="rId46"/>
    <p:sldId id="361" r:id="rId47"/>
    <p:sldId id="356" r:id="rId48"/>
    <p:sldId id="354" r:id="rId49"/>
    <p:sldId id="378" r:id="rId50"/>
    <p:sldId id="377" r:id="rId51"/>
    <p:sldId id="396" r:id="rId52"/>
    <p:sldId id="389" r:id="rId53"/>
    <p:sldId id="388" r:id="rId54"/>
    <p:sldId id="387" r:id="rId55"/>
    <p:sldId id="403" r:id="rId56"/>
    <p:sldId id="402" r:id="rId57"/>
    <p:sldId id="400" r:id="rId58"/>
    <p:sldId id="398" r:id="rId59"/>
    <p:sldId id="408" r:id="rId60"/>
    <p:sldId id="407" r:id="rId61"/>
    <p:sldId id="406" r:id="rId62"/>
    <p:sldId id="405" r:id="rId63"/>
    <p:sldId id="404" r:id="rId64"/>
    <p:sldId id="397" r:id="rId65"/>
    <p:sldId id="414" r:id="rId66"/>
    <p:sldId id="412" r:id="rId67"/>
    <p:sldId id="411" r:id="rId68"/>
  </p:sldIdLst>
  <p:sldSz cx="9144000" cy="6858000" type="screen4x3"/>
  <p:notesSz cx="6858000" cy="9144000"/>
  <p:custDataLst>
    <p:tags r:id="rId70"/>
  </p:custDataLst>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25" autoAdjust="0"/>
    <p:restoredTop sz="96974" autoAdjust="0"/>
  </p:normalViewPr>
  <p:slideViewPr>
    <p:cSldViewPr>
      <p:cViewPr>
        <p:scale>
          <a:sx n="80" d="100"/>
          <a:sy n="80" d="100"/>
        </p:scale>
        <p:origin x="-258"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F822D21-B84C-48F2-B312-680EE3111777}" type="datetimeFigureOut">
              <a:rPr lang="ru-RU"/>
              <a:pPr>
                <a:defRPr/>
              </a:pPr>
              <a:t>13.06.2018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0CCCAF4-74B1-4CC4-93FF-A930B7C69132}"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Образ слайда 1"/>
          <p:cNvSpPr>
            <a:spLocks noGrp="1" noRot="1" noChangeAspect="1"/>
          </p:cNvSpPr>
          <p:nvPr>
            <p:ph type="sldImg"/>
          </p:nvPr>
        </p:nvSpPr>
        <p:spPr bwMode="auto">
          <a:noFill/>
          <a:ln>
            <a:solidFill>
              <a:srgbClr val="000000"/>
            </a:solidFill>
            <a:miter lim="800000"/>
            <a:headEnd/>
            <a:tailEnd/>
          </a:ln>
        </p:spPr>
      </p:sp>
      <p:sp>
        <p:nvSpPr>
          <p:cNvPr id="1536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536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CBE8F29-3F45-41E0-9503-AA4930C3B9F5}" type="slidenum">
              <a:rPr lang="ru-RU" smtClean="0"/>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Образ слайда 1"/>
          <p:cNvSpPr>
            <a:spLocks noGrp="1" noRot="1" noChangeAspect="1"/>
          </p:cNvSpPr>
          <p:nvPr>
            <p:ph type="sldImg"/>
          </p:nvPr>
        </p:nvSpPr>
        <p:spPr bwMode="auto">
          <a:noFill/>
          <a:ln>
            <a:solidFill>
              <a:srgbClr val="000000"/>
            </a:solidFill>
            <a:miter lim="800000"/>
            <a:headEnd/>
            <a:tailEnd/>
          </a:ln>
        </p:spPr>
      </p:sp>
      <p:sp>
        <p:nvSpPr>
          <p:cNvPr id="1741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741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71B3574-01D5-4A2D-9E85-C409CA434E84}" type="slidenum">
              <a:rPr lang="ru-RU" smtClean="0"/>
              <a:pPr/>
              <a:t>2</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Образ слайда 1"/>
          <p:cNvSpPr>
            <a:spLocks noGrp="1" noRot="1" noChangeAspect="1"/>
          </p:cNvSpPr>
          <p:nvPr>
            <p:ph type="sldImg"/>
          </p:nvPr>
        </p:nvSpPr>
        <p:spPr bwMode="auto">
          <a:noFill/>
          <a:ln>
            <a:solidFill>
              <a:srgbClr val="000000"/>
            </a:solidFill>
            <a:miter lim="800000"/>
            <a:headEnd/>
            <a:tailEnd/>
          </a:ln>
        </p:spPr>
      </p:sp>
      <p:sp>
        <p:nvSpPr>
          <p:cNvPr id="1945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945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1E3D57F-7C51-4D61-BBA2-04CA9040285E}" type="slidenum">
              <a:rPr lang="ru-RU" smtClean="0"/>
              <a:pPr/>
              <a:t>3</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Образ слайда 1"/>
          <p:cNvSpPr>
            <a:spLocks noGrp="1" noRot="1" noChangeAspect="1"/>
          </p:cNvSpPr>
          <p:nvPr>
            <p:ph type="sldImg"/>
          </p:nvPr>
        </p:nvSpPr>
        <p:spPr bwMode="auto">
          <a:noFill/>
          <a:ln>
            <a:solidFill>
              <a:srgbClr val="000000"/>
            </a:solidFill>
            <a:miter lim="800000"/>
            <a:headEnd/>
            <a:tailEnd/>
          </a:ln>
        </p:spPr>
      </p:sp>
      <p:sp>
        <p:nvSpPr>
          <p:cNvPr id="2253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253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721D091-24BA-4BA5-A461-508517D1A2AE}" type="slidenum">
              <a:rPr lang="ru-RU" smtClean="0"/>
              <a:pPr/>
              <a:t>4</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Образ слайда 1"/>
          <p:cNvSpPr>
            <a:spLocks noGrp="1" noRot="1" noChangeAspect="1"/>
          </p:cNvSpPr>
          <p:nvPr>
            <p:ph type="sldImg"/>
          </p:nvPr>
        </p:nvSpPr>
        <p:spPr bwMode="auto">
          <a:noFill/>
          <a:ln>
            <a:solidFill>
              <a:srgbClr val="000000"/>
            </a:solidFill>
            <a:miter lim="800000"/>
            <a:headEnd/>
            <a:tailEnd/>
          </a:ln>
        </p:spPr>
      </p:sp>
      <p:sp>
        <p:nvSpPr>
          <p:cNvPr id="2457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457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662C65F-5D69-40BE-98AF-474198A7728C}" type="slidenum">
              <a:rPr lang="ru-RU" smtClean="0"/>
              <a:pPr/>
              <a:t>5</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Образ слайда 1"/>
          <p:cNvSpPr>
            <a:spLocks noGrp="1" noRot="1" noChangeAspect="1"/>
          </p:cNvSpPr>
          <p:nvPr>
            <p:ph type="sldImg"/>
          </p:nvPr>
        </p:nvSpPr>
        <p:spPr bwMode="auto">
          <a:noFill/>
          <a:ln>
            <a:solidFill>
              <a:srgbClr val="000000"/>
            </a:solidFill>
            <a:miter lim="800000"/>
            <a:headEnd/>
            <a:tailEnd/>
          </a:ln>
        </p:spPr>
      </p:sp>
      <p:sp>
        <p:nvSpPr>
          <p:cNvPr id="28674"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867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692B8BB-69A4-428E-8270-B9BF887D1A99}" type="slidenum">
              <a:rPr lang="ru-RU" smtClean="0"/>
              <a:pPr/>
              <a:t>6</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раз слайда 1"/>
          <p:cNvSpPr>
            <a:spLocks noGrp="1" noRot="1" noChangeAspect="1"/>
          </p:cNvSpPr>
          <p:nvPr>
            <p:ph type="sldImg"/>
          </p:nvPr>
        </p:nvSpPr>
        <p:spPr bwMode="auto">
          <a:noFill/>
          <a:ln>
            <a:solidFill>
              <a:srgbClr val="000000"/>
            </a:solidFill>
            <a:miter lim="800000"/>
            <a:headEnd/>
            <a:tailEnd/>
          </a:ln>
        </p:spPr>
      </p:sp>
      <p:sp>
        <p:nvSpPr>
          <p:cNvPr id="3072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072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447DBE-1BC7-4FD6-ACF5-0F18253F441A}" type="slidenum">
              <a:rPr lang="ru-RU" smtClean="0"/>
              <a:pPr/>
              <a:t>7</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раз слайда 1"/>
          <p:cNvSpPr>
            <a:spLocks noGrp="1" noRot="1" noChangeAspect="1"/>
          </p:cNvSpPr>
          <p:nvPr>
            <p:ph type="sldImg"/>
          </p:nvPr>
        </p:nvSpPr>
        <p:spPr bwMode="auto">
          <a:noFill/>
          <a:ln>
            <a:solidFill>
              <a:srgbClr val="000000"/>
            </a:solidFill>
            <a:miter lim="800000"/>
            <a:headEnd/>
            <a:tailEnd/>
          </a:ln>
        </p:spPr>
      </p:sp>
      <p:sp>
        <p:nvSpPr>
          <p:cNvPr id="3277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277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5871EAB-9720-406E-8864-4F985C2D6A3D}" type="slidenum">
              <a:rPr lang="ru-RU" smtClean="0"/>
              <a:pPr/>
              <a:t>8</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Образ слайда 1"/>
          <p:cNvSpPr>
            <a:spLocks noGrp="1" noRot="1" noChangeAspect="1"/>
          </p:cNvSpPr>
          <p:nvPr>
            <p:ph type="sldImg"/>
          </p:nvPr>
        </p:nvSpPr>
        <p:spPr bwMode="auto">
          <a:noFill/>
          <a:ln>
            <a:solidFill>
              <a:srgbClr val="000000"/>
            </a:solidFill>
            <a:miter lim="800000"/>
            <a:headEnd/>
            <a:tailEnd/>
          </a:ln>
        </p:spPr>
      </p:sp>
      <p:sp>
        <p:nvSpPr>
          <p:cNvPr id="3481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481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63D6B2A-5DC8-48C0-A854-31C20B1FB3C2}" type="slidenum">
              <a:rPr lang="ru-RU" smtClean="0"/>
              <a:pPr/>
              <a:t>9</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Образ слайда 1"/>
          <p:cNvSpPr>
            <a:spLocks noGrp="1" noRot="1" noChangeAspect="1"/>
          </p:cNvSpPr>
          <p:nvPr>
            <p:ph type="sldImg"/>
          </p:nvPr>
        </p:nvSpPr>
        <p:spPr bwMode="auto">
          <a:noFill/>
          <a:ln>
            <a:solidFill>
              <a:srgbClr val="000000"/>
            </a:solidFill>
            <a:miter lim="800000"/>
            <a:headEnd/>
            <a:tailEnd/>
          </a:ln>
        </p:spPr>
      </p:sp>
      <p:sp>
        <p:nvSpPr>
          <p:cNvPr id="3686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686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3A347FB-F7AC-4224-AB1A-9AB4A364C449}" type="slidenum">
              <a:rPr lang="ru-RU" smtClean="0"/>
              <a:pPr/>
              <a:t>10</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p:nvPicPr>
        <p:blipFill>
          <a:blip r:embed="rId13"/>
          <a:srcRect/>
          <a:stretch>
            <a:fillRect/>
          </a:stretch>
        </p:blipFill>
        <p:spPr bwMode="auto">
          <a:xfrm>
            <a:off x="7751763" y="6381750"/>
            <a:ext cx="241300" cy="409575"/>
          </a:xfrm>
          <a:prstGeom prst="rect">
            <a:avLst/>
          </a:prstGeom>
          <a:noFill/>
          <a:ln w="9525">
            <a:noFill/>
            <a:miter lim="800000"/>
            <a:headEnd/>
            <a:tailEnd/>
          </a:ln>
        </p:spPr>
      </p:pic>
      <p:pic>
        <p:nvPicPr>
          <p:cNvPr id="1027" name="Picture 12"/>
          <p:cNvPicPr>
            <a:picLocks noChangeAspect="1" noChangeArrowheads="1"/>
          </p:cNvPicPr>
          <p:nvPr/>
        </p:nvPicPr>
        <p:blipFill>
          <a:blip r:embed="rId14"/>
          <a:srcRect/>
          <a:stretch>
            <a:fillRect/>
          </a:stretch>
        </p:blipFill>
        <p:spPr bwMode="auto">
          <a:xfrm>
            <a:off x="8066088" y="6489700"/>
            <a:ext cx="719137" cy="2143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bwMode="auto">
          <a:xfrm>
            <a:off x="684213" y="0"/>
            <a:ext cx="7772400" cy="5976938"/>
          </a:xfrm>
          <a:noFill/>
          <a:ln>
            <a:miter lim="800000"/>
            <a:headEnd/>
            <a:tailEnd/>
          </a:ln>
        </p:spPr>
        <p:txBody>
          <a:bodyPr vert="horz" wrap="square" lIns="91440" tIns="45720" rIns="91440" bIns="45720" numCol="1" anchor="t" anchorCtr="0" compatLnSpc="1">
            <a:prstTxWarp prst="textNoShape">
              <a:avLst/>
            </a:prstTxWarp>
          </a:bodyPr>
          <a:lstStyle/>
          <a:p>
            <a:pPr>
              <a:lnSpc>
                <a:spcPct val="130000"/>
              </a:lnSpc>
            </a:pPr>
            <a:r>
              <a:rPr lang="ru-RU" sz="3600" smtClean="0"/>
              <a:t>Управление продажами</a:t>
            </a:r>
            <a:br>
              <a:rPr lang="ru-RU" sz="3600" smtClean="0"/>
            </a:br>
            <a:r>
              <a:rPr lang="ru-RU" sz="3200" smtClean="0"/>
              <a:t/>
            </a:r>
            <a:br>
              <a:rPr lang="ru-RU" sz="3200" smtClean="0"/>
            </a:br>
            <a:r>
              <a:rPr lang="ru-RU" sz="3200" smtClean="0"/>
              <a:t>Лебединская Юлия Сергеевна,</a:t>
            </a:r>
            <a:br>
              <a:rPr lang="ru-RU" sz="3200" smtClean="0"/>
            </a:br>
            <a:r>
              <a:rPr lang="ru-RU" sz="3200" smtClean="0"/>
              <a:t>канд. экон. наук</a:t>
            </a:r>
            <a:br>
              <a:rPr lang="ru-RU" sz="3200" smtClean="0"/>
            </a:br>
            <a:r>
              <a:rPr lang="ru-RU" sz="2800" smtClean="0"/>
              <a:t>Тема 2: Стратегия продаж</a:t>
            </a:r>
            <a:br>
              <a:rPr lang="ru-RU" sz="2800" smtClean="0"/>
            </a:br>
            <a:endParaRPr lang="ru-RU" sz="2800" smtClean="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Подзаголовок 1"/>
          <p:cNvSpPr>
            <a:spLocks noGrp="1"/>
          </p:cNvSpPr>
          <p:nvPr>
            <p:ph type="subTitle" idx="1"/>
          </p:nvPr>
        </p:nvSpPr>
        <p:spPr bwMode="auto">
          <a:xfrm>
            <a:off x="23813" y="836613"/>
            <a:ext cx="8964612" cy="5329237"/>
          </a:xfrm>
          <a:noFill/>
          <a:ln>
            <a:miter lim="800000"/>
            <a:headEnd/>
            <a:tailEnd/>
          </a:ln>
        </p:spPr>
        <p:txBody>
          <a:bodyPr vert="horz" wrap="square" lIns="91440" tIns="45720" rIns="91440" bIns="45720" numCol="1" anchor="t" anchorCtr="0" compatLnSpc="1">
            <a:prstTxWarp prst="textNoShape">
              <a:avLst/>
            </a:prstTxWarp>
          </a:bodyPr>
          <a:lstStyle/>
          <a:p>
            <a:r>
              <a:rPr lang="ru-RU" sz="2400" i="1" smtClean="0"/>
              <a:t>Содержание:</a:t>
            </a:r>
          </a:p>
          <a:p>
            <a:pPr algn="l"/>
            <a:r>
              <a:rPr lang="ru-RU" sz="2400" i="1" smtClean="0"/>
              <a:t>1.1 Стратегии управления продвижением и распределением</a:t>
            </a:r>
          </a:p>
          <a:p>
            <a:pPr algn="l"/>
            <a:r>
              <a:rPr lang="ru-RU" sz="2400" i="1" smtClean="0"/>
              <a:t>1.2 Значение ценовых стратегий в успешном продвижении продукта</a:t>
            </a:r>
          </a:p>
          <a:p>
            <a:pPr algn="l"/>
            <a:r>
              <a:rPr lang="ru-RU" sz="2400" i="1" smtClean="0"/>
              <a:t>1.3 Поиск потенциальных покупателей и методы их привлечения</a:t>
            </a:r>
          </a:p>
          <a:p>
            <a:pPr algn="l"/>
            <a:r>
              <a:rPr lang="ru-RU" sz="2400" i="1" smtClean="0"/>
              <a:t>1.4 Факторы, влияющие на товарные продажи</a:t>
            </a:r>
          </a:p>
          <a:p>
            <a:pPr algn="l"/>
            <a:r>
              <a:rPr lang="ru-RU" sz="2400" i="1" smtClean="0"/>
              <a:t>1.5 Брендинг как деятельность по созданию долгосрочного предпочтения товара</a:t>
            </a:r>
          </a:p>
          <a:p>
            <a:pPr algn="l"/>
            <a:r>
              <a:rPr lang="ru-RU" sz="2400" i="1" smtClean="0"/>
              <a:t>1.6 Рационализация товарного ассортимента</a:t>
            </a:r>
          </a:p>
          <a:p>
            <a:pPr algn="l"/>
            <a:r>
              <a:rPr lang="ru-RU" sz="2400" i="1" smtClean="0"/>
              <a:t>1.7 Мерчендайзинг, его основные элементы</a:t>
            </a:r>
          </a:p>
          <a:p>
            <a:pPr algn="l"/>
            <a:r>
              <a:rPr lang="ru-RU" sz="2400" smtClean="0"/>
              <a:t>1.8 </a:t>
            </a:r>
            <a:r>
              <a:rPr lang="ru-RU" sz="2400" i="1" smtClean="0"/>
              <a:t>Стимулирование, конкурсы, презентации — факторы активизации продаж товаров</a:t>
            </a:r>
          </a:p>
          <a:p>
            <a:endParaRPr lang="ru-RU" sz="2000" smtClean="0"/>
          </a:p>
        </p:txBody>
      </p:sp>
      <p:sp>
        <p:nvSpPr>
          <p:cNvPr id="16386" name="Заголовок 2"/>
          <p:cNvSpPr>
            <a:spLocks noGrp="1"/>
          </p:cNvSpPr>
          <p:nvPr>
            <p:ph type="ctrTitle"/>
          </p:nvPr>
        </p:nvSpPr>
        <p:spPr bwMode="auto">
          <a:xfrm>
            <a:off x="684213" y="-7938"/>
            <a:ext cx="7704137" cy="788988"/>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Тема 2.</a:t>
            </a:r>
            <a:r>
              <a:rPr lang="ru-RU" sz="2800" b="1" smtClean="0"/>
              <a:t/>
            </a:r>
            <a:br>
              <a:rPr lang="ru-RU" sz="2800" b="1" smtClean="0"/>
            </a:br>
            <a:r>
              <a:rPr lang="ru-RU" sz="2400" b="1" smtClean="0"/>
              <a:t>СТРАТЕГИЯ ПРОДАЖ</a:t>
            </a:r>
            <a:br>
              <a:rPr lang="ru-RU" sz="2400" b="1" smtClean="0"/>
            </a:br>
            <a:r>
              <a:rPr lang="ru-RU" sz="2400" b="1" smtClean="0"/>
              <a:t/>
            </a:r>
            <a:br>
              <a:rPr lang="ru-RU" sz="2400" b="1" smtClean="0"/>
            </a:br>
            <a:endParaRPr lang="ru-RU" sz="2400" smtClean="0"/>
          </a:p>
        </p:txBody>
      </p:sp>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Заголовок 1"/>
          <p:cNvSpPr>
            <a:spLocks noGrp="1"/>
          </p:cNvSpPr>
          <p:nvPr>
            <p:ph type="title" idx="4294967295"/>
          </p:nvPr>
        </p:nvSpPr>
        <p:spPr bwMode="auto">
          <a:xfrm>
            <a:off x="827088" y="0"/>
            <a:ext cx="7848600" cy="836613"/>
          </a:xfrm>
          <a:prstGeom prst="rect">
            <a:avLst/>
          </a:prstGeom>
          <a:noFill/>
          <a:ln>
            <a:miter lim="800000"/>
            <a:headEnd/>
            <a:tailEnd/>
          </a:ln>
        </p:spPr>
        <p:txBody>
          <a:bodyPr/>
          <a:lstStyle/>
          <a:p>
            <a:pPr eaLnBrk="1" hangingPunct="1"/>
            <a:r>
              <a:rPr lang="ru-RU" sz="2400" b="1" smtClean="0"/>
              <a:t>2.1 СТРАТЕГИИ УПРАВЛЕНИЯ ПРОДВИЖЕНИЕМ И РАСПРЕДЕЛЕНИЕМ</a:t>
            </a:r>
            <a:br>
              <a:rPr lang="ru-RU" sz="2400" b="1" smtClean="0"/>
            </a:br>
            <a:r>
              <a:rPr lang="ru-RU" sz="3200" b="1" smtClean="0"/>
              <a:t/>
            </a:r>
            <a:br>
              <a:rPr lang="ru-RU" sz="3200" b="1" smtClean="0"/>
            </a:br>
            <a:r>
              <a:rPr lang="ru-RU" sz="3200" b="1" smtClean="0"/>
              <a:t/>
            </a:r>
            <a:br>
              <a:rPr lang="ru-RU" sz="3200" b="1" smtClean="0"/>
            </a:br>
            <a:endParaRPr lang="ru-RU" sz="3200" smtClean="0"/>
          </a:p>
        </p:txBody>
      </p:sp>
      <p:sp>
        <p:nvSpPr>
          <p:cNvPr id="14338" name="Содержимое 2"/>
          <p:cNvSpPr>
            <a:spLocks noGrp="1"/>
          </p:cNvSpPr>
          <p:nvPr>
            <p:ph idx="4294967295"/>
          </p:nvPr>
        </p:nvSpPr>
        <p:spPr bwMode="auto">
          <a:xfrm>
            <a:off x="21318" y="1143918"/>
            <a:ext cx="9144000" cy="5364596"/>
          </a:xfrm>
          <a:prstGeom prst="rect">
            <a:avLst/>
          </a:prstGeom>
          <a:ln>
            <a:miter lim="800000"/>
            <a:headEnd/>
            <a:tailEnd/>
          </a:ln>
          <a:scene3d>
            <a:camera prst="orthographicFront">
              <a:rot lat="0" lon="0" rev="0"/>
            </a:camera>
            <a:lightRig rig="balanced" dir="t">
              <a:rot lat="0" lon="0" rev="8700000"/>
            </a:lightRig>
          </a:scene3d>
          <a:sp3d>
            <a:bevelT w="190500" h="38100"/>
          </a:sp3d>
        </p:spPr>
        <p:txBody>
          <a:bodyPr/>
          <a:lstStyle/>
          <a:p>
            <a:pPr marL="0" indent="0">
              <a:buFontTx/>
              <a:buNone/>
            </a:pPr>
            <a:r>
              <a:rPr lang="ru-RU" sz="2400" b="1" smtClean="0">
                <a:cs typeface="Arial" charset="0"/>
              </a:rPr>
              <a:t>Стратегия маркетинга</a:t>
            </a:r>
            <a:r>
              <a:rPr lang="ru-RU" sz="2400" smtClean="0">
                <a:cs typeface="Arial" charset="0"/>
              </a:rPr>
              <a:t> выступает основой формирования стратегии продаж (стратегии сбыта), которая определяет, каким образом должна быть организована работа с клиентами компании, чтобы они стали покупателями.</a:t>
            </a:r>
          </a:p>
        </p:txBody>
      </p:sp>
      <p:pic>
        <p:nvPicPr>
          <p:cNvPr id="2050" name="Picture 2" descr="C:\Users\USER\Desktop\Новая папка\Презентация Flash\Стильные персонажи для ваших презентаций\Khalva\Khalva&amp;Izyum-02.png"/>
          <p:cNvPicPr>
            <a:picLocks noChangeAspect="1" noChangeArrowheads="1"/>
          </p:cNvPicPr>
          <p:nvPr/>
        </p:nvPicPr>
        <p:blipFill>
          <a:blip r:embed="rId3"/>
          <a:srcRect/>
          <a:stretch>
            <a:fillRect/>
          </a:stretch>
        </p:blipFill>
        <p:spPr bwMode="auto">
          <a:xfrm>
            <a:off x="971550" y="3357563"/>
            <a:ext cx="719138" cy="954087"/>
          </a:xfrm>
          <a:prstGeom prst="rect">
            <a:avLst/>
          </a:prstGeom>
          <a:noFill/>
          <a:ln w="9525">
            <a:noFill/>
            <a:miter lim="800000"/>
            <a:headEnd/>
            <a:tailEnd/>
          </a:ln>
        </p:spPr>
      </p:pic>
      <p:pic>
        <p:nvPicPr>
          <p:cNvPr id="18438" name="Picture 2" descr="C:\Users\asus90\Downloads\header-image.jpg"/>
          <p:cNvPicPr>
            <a:picLocks noChangeAspect="1" noChangeArrowheads="1"/>
          </p:cNvPicPr>
          <p:nvPr/>
        </p:nvPicPr>
        <p:blipFill>
          <a:blip r:embed="rId4"/>
          <a:srcRect/>
          <a:stretch>
            <a:fillRect/>
          </a:stretch>
        </p:blipFill>
        <p:spPr bwMode="auto">
          <a:xfrm>
            <a:off x="4067175" y="3644900"/>
            <a:ext cx="2881313" cy="1544638"/>
          </a:xfrm>
          <a:prstGeom prst="rect">
            <a:avLst/>
          </a:prstGeom>
          <a:noFill/>
          <a:ln w="9525">
            <a:noFill/>
            <a:miter lim="800000"/>
            <a:headEnd/>
            <a:tailEnd/>
          </a:ln>
        </p:spPr>
      </p:pic>
    </p:spTree>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1000" fill="hold"/>
                                        <p:tgtEl>
                                          <p:spTgt spid="14337"/>
                                        </p:tgtEl>
                                        <p:attrNameLst>
                                          <p:attrName>ppt_x</p:attrName>
                                        </p:attrNameLst>
                                      </p:cBhvr>
                                      <p:tavLst>
                                        <p:tav tm="0">
                                          <p:val>
                                            <p:strVal val="#ppt_x"/>
                                          </p:val>
                                        </p:tav>
                                        <p:tav tm="100000">
                                          <p:val>
                                            <p:strVal val="#ppt_x"/>
                                          </p:val>
                                        </p:tav>
                                      </p:tavLst>
                                    </p:anim>
                                    <p:anim calcmode="lin" valueType="num">
                                      <p:cBhvr additive="base">
                                        <p:cTn id="8" dur="1000" fill="hold"/>
                                        <p:tgtEl>
                                          <p:spTgt spid="143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blinds(horizontal)">
                                      <p:cBhvr>
                                        <p:cTn id="13"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p:cNvPicPr>
            <a:picLocks noGrp="1" noChangeAspect="1" noChangeArrowheads="1"/>
          </p:cNvPicPr>
          <p:nvPr>
            <p:ph idx="1"/>
          </p:nvPr>
        </p:nvPicPr>
        <p:blipFill>
          <a:blip r:embed="rId3"/>
          <a:srcRect/>
          <a:stretch>
            <a:fillRect/>
          </a:stretch>
        </p:blipFill>
        <p:spPr bwMode="auto">
          <a:xfrm>
            <a:off x="539750" y="188913"/>
            <a:ext cx="8135938" cy="5976937"/>
          </a:xfrm>
          <a:noFill/>
          <a:ln>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Объект 1"/>
          <p:cNvSpPr>
            <a:spLocks noGrp="1"/>
          </p:cNvSpPr>
          <p:nvPr>
            <p:ph idx="1"/>
          </p:nvPr>
        </p:nvSpPr>
        <p:spPr bwMode="auto">
          <a:xfrm>
            <a:off x="0" y="188913"/>
            <a:ext cx="9144000" cy="1773237"/>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b="1" smtClean="0"/>
              <a:t>Стратегия продвижения</a:t>
            </a:r>
            <a:r>
              <a:rPr lang="ru-RU" sz="2400" smtClean="0"/>
              <a:t> — это комплекс мер на плановой основе по результативному воздействию на покупателя. Главная цель продвижения — создать устойчивый спрос на продукцию организации. </a:t>
            </a:r>
          </a:p>
          <a:p>
            <a:pPr marL="0" indent="0">
              <a:buFontTx/>
              <a:buNone/>
            </a:pPr>
            <a:endParaRPr lang="ru-RU" sz="2400" smtClean="0"/>
          </a:p>
          <a:p>
            <a:pPr marL="0" indent="0">
              <a:buFontTx/>
              <a:buNone/>
            </a:pPr>
            <a:r>
              <a:rPr lang="ru-RU" sz="2400" smtClean="0"/>
              <a:t>Стратегия продвижения, как правило, предусматривает:</a:t>
            </a:r>
          </a:p>
          <a:p>
            <a:pPr marL="0" indent="0">
              <a:buFontTx/>
              <a:buNone/>
            </a:pPr>
            <a:r>
              <a:rPr lang="ru-RU" sz="2400" smtClean="0"/>
              <a:t> - формирование спроса;</a:t>
            </a:r>
          </a:p>
          <a:p>
            <a:pPr marL="0" indent="0">
              <a:buFontTx/>
              <a:buNone/>
            </a:pPr>
            <a:r>
              <a:rPr lang="ru-RU" sz="2400" smtClean="0"/>
              <a:t> - дизайн системы продвижения, включая маркетинговую логистику; </a:t>
            </a:r>
          </a:p>
          <a:p>
            <a:pPr marL="0" indent="0">
              <a:buFontTx/>
              <a:buNone/>
            </a:pPr>
            <a:r>
              <a:rPr lang="ru-RU" sz="2400" smtClean="0"/>
              <a:t> - формы реализации товара; </a:t>
            </a:r>
          </a:p>
          <a:p>
            <a:pPr marL="0" indent="0">
              <a:buFontTx/>
              <a:buNone/>
            </a:pPr>
            <a:r>
              <a:rPr lang="ru-RU" sz="2400" smtClean="0"/>
              <a:t>- стимулирование потребителей.</a:t>
            </a:r>
          </a:p>
          <a:p>
            <a:pPr marL="0" indent="0">
              <a:buFontTx/>
              <a:buNone/>
            </a:pPr>
            <a:endParaRPr lang="ru-RU" sz="240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p:cNvSpPr>
          <p:nvPr/>
        </p:nvSpPr>
        <p:spPr bwMode="auto">
          <a:xfrm>
            <a:off x="457200" y="2725738"/>
            <a:ext cx="9144000" cy="0"/>
          </a:xfrm>
          <a:prstGeom prst="rect">
            <a:avLst/>
          </a:prstGeom>
          <a:noFill/>
          <a:ln w="9525">
            <a:noFill/>
            <a:miter lim="800000"/>
            <a:headEnd/>
            <a:tailEnd/>
          </a:ln>
        </p:spPr>
        <p:txBody>
          <a:bodyPr wrap="none" anchor="ctr">
            <a:spAutoFit/>
          </a:bodyPr>
          <a:lstStyle/>
          <a:p>
            <a:r>
              <a:rPr lang="ru-RU" altLang="ru-RU"/>
              <a:t/>
            </a:r>
            <a:br>
              <a:rPr lang="ru-RU" altLang="ru-RU"/>
            </a:br>
            <a:endParaRPr lang="ru-RU" altLang="ru-RU"/>
          </a:p>
        </p:txBody>
      </p:sp>
      <p:sp>
        <p:nvSpPr>
          <p:cNvPr id="27650" name="Rectangle 3"/>
          <p:cNvSpPr>
            <a:spLocks noChangeArrowheads="1"/>
          </p:cNvSpPr>
          <p:nvPr/>
        </p:nvSpPr>
        <p:spPr bwMode="auto">
          <a:xfrm>
            <a:off x="457200" y="2725738"/>
            <a:ext cx="9144000" cy="0"/>
          </a:xfrm>
          <a:prstGeom prst="rect">
            <a:avLst/>
          </a:prstGeom>
          <a:noFill/>
          <a:ln w="9525">
            <a:noFill/>
            <a:miter lim="800000"/>
            <a:headEnd/>
            <a:tailEnd/>
          </a:ln>
        </p:spPr>
        <p:txBody>
          <a:bodyPr wrap="none" anchor="ctr">
            <a:spAutoFit/>
          </a:bodyPr>
          <a:lstStyle/>
          <a:p>
            <a:r>
              <a:rPr lang="ru-RU" altLang="ru-RU"/>
              <a:t/>
            </a:r>
            <a:br>
              <a:rPr lang="ru-RU" altLang="ru-RU"/>
            </a:br>
            <a:endParaRPr lang="ru-RU" altLang="ru-RU"/>
          </a:p>
        </p:txBody>
      </p:sp>
      <p:pic>
        <p:nvPicPr>
          <p:cNvPr id="27651" name="Picture 2"/>
          <p:cNvPicPr>
            <a:picLocks noChangeAspect="1" noChangeArrowheads="1"/>
          </p:cNvPicPr>
          <p:nvPr/>
        </p:nvPicPr>
        <p:blipFill>
          <a:blip r:embed="rId3"/>
          <a:srcRect/>
          <a:stretch>
            <a:fillRect/>
          </a:stretch>
        </p:blipFill>
        <p:spPr bwMode="auto">
          <a:xfrm>
            <a:off x="457200" y="188913"/>
            <a:ext cx="8280400" cy="60483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algn="l"/>
            <a:r>
              <a:rPr lang="ru-RU" sz="2400" b="1" i="1" smtClean="0">
                <a:solidFill>
                  <a:schemeClr val="tx1"/>
                </a:solidFill>
              </a:rPr>
              <a:t>Дизайн системы продвижения</a:t>
            </a:r>
            <a:r>
              <a:rPr lang="ru-RU" sz="2400" b="1" smtClean="0">
                <a:solidFill>
                  <a:schemeClr val="tx1"/>
                </a:solidFill>
              </a:rPr>
              <a:t> </a:t>
            </a:r>
            <a:r>
              <a:rPr lang="ru-RU" sz="2400" smtClean="0">
                <a:solidFill>
                  <a:schemeClr val="tx1"/>
                </a:solidFill>
              </a:rPr>
              <a:t>включает компоненты проектирования и конструирование маршрутов продвижения и отпуска продукции с учетом потребностей покупателей. Дизайн маркетингового канала начинается с осознания требований целевых потребителей к качеству и сервисному обслуживанию. </a:t>
            </a:r>
            <a:br>
              <a:rPr lang="ru-RU" sz="2400" smtClean="0">
                <a:solidFill>
                  <a:schemeClr val="tx1"/>
                </a:solidFill>
              </a:rPr>
            </a:br>
            <a:r>
              <a:rPr lang="ru-RU" sz="2400" b="1" i="1" smtClean="0">
                <a:solidFill>
                  <a:schemeClr val="tx1"/>
                </a:solidFill>
              </a:rPr>
              <a:t>Среди ключевых элементов дизайна</a:t>
            </a:r>
            <a:r>
              <a:rPr lang="ru-RU" sz="2400" smtClean="0">
                <a:solidFill>
                  <a:schemeClr val="tx1"/>
                </a:solidFill>
              </a:rPr>
              <a:t> системы продвижения на первый план выступают:</a:t>
            </a:r>
            <a:br>
              <a:rPr lang="ru-RU" sz="2400" smtClean="0">
                <a:solidFill>
                  <a:schemeClr val="tx1"/>
                </a:solidFill>
              </a:rPr>
            </a:br>
            <a:r>
              <a:rPr lang="ru-RU" sz="2400" smtClean="0">
                <a:solidFill>
                  <a:schemeClr val="tx1"/>
                </a:solidFill>
              </a:rPr>
              <a:t> - условия продаж; </a:t>
            </a:r>
            <a:br>
              <a:rPr lang="ru-RU" sz="2400" smtClean="0">
                <a:solidFill>
                  <a:schemeClr val="tx1"/>
                </a:solidFill>
              </a:rPr>
            </a:br>
            <a:r>
              <a:rPr lang="ru-RU" sz="2400" smtClean="0">
                <a:solidFill>
                  <a:schemeClr val="tx1"/>
                </a:solidFill>
              </a:rPr>
              <a:t>- закрепление определенной территории;</a:t>
            </a:r>
            <a:br>
              <a:rPr lang="ru-RU" sz="2400" smtClean="0">
                <a:solidFill>
                  <a:schemeClr val="tx1"/>
                </a:solidFill>
              </a:rPr>
            </a:br>
            <a:r>
              <a:rPr lang="ru-RU" sz="2400" smtClean="0">
                <a:solidFill>
                  <a:schemeClr val="tx1"/>
                </a:solidFill>
              </a:rPr>
              <a:t> - ценовая политика; </a:t>
            </a:r>
            <a:br>
              <a:rPr lang="ru-RU" sz="2400" smtClean="0">
                <a:solidFill>
                  <a:schemeClr val="tx1"/>
                </a:solidFill>
              </a:rPr>
            </a:br>
            <a:r>
              <a:rPr lang="ru-RU" sz="2400" smtClean="0">
                <a:solidFill>
                  <a:schemeClr val="tx1"/>
                </a:solidFill>
              </a:rPr>
              <a:t>- маркетинговая логистика;</a:t>
            </a:r>
            <a:br>
              <a:rPr lang="ru-RU" sz="2400" smtClean="0">
                <a:solidFill>
                  <a:schemeClr val="tx1"/>
                </a:solidFill>
              </a:rPr>
            </a:br>
            <a:r>
              <a:rPr lang="ru-RU" sz="2400" smtClean="0">
                <a:solidFill>
                  <a:schemeClr val="tx1"/>
                </a:solidFill>
              </a:rPr>
              <a:t>- широта товарного ассортимента; </a:t>
            </a:r>
            <a:br>
              <a:rPr lang="ru-RU" sz="2400" smtClean="0">
                <a:solidFill>
                  <a:schemeClr val="tx1"/>
                </a:solidFill>
              </a:rPr>
            </a:br>
            <a:r>
              <a:rPr lang="ru-RU" sz="2400" smtClean="0">
                <a:solidFill>
                  <a:schemeClr val="tx1"/>
                </a:solidFill>
              </a:rPr>
              <a:t>-дополнительные услуги.</a:t>
            </a:r>
            <a:r>
              <a:rPr lang="ru-RU" sz="1800" smtClean="0"/>
              <a:t/>
            </a:r>
            <a:br>
              <a:rPr lang="ru-RU" sz="1800" smtClean="0"/>
            </a:br>
            <a:endParaRPr lang="ru-RU" sz="1800" smtClean="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1505"/>
                                        </p:tgtEl>
                                        <p:attrNameLst>
                                          <p:attrName>style.visibility</p:attrName>
                                        </p:attrNameLst>
                                      </p:cBhvr>
                                      <p:to>
                                        <p:strVal val="visible"/>
                                      </p:to>
                                    </p:set>
                                    <p:anim calcmode="lin" valueType="num">
                                      <p:cBhvr additive="base">
                                        <p:cTn id="7" dur="1000" fill="hold"/>
                                        <p:tgtEl>
                                          <p:spTgt spid="21505"/>
                                        </p:tgtEl>
                                        <p:attrNameLst>
                                          <p:attrName>ppt_x</p:attrName>
                                        </p:attrNameLst>
                                      </p:cBhvr>
                                      <p:tavLst>
                                        <p:tav tm="0">
                                          <p:val>
                                            <p:strVal val="0-#ppt_w/2"/>
                                          </p:val>
                                        </p:tav>
                                        <p:tav tm="100000">
                                          <p:val>
                                            <p:strVal val="#ppt_x"/>
                                          </p:val>
                                        </p:tav>
                                      </p:tavLst>
                                    </p:anim>
                                    <p:anim calcmode="lin" valueType="num">
                                      <p:cBhvr additive="base">
                                        <p:cTn id="8" dur="1000" fill="hold"/>
                                        <p:tgtEl>
                                          <p:spTgt spid="2150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Заголовок 1"/>
          <p:cNvSpPr>
            <a:spLocks noGrp="1"/>
          </p:cNvSpPr>
          <p:nvPr>
            <p:ph type="title"/>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
            </a:r>
            <a:br>
              <a:rPr lang="ru-RU" sz="2400" smtClean="0"/>
            </a:br>
            <a:endParaRPr lang="ru-RU" sz="2400" smtClean="0"/>
          </a:p>
        </p:txBody>
      </p:sp>
      <p:sp>
        <p:nvSpPr>
          <p:cNvPr id="31746" name="Прямоугольник 2"/>
          <p:cNvSpPr>
            <a:spLocks noChangeArrowheads="1"/>
          </p:cNvSpPr>
          <p:nvPr/>
        </p:nvSpPr>
        <p:spPr bwMode="auto">
          <a:xfrm>
            <a:off x="0" y="0"/>
            <a:ext cx="9144000" cy="6299200"/>
          </a:xfrm>
          <a:prstGeom prst="rect">
            <a:avLst/>
          </a:prstGeom>
          <a:noFill/>
          <a:ln w="9525">
            <a:noFill/>
            <a:miter lim="800000"/>
            <a:headEnd/>
            <a:tailEnd/>
          </a:ln>
        </p:spPr>
        <p:txBody>
          <a:bodyPr>
            <a:spAutoFit/>
          </a:bodyPr>
          <a:lstStyle/>
          <a:p>
            <a:r>
              <a:rPr lang="ru-RU" sz="2400"/>
              <a:t>Для стимулирования сбыта менеджеры используют стратегии </a:t>
            </a:r>
            <a:r>
              <a:rPr lang="ru-RU" sz="2400" b="1" i="1"/>
              <a:t>«проталкивания» (</a:t>
            </a:r>
            <a:r>
              <a:rPr lang="en-US" sz="2400" b="1" i="1"/>
              <a:t>push</a:t>
            </a:r>
            <a:r>
              <a:rPr lang="ru-RU" sz="2400" b="1" i="1"/>
              <a:t>) и «протягивания» (</a:t>
            </a:r>
            <a:r>
              <a:rPr lang="en-US" sz="2400" b="1" i="1"/>
              <a:t>pull</a:t>
            </a:r>
            <a:r>
              <a:rPr lang="ru-RU" sz="2400" b="1" i="1"/>
              <a:t>). Стратегия «проталкивания» </a:t>
            </a:r>
            <a:r>
              <a:rPr lang="ru-RU" sz="2400"/>
              <a:t>предполагает деятельность производителя по управлению продвижением товара, направленную на оптовых торговцев, деятельность оптовиков, адресованную розничным торговцам, а розничных торговцев — потребителю. Задача производителя — нацелить посредников на своевременную и качественную поставку товара конечному потребителю.</a:t>
            </a:r>
          </a:p>
          <a:p>
            <a:r>
              <a:rPr lang="ru-RU" sz="2400" b="1" i="1"/>
              <a:t>Стратегия «протягивания»</a:t>
            </a:r>
            <a:r>
              <a:rPr lang="ru-RU" sz="2400" b="1"/>
              <a:t> </a:t>
            </a:r>
            <a:r>
              <a:rPr lang="ru-RU" sz="2400"/>
              <a:t>делает ставку на привлечение конечного потребителя, который при желании приобрести товар может его требовать у розничных и оптовых продавцов, а те, в свою очередь, — у производителя. В результате создается устойчивый потребительский спрос, который «вытягивает» товары из распределительной системы. Большинство компаний используют эти стратегии одновременно.</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29"/>
                                        </p:tgtEl>
                                        <p:attrNameLst>
                                          <p:attrName>style.visibility</p:attrName>
                                        </p:attrNameLst>
                                      </p:cBhvr>
                                      <p:to>
                                        <p:strVal val="visible"/>
                                      </p:to>
                                    </p:set>
                                    <p:anim calcmode="lin" valueType="num">
                                      <p:cBhvr additive="base">
                                        <p:cTn id="7" dur="500" fill="hold"/>
                                        <p:tgtEl>
                                          <p:spTgt spid="22529"/>
                                        </p:tgtEl>
                                        <p:attrNameLst>
                                          <p:attrName>ppt_x</p:attrName>
                                        </p:attrNameLst>
                                      </p:cBhvr>
                                      <p:tavLst>
                                        <p:tav tm="0">
                                          <p:val>
                                            <p:strVal val="0-#ppt_w/2"/>
                                          </p:val>
                                        </p:tav>
                                        <p:tav tm="100000">
                                          <p:val>
                                            <p:strVal val="#ppt_x"/>
                                          </p:val>
                                        </p:tav>
                                      </p:tavLst>
                                    </p:anim>
                                    <p:anim calcmode="lin" valueType="num">
                                      <p:cBhvr additive="base">
                                        <p:cTn id="8" dur="500" fill="hold"/>
                                        <p:tgtEl>
                                          <p:spTgt spid="22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Содержимое 2"/>
          <p:cNvSpPr>
            <a:spLocks noGrp="1"/>
          </p:cNvSpPr>
          <p:nvPr>
            <p:ph idx="1"/>
          </p:nvPr>
        </p:nvSpPr>
        <p:spPr bwMode="auto">
          <a:xfrm>
            <a:off x="17463" y="0"/>
            <a:ext cx="91186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000" smtClean="0"/>
              <a:t> </a:t>
            </a:r>
          </a:p>
        </p:txBody>
      </p:sp>
      <p:pic>
        <p:nvPicPr>
          <p:cNvPr id="11266" name="Picture 2" descr="C:\Users\USER\Desktop\Новая папка\Презентация Flash\Стильные персонажи для ваших презентаций\Khalva\Khalva&amp;Izyum-09.png"/>
          <p:cNvPicPr>
            <a:picLocks noChangeAspect="1" noChangeArrowheads="1"/>
          </p:cNvPicPr>
          <p:nvPr/>
        </p:nvPicPr>
        <p:blipFill>
          <a:blip r:embed="rId3"/>
          <a:srcRect/>
          <a:stretch>
            <a:fillRect/>
          </a:stretch>
        </p:blipFill>
        <p:spPr bwMode="auto">
          <a:xfrm>
            <a:off x="2771775" y="5229225"/>
            <a:ext cx="741363" cy="1368425"/>
          </a:xfrm>
          <a:prstGeom prst="rect">
            <a:avLst/>
          </a:prstGeom>
          <a:noFill/>
          <a:ln w="9525">
            <a:noFill/>
            <a:miter lim="800000"/>
            <a:headEnd/>
            <a:tailEnd/>
          </a:ln>
        </p:spPr>
      </p:pic>
      <p:sp>
        <p:nvSpPr>
          <p:cNvPr id="33795" name="Прямоугольник 1"/>
          <p:cNvSpPr>
            <a:spLocks noChangeArrowheads="1"/>
          </p:cNvSpPr>
          <p:nvPr/>
        </p:nvSpPr>
        <p:spPr bwMode="auto">
          <a:xfrm>
            <a:off x="0" y="9525"/>
            <a:ext cx="9251950" cy="5568950"/>
          </a:xfrm>
          <a:prstGeom prst="rect">
            <a:avLst/>
          </a:prstGeom>
          <a:noFill/>
          <a:ln w="9525">
            <a:noFill/>
            <a:miter lim="800000"/>
            <a:headEnd/>
            <a:tailEnd/>
          </a:ln>
        </p:spPr>
        <p:txBody>
          <a:bodyPr>
            <a:spAutoFit/>
          </a:bodyPr>
          <a:lstStyle/>
          <a:p>
            <a:r>
              <a:rPr lang="ru-RU" sz="2400"/>
              <a:t>Для стимулирования указанных стратегий менеджеры разрабатывают эффективный комплекс продвижения, т.е. соизмеряют маркетинговые затраты с полученной прибылью. Комплекс продвижения включает: </a:t>
            </a:r>
            <a:r>
              <a:rPr lang="ru-RU" sz="2400" b="1" i="1"/>
              <a:t>стимулирование потребителей, маркетинговые коммуникации, стимулирование в точках торговли.</a:t>
            </a:r>
            <a:endParaRPr lang="ru-RU" sz="2400" b="1"/>
          </a:p>
          <a:p>
            <a:r>
              <a:rPr lang="ru-RU" sz="2400" b="1" i="1"/>
              <a:t>Стимулирование потребителей</a:t>
            </a:r>
            <a:r>
              <a:rPr lang="ru-RU" sz="2400"/>
              <a:t> осуществляется с помощью премий, демонстрации образцов, высокого качества обслуживания. </a:t>
            </a:r>
            <a:r>
              <a:rPr lang="ru-RU" sz="2400" i="1"/>
              <a:t>Премии</a:t>
            </a:r>
            <a:r>
              <a:rPr lang="ru-RU" sz="2400"/>
              <a:t> предполагают использование гибкой системы скидок для участников рыночного оборота и покупателей, в том числе скидок, купонов, дисконтных карт, зачетов, сувениров. Системы выплаты премий осуществляются в целях увеличения продаж, установления нового уровня доверия и стиля взаимоотношений с потребителями.</a:t>
            </a:r>
          </a:p>
        </p:txBody>
      </p:sp>
      <p:pic>
        <p:nvPicPr>
          <p:cNvPr id="33796" name="Picture 2" descr="C:\Users\asus90\Downloads\imgpreview (25).jpg"/>
          <p:cNvPicPr>
            <a:picLocks noChangeAspect="1" noChangeArrowheads="1"/>
          </p:cNvPicPr>
          <p:nvPr/>
        </p:nvPicPr>
        <p:blipFill>
          <a:blip r:embed="rId4"/>
          <a:srcRect/>
          <a:stretch>
            <a:fillRect/>
          </a:stretch>
        </p:blipFill>
        <p:spPr bwMode="auto">
          <a:xfrm>
            <a:off x="4427538" y="5661025"/>
            <a:ext cx="2325687" cy="10398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3554">
                                            <p:bg/>
                                          </p:spTgt>
                                        </p:tgtEl>
                                        <p:attrNameLst>
                                          <p:attrName>style.visibility</p:attrName>
                                        </p:attrNameLst>
                                      </p:cBhvr>
                                      <p:to>
                                        <p:strVal val="visible"/>
                                      </p:to>
                                    </p:set>
                                    <p:anim calcmode="lin" valueType="num">
                                      <p:cBhvr>
                                        <p:cTn id="7" dur="1000" fill="hold"/>
                                        <p:tgtEl>
                                          <p:spTgt spid="23554">
                                            <p:bg/>
                                          </p:spTgt>
                                        </p:tgtEl>
                                        <p:attrNameLst>
                                          <p:attrName>ppt_w</p:attrName>
                                        </p:attrNameLst>
                                      </p:cBhvr>
                                      <p:tavLst>
                                        <p:tav tm="0">
                                          <p:val>
                                            <p:strVal val="#ppt_w*0.70"/>
                                          </p:val>
                                        </p:tav>
                                        <p:tav tm="100000">
                                          <p:val>
                                            <p:strVal val="#ppt_w"/>
                                          </p:val>
                                        </p:tav>
                                      </p:tavLst>
                                    </p:anim>
                                    <p:anim calcmode="lin" valueType="num">
                                      <p:cBhvr>
                                        <p:cTn id="8" dur="1000" fill="hold"/>
                                        <p:tgtEl>
                                          <p:spTgt spid="23554">
                                            <p:bg/>
                                          </p:spTgt>
                                        </p:tgtEl>
                                        <p:attrNameLst>
                                          <p:attrName>ppt_h</p:attrName>
                                        </p:attrNameLst>
                                      </p:cBhvr>
                                      <p:tavLst>
                                        <p:tav tm="0">
                                          <p:val>
                                            <p:strVal val="#ppt_h"/>
                                          </p:val>
                                        </p:tav>
                                        <p:tav tm="100000">
                                          <p:val>
                                            <p:strVal val="#ppt_h"/>
                                          </p:val>
                                        </p:tav>
                                      </p:tavLst>
                                    </p:anim>
                                    <p:animEffect transition="in" filter="fade">
                                      <p:cBhvr>
                                        <p:cTn id="9" dur="1000"/>
                                        <p:tgtEl>
                                          <p:spTgt spid="23554">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3554">
                                            <p:txEl>
                                              <p:pRg st="0" end="0"/>
                                            </p:txEl>
                                          </p:spTgt>
                                        </p:tgtEl>
                                        <p:attrNameLst>
                                          <p:attrName>style.visibility</p:attrName>
                                        </p:attrNameLst>
                                      </p:cBhvr>
                                      <p:to>
                                        <p:strVal val="visible"/>
                                      </p:to>
                                    </p:set>
                                    <p:anim calcmode="lin" valueType="num">
                                      <p:cBhvr>
                                        <p:cTn id="14" dur="1000" fill="hold"/>
                                        <p:tgtEl>
                                          <p:spTgt spid="2355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2355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355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1266"/>
                                        </p:tgtEl>
                                        <p:attrNameLst>
                                          <p:attrName>style.visibility</p:attrName>
                                        </p:attrNameLst>
                                      </p:cBhvr>
                                      <p:to>
                                        <p:strVal val="visible"/>
                                      </p:to>
                                    </p:set>
                                    <p:anim calcmode="lin" valueType="num">
                                      <p:cBhvr>
                                        <p:cTn id="21" dur="1000" fill="hold"/>
                                        <p:tgtEl>
                                          <p:spTgt spid="11266"/>
                                        </p:tgtEl>
                                        <p:attrNameLst>
                                          <p:attrName>ppt_w</p:attrName>
                                        </p:attrNameLst>
                                      </p:cBhvr>
                                      <p:tavLst>
                                        <p:tav tm="0">
                                          <p:val>
                                            <p:strVal val="#ppt_w*0.70"/>
                                          </p:val>
                                        </p:tav>
                                        <p:tav tm="100000">
                                          <p:val>
                                            <p:strVal val="#ppt_w"/>
                                          </p:val>
                                        </p:tav>
                                      </p:tavLst>
                                    </p:anim>
                                    <p:anim calcmode="lin" valueType="num">
                                      <p:cBhvr>
                                        <p:cTn id="22" dur="1000" fill="hold"/>
                                        <p:tgtEl>
                                          <p:spTgt spid="11266"/>
                                        </p:tgtEl>
                                        <p:attrNameLst>
                                          <p:attrName>ppt_h</p:attrName>
                                        </p:attrNameLst>
                                      </p:cBhvr>
                                      <p:tavLst>
                                        <p:tav tm="0">
                                          <p:val>
                                            <p:strVal val="#ppt_h"/>
                                          </p:val>
                                        </p:tav>
                                        <p:tav tm="100000">
                                          <p:val>
                                            <p:strVal val="#ppt_h"/>
                                          </p:val>
                                        </p:tav>
                                      </p:tavLst>
                                    </p:anim>
                                    <p:animEffect transition="in" filter="fade">
                                      <p:cBhvr>
                                        <p:cTn id="23" dur="1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Прямоугольник 2"/>
          <p:cNvSpPr>
            <a:spLocks noChangeArrowheads="1"/>
          </p:cNvSpPr>
          <p:nvPr/>
        </p:nvSpPr>
        <p:spPr bwMode="auto">
          <a:xfrm>
            <a:off x="0" y="0"/>
            <a:ext cx="9144000" cy="6299200"/>
          </a:xfrm>
          <a:prstGeom prst="rect">
            <a:avLst/>
          </a:prstGeom>
          <a:noFill/>
          <a:ln w="9525">
            <a:noFill/>
            <a:miter lim="800000"/>
            <a:headEnd/>
            <a:tailEnd/>
          </a:ln>
        </p:spPr>
        <p:txBody>
          <a:bodyPr>
            <a:spAutoFit/>
          </a:bodyPr>
          <a:lstStyle/>
          <a:p>
            <a:r>
              <a:rPr lang="ru-RU" sz="2400" b="1" i="1"/>
              <a:t>Демонстрация образцов</a:t>
            </a:r>
            <a:r>
              <a:rPr lang="ru-RU" sz="2400" b="1"/>
              <a:t> </a:t>
            </a:r>
            <a:r>
              <a:rPr lang="ru-RU" sz="2400"/>
              <a:t>в магазине нацелена на потребителя. Образец — бесплатная передача товара в количестве, не имеющем коммерческой ценности и строго необходимом только для его демонстрации, опробования и оценки. Помимо этого витрины должны привлекать внимание красивой выкладкой образцов, задерживать взгляд. Хорошо зарекомендовали себя презентации с одновременными демонстрациями товаров.</a:t>
            </a:r>
          </a:p>
          <a:p>
            <a:r>
              <a:rPr lang="ru-RU" sz="2400" b="1" i="1"/>
              <a:t>Высокое качество обслуживания</a:t>
            </a:r>
            <a:r>
              <a:rPr lang="ru-RU" sz="2400" b="1"/>
              <a:t> </a:t>
            </a:r>
            <a:r>
              <a:rPr lang="ru-RU" sz="2400"/>
              <a:t>предусматривает не только удобную парковку, комнату для детей, уютное кафе, внутренний и внешний дизайн точки продажи, информацию о наличии ассортимента в различных секциях товара, компетентные консультации по выбору покупки, но и доброжелательность торгового персонала, элементы послепродажного сервиса — гарантию качества, доставку, профилактический осмотр, наладку и ремонт при необходимости.</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Заголовок 1"/>
          <p:cNvSpPr>
            <a:spLocks noGrp="1"/>
          </p:cNvSpPr>
          <p:nvPr>
            <p:ph idx="1"/>
          </p:nvPr>
        </p:nvSpPr>
        <p:spPr bwMode="auto">
          <a:xfrm>
            <a:off x="250825" y="0"/>
            <a:ext cx="8866188" cy="5532438"/>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b="1" i="1" smtClean="0"/>
          </a:p>
          <a:p>
            <a:pPr marL="0" indent="0">
              <a:buFontTx/>
              <a:buNone/>
            </a:pPr>
            <a:endParaRPr lang="ru-RU" sz="2400" b="1" i="1" smtClean="0"/>
          </a:p>
          <a:p>
            <a:pPr marL="0" indent="0">
              <a:buFontTx/>
              <a:buNone/>
            </a:pPr>
            <a:r>
              <a:rPr lang="ru-RU" sz="2400" b="1" i="1" smtClean="0"/>
              <a:t>Маркетинговые коммуникации</a:t>
            </a:r>
            <a:r>
              <a:rPr lang="ru-RU" sz="2400" b="1" smtClean="0"/>
              <a:t> </a:t>
            </a:r>
            <a:r>
              <a:rPr lang="ru-RU" sz="2400" smtClean="0"/>
              <a:t>включают рекламу, персональные продажи, пабликрилейшнз </a:t>
            </a:r>
            <a:r>
              <a:rPr lang="ru-RU" sz="2400" i="1" smtClean="0"/>
              <a:t>(</a:t>
            </a:r>
            <a:r>
              <a:rPr lang="en-US" sz="2400" i="1" smtClean="0"/>
              <a:t>PR</a:t>
            </a:r>
            <a:r>
              <a:rPr lang="ru-RU" sz="2400" i="1" smtClean="0"/>
              <a:t>).</a:t>
            </a:r>
            <a:r>
              <a:rPr lang="ru-RU" sz="2400" smtClean="0"/>
              <a:t> Реклама нацелена на потенциальных покупателей, способствует распространению информации о качестве предлагаемых товаров, услуг, их достоинствах, преимущес­твах для ускорения желаемой ответной реакции. В отличие от рекламы метод </a:t>
            </a:r>
            <a:r>
              <a:rPr lang="ru-RU" sz="2400" i="1" smtClean="0"/>
              <a:t>персональных продаж</a:t>
            </a:r>
            <a:r>
              <a:rPr lang="ru-RU" sz="2400" smtClean="0"/>
              <a:t> основан на личном контакте и всецело зависит от умения продавца установить контакт с покупателем для совершения им покупки. Через стратегию персональных продаж реализуются почти все товары промышленного назначения, а также большая часть уникального технически сложного оборудования. </a:t>
            </a:r>
          </a:p>
        </p:txBody>
      </p:sp>
      <p:pic>
        <p:nvPicPr>
          <p:cNvPr id="37890" name="Picture 2" descr="C:\Users\asus90\Downloads\imgpreview (26).jpg"/>
          <p:cNvPicPr>
            <a:picLocks noChangeAspect="1" noChangeArrowheads="1"/>
          </p:cNvPicPr>
          <p:nvPr/>
        </p:nvPicPr>
        <p:blipFill>
          <a:blip r:embed="rId2"/>
          <a:srcRect/>
          <a:stretch>
            <a:fillRect/>
          </a:stretch>
        </p:blipFill>
        <p:spPr bwMode="auto">
          <a:xfrm>
            <a:off x="4427538" y="84138"/>
            <a:ext cx="2376487" cy="854075"/>
          </a:xfrm>
          <a:prstGeom prst="rect">
            <a:avLst/>
          </a:prstGeom>
          <a:noFill/>
          <a:ln w="9525">
            <a:noFill/>
            <a:miter lim="800000"/>
            <a:headEnd/>
            <a:tailEnd/>
          </a:ln>
        </p:spPr>
      </p:pic>
      <p:pic>
        <p:nvPicPr>
          <p:cNvPr id="37891" name="Picture 2" descr="C:\Users\asus90\Downloads\imgpreview (30).jpg"/>
          <p:cNvPicPr>
            <a:picLocks noChangeAspect="1" noChangeArrowheads="1"/>
          </p:cNvPicPr>
          <p:nvPr/>
        </p:nvPicPr>
        <p:blipFill>
          <a:blip r:embed="rId3"/>
          <a:srcRect/>
          <a:stretch>
            <a:fillRect/>
          </a:stretch>
        </p:blipFill>
        <p:spPr bwMode="auto">
          <a:xfrm>
            <a:off x="1403350" y="5661025"/>
            <a:ext cx="2700338" cy="8858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188913"/>
            <a:ext cx="8229600" cy="5937250"/>
          </a:xfrm>
        </p:spPr>
        <p:txBody>
          <a:bodyPr/>
          <a:lstStyle/>
          <a:p>
            <a:pPr marL="0" indent="0">
              <a:buFontTx/>
              <a:buNone/>
              <a:defRPr/>
            </a:pPr>
            <a:r>
              <a:rPr lang="ru-RU" dirty="0"/>
              <a:t> </a:t>
            </a:r>
          </a:p>
          <a:p>
            <a:pPr>
              <a:defRPr/>
            </a:pPr>
            <a:endParaRPr lang="ru-RU" dirty="0"/>
          </a:p>
        </p:txBody>
      </p:sp>
      <p:sp>
        <p:nvSpPr>
          <p:cNvPr id="38914" name="Прямоугольник 2"/>
          <p:cNvSpPr>
            <a:spLocks noChangeArrowheads="1"/>
          </p:cNvSpPr>
          <p:nvPr/>
        </p:nvSpPr>
        <p:spPr bwMode="auto">
          <a:xfrm>
            <a:off x="0" y="0"/>
            <a:ext cx="9144000" cy="3743325"/>
          </a:xfrm>
          <a:prstGeom prst="rect">
            <a:avLst/>
          </a:prstGeom>
          <a:noFill/>
          <a:ln w="9525">
            <a:noFill/>
            <a:miter lim="800000"/>
            <a:headEnd/>
            <a:tailEnd/>
          </a:ln>
        </p:spPr>
        <p:txBody>
          <a:bodyPr>
            <a:spAutoFit/>
          </a:bodyPr>
          <a:lstStyle/>
          <a:p>
            <a:pPr algn="ctr"/>
            <a:endParaRPr lang="ru-RU" sz="2400"/>
          </a:p>
          <a:p>
            <a:endParaRPr lang="ru-RU" sz="2400" b="1"/>
          </a:p>
          <a:p>
            <a:r>
              <a:rPr lang="ru-RU" sz="2400" b="1"/>
              <a:t> </a:t>
            </a:r>
            <a:r>
              <a:rPr lang="ru-RU" sz="2400" b="1" i="1"/>
              <a:t>Паблик рилейшнз</a:t>
            </a:r>
            <a:r>
              <a:rPr lang="ru-RU" sz="2400" b="1"/>
              <a:t> (связи с общественностью) — это комплекс</a:t>
            </a:r>
            <a:r>
              <a:rPr lang="ru-RU" sz="2400"/>
              <a:t> форм и методов по установлению доброжелательных отношений и взаимопонимания между фирмой и целевыми аудиториями; это коммуникации со средствами массовой информации, государственными структурами, общественными организациями с помощью благотворительности, спонсорства, встреч с потребителями и др.</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5"/>
          <p:cNvSpPr>
            <a:spLocks noChangeArrowheads="1"/>
          </p:cNvSpPr>
          <p:nvPr/>
        </p:nvSpPr>
        <p:spPr bwMode="auto">
          <a:xfrm>
            <a:off x="3743325" y="3557588"/>
            <a:ext cx="9144000" cy="0"/>
          </a:xfrm>
          <a:prstGeom prst="rect">
            <a:avLst/>
          </a:prstGeom>
          <a:solidFill>
            <a:srgbClr val="FFFFFF"/>
          </a:solidFill>
          <a:ln w="9525">
            <a:noFill/>
            <a:miter lim="800000"/>
            <a:headEnd/>
            <a:tailEnd/>
          </a:ln>
        </p:spPr>
        <p:txBody>
          <a:bodyPr wrap="none" anchor="ctr">
            <a:spAutoFit/>
          </a:bodyPr>
          <a:lstStyle/>
          <a:p>
            <a:r>
              <a:rPr lang="ru-RU" altLang="ru-RU"/>
              <a:t/>
            </a:r>
            <a:br>
              <a:rPr lang="ru-RU" altLang="ru-RU"/>
            </a:br>
            <a:endParaRPr lang="ru-RU" altLang="ru-RU"/>
          </a:p>
          <a:p>
            <a:pPr eaLnBrk="0" hangingPunct="0"/>
            <a:r>
              <a:rPr lang="ru-RU" altLang="ru-RU"/>
              <a:t/>
            </a:r>
            <a:br>
              <a:rPr lang="ru-RU" altLang="ru-RU"/>
            </a:br>
            <a:endParaRPr lang="ru-RU" altLang="ru-RU"/>
          </a:p>
          <a:p>
            <a:pPr eaLnBrk="0" hangingPunct="0"/>
            <a:r>
              <a:rPr lang="ru-RU" altLang="ru-RU"/>
              <a:t/>
            </a:r>
            <a:br>
              <a:rPr lang="ru-RU" altLang="ru-RU"/>
            </a:br>
            <a:endParaRPr lang="ru-RU" altLang="ru-RU"/>
          </a:p>
          <a:p>
            <a:pPr eaLnBrk="0" hangingPunct="0"/>
            <a:r>
              <a:rPr lang="ru-RU" altLang="ru-RU"/>
              <a:t/>
            </a:r>
            <a:br>
              <a:rPr lang="ru-RU" altLang="ru-RU"/>
            </a:br>
            <a:endParaRPr lang="ru-RU" altLang="ru-RU"/>
          </a:p>
          <a:p>
            <a:pPr eaLnBrk="0" hangingPunct="0"/>
            <a:r>
              <a:rPr lang="ru-RU" altLang="ru-RU"/>
              <a:t/>
            </a:r>
            <a:br>
              <a:rPr lang="ru-RU" altLang="ru-RU"/>
            </a:br>
            <a:endParaRPr lang="ru-RU" altLang="ru-RU"/>
          </a:p>
          <a:p>
            <a:pPr eaLnBrk="0" hangingPunct="0"/>
            <a:r>
              <a:rPr lang="ru-RU" altLang="ru-RU"/>
              <a:t/>
            </a:r>
            <a:br>
              <a:rPr lang="ru-RU" altLang="ru-RU"/>
            </a:br>
            <a:endParaRPr lang="ru-RU" altLang="ru-RU"/>
          </a:p>
          <a:p>
            <a:pPr eaLnBrk="0" hangingPunct="0"/>
            <a:r>
              <a:rPr lang="ru-RU" altLang="ru-RU"/>
              <a:t/>
            </a:r>
            <a:br>
              <a:rPr lang="ru-RU" altLang="ru-RU"/>
            </a:br>
            <a:endParaRPr lang="ru-RU" altLang="ru-RU"/>
          </a:p>
          <a:p>
            <a:pPr eaLnBrk="0" hangingPunct="0"/>
            <a:r>
              <a:rPr lang="ru-RU" altLang="ru-RU"/>
              <a:t/>
            </a:r>
            <a:br>
              <a:rPr lang="ru-RU" altLang="ru-RU"/>
            </a:br>
            <a:endParaRPr lang="ru-RU" altLang="ru-RU"/>
          </a:p>
          <a:p>
            <a:pPr eaLnBrk="0" hangingPunct="0"/>
            <a:r>
              <a:rPr lang="ru-RU" altLang="ru-RU"/>
              <a:t/>
            </a:r>
            <a:br>
              <a:rPr lang="ru-RU" altLang="ru-RU"/>
            </a:br>
            <a:endParaRPr lang="ru-RU" altLang="ru-RU"/>
          </a:p>
          <a:p>
            <a:pPr eaLnBrk="0" hangingPunct="0"/>
            <a:r>
              <a:rPr lang="ru-RU" altLang="ru-RU"/>
              <a:t/>
            </a:r>
            <a:br>
              <a:rPr lang="ru-RU" altLang="ru-RU"/>
            </a:br>
            <a:endParaRPr lang="ru-RU" altLang="ru-RU"/>
          </a:p>
          <a:p>
            <a:pPr eaLnBrk="0" hangingPunct="0"/>
            <a:endParaRPr lang="ru-RU" altLang="ru-RU"/>
          </a:p>
        </p:txBody>
      </p:sp>
      <p:pic>
        <p:nvPicPr>
          <p:cNvPr id="43010" name="Picture 2"/>
          <p:cNvPicPr>
            <a:picLocks noGrp="1" noChangeAspect="1" noChangeArrowheads="1"/>
          </p:cNvPicPr>
          <p:nvPr>
            <p:ph idx="1"/>
          </p:nvPr>
        </p:nvPicPr>
        <p:blipFill>
          <a:blip r:embed="rId2"/>
          <a:srcRect/>
          <a:stretch>
            <a:fillRect/>
          </a:stretch>
        </p:blipFill>
        <p:spPr bwMode="auto">
          <a:xfrm>
            <a:off x="528638" y="404813"/>
            <a:ext cx="7786687" cy="5688012"/>
          </a:xfrm>
          <a:noFill/>
          <a:ln>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p:cNvPicPr>
            <a:picLocks noChangeAspect="1" noChangeArrowheads="1"/>
          </p:cNvPicPr>
          <p:nvPr/>
        </p:nvPicPr>
        <p:blipFill>
          <a:blip r:embed="rId2"/>
          <a:srcRect/>
          <a:stretch>
            <a:fillRect/>
          </a:stretch>
        </p:blipFill>
        <p:spPr bwMode="auto">
          <a:xfrm>
            <a:off x="468313" y="333375"/>
            <a:ext cx="8064500" cy="5975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Объект 2"/>
          <p:cNvSpPr>
            <a:spLocks noGrp="1"/>
          </p:cNvSpPr>
          <p:nvPr>
            <p:ph idx="1"/>
          </p:nvPr>
        </p:nvSpPr>
        <p:spPr bwMode="auto">
          <a:xfrm>
            <a:off x="23813" y="-20638"/>
            <a:ext cx="9144000" cy="6858001"/>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endParaRPr lang="ru-RU" sz="2400" smtClean="0"/>
          </a:p>
          <a:p>
            <a:pPr marL="0" indent="0">
              <a:buFontTx/>
              <a:buNone/>
            </a:pPr>
            <a:r>
              <a:rPr lang="ru-RU" sz="2400" smtClean="0"/>
              <a:t>Главным при этом является обеспечение высокого уровня удовлетворения запросов потребителей при стремлении снизить издержки производственно-сбытовой деятельности.</a:t>
            </a:r>
          </a:p>
          <a:p>
            <a:pPr marL="0" indent="0">
              <a:buFontTx/>
              <a:buNone/>
            </a:pPr>
            <a:r>
              <a:rPr lang="ru-RU" sz="2400" smtClean="0"/>
              <a:t>Можно выделить три типа распределения: </a:t>
            </a:r>
            <a:r>
              <a:rPr lang="ru-RU" sz="2400" b="1" i="1" smtClean="0"/>
              <a:t>интенсивное, эксклюзивное, селективное.</a:t>
            </a:r>
          </a:p>
          <a:p>
            <a:pPr marL="0" indent="0">
              <a:buFontTx/>
              <a:buNone/>
            </a:pPr>
            <a:r>
              <a:rPr lang="ru-RU" sz="2400" b="1" i="1" smtClean="0"/>
              <a:t>Интенсивное распределение</a:t>
            </a:r>
            <a:r>
              <a:rPr lang="ru-RU" sz="2400" smtClean="0"/>
              <a:t>—это метод сбыта, когда организация стремится обеспечить запасы своей продукции в возможно большем : числе торговых точек, чтобы сделать ее доступной для потребителей в том месте и в то время, когда у них возникла потребность ее купить. Интенсивное распределение предполагает использование</a:t>
            </a:r>
          </a:p>
          <a:p>
            <a:pPr marL="0" indent="0">
              <a:buFontTx/>
              <a:buNone/>
            </a:pPr>
            <a:r>
              <a:rPr lang="ru-RU" sz="2400" smtClean="0"/>
              <a:t>разветвленной сети торговых посредников, что может обусловить увеличение издержек распределения.</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idx="1"/>
          </p:nvPr>
        </p:nvSpPr>
        <p:spPr>
          <a:xfrm>
            <a:off x="0" y="0"/>
            <a:ext cx="9144000" cy="6858000"/>
          </a:xfrm>
        </p:spPr>
        <p:txBody>
          <a:bodyPr/>
          <a:lstStyle/>
          <a:p>
            <a:pPr marL="0" indent="0">
              <a:buFontTx/>
              <a:buNone/>
              <a:defRPr/>
            </a:pPr>
            <a:endParaRPr lang="ru-RU" sz="2400" dirty="0" smtClean="0"/>
          </a:p>
          <a:p>
            <a:pPr>
              <a:defRPr/>
            </a:pPr>
            <a:endParaRPr lang="ru-RU" dirty="0"/>
          </a:p>
        </p:txBody>
      </p:sp>
      <p:sp>
        <p:nvSpPr>
          <p:cNvPr id="47106" name="Прямоугольник 1"/>
          <p:cNvSpPr>
            <a:spLocks noChangeArrowheads="1"/>
          </p:cNvSpPr>
          <p:nvPr/>
        </p:nvSpPr>
        <p:spPr bwMode="auto">
          <a:xfrm>
            <a:off x="0" y="0"/>
            <a:ext cx="9144000" cy="6664325"/>
          </a:xfrm>
          <a:prstGeom prst="rect">
            <a:avLst/>
          </a:prstGeom>
          <a:noFill/>
          <a:ln w="9525">
            <a:noFill/>
            <a:miter lim="800000"/>
            <a:headEnd/>
            <a:tailEnd/>
          </a:ln>
        </p:spPr>
        <p:txBody>
          <a:bodyPr>
            <a:spAutoFit/>
          </a:bodyPr>
          <a:lstStyle/>
          <a:p>
            <a:pPr algn="ctr"/>
            <a:endParaRPr lang="ru-RU" sz="2400" b="1" i="1"/>
          </a:p>
          <a:p>
            <a:r>
              <a:rPr lang="ru-RU" sz="2400" b="1" i="1"/>
              <a:t>Эксклюзивное распределение</a:t>
            </a:r>
            <a:r>
              <a:rPr lang="ru-RU" sz="2400" b="1"/>
              <a:t> </a:t>
            </a:r>
            <a:r>
              <a:rPr lang="ru-RU" sz="2400"/>
              <a:t>— это метод сбыта, основанный на реализации продуктов производителей через ограниченное число посредников, которым на их территории сбыта дается исключительное право реализации продуктов производителя. Таким образом создается имидж эксклюзивности продаваемого продукта. При этом часто ставится условие, чтобы посредник сбывал продукты только данного производителя.</a:t>
            </a:r>
          </a:p>
          <a:p>
            <a:r>
              <a:rPr lang="ru-RU" sz="2400" b="1" i="1"/>
              <a:t>Селективное распределение</a:t>
            </a:r>
            <a:r>
              <a:rPr lang="ru-RU" sz="2400" b="1"/>
              <a:t> </a:t>
            </a:r>
            <a:r>
              <a:rPr lang="ru-RU" sz="2400"/>
              <a:t>— это метод сбыта, основанный на реализации продуктов производителей через ограниченное число торговых точек. Селективное распределение занимает промежуточное место между интенсивным и эксклюзивным распределением.</a:t>
            </a:r>
          </a:p>
          <a:p>
            <a:r>
              <a:rPr lang="ru-RU" sz="2400"/>
              <a:t> Оно позволяет производителю добиваться достаточно широкого охвата рынка при более жестком контроле над ним и с меньшими издержками, чем в случае интенсивного распределения.</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r>
              <a:rPr lang="ru-RU" sz="2400" smtClean="0"/>
              <a:t>С организационной точки зрения выделяют </a:t>
            </a:r>
            <a:r>
              <a:rPr lang="ru-RU" sz="2400" b="1" i="1" smtClean="0"/>
              <a:t>обычные каналораспределения;</a:t>
            </a:r>
            <a:r>
              <a:rPr lang="ru-RU" sz="2400" i="1" smtClean="0"/>
              <a:t> </a:t>
            </a:r>
            <a:r>
              <a:rPr lang="ru-RU" sz="2400" b="1" i="1" smtClean="0"/>
              <a:t>вертикальные маркетинговые системы и горизонтальные маркетинговые системы.</a:t>
            </a:r>
          </a:p>
          <a:p>
            <a:pPr marL="0" indent="0">
              <a:buFontTx/>
              <a:buNone/>
            </a:pPr>
            <a:r>
              <a:rPr lang="ru-RU" sz="2400" b="1" i="1" smtClean="0"/>
              <a:t>Обычный канал распределения</a:t>
            </a:r>
            <a:r>
              <a:rPr lang="ru-RU" sz="2400" smtClean="0"/>
              <a:t> состоит из одного или более независимых производителей, оптовых и розничных торговцев. Этот канал включает в свой состав независимые организации, не имеющие явно выраженных лидирующих позиций и чаще всего подверженные конфликтам.</a:t>
            </a:r>
          </a:p>
          <a:p>
            <a:pPr marL="0" indent="0">
              <a:buFontTx/>
              <a:buNone/>
            </a:pPr>
            <a:r>
              <a:rPr lang="ru-RU" sz="2400" b="1" i="1" smtClean="0"/>
              <a:t>Вертикальная маркетинговая система (ВМС)</a:t>
            </a:r>
            <a:r>
              <a:rPr lang="ru-RU" sz="2400" b="1" smtClean="0"/>
              <a:t> </a:t>
            </a:r>
            <a:r>
              <a:rPr lang="ru-RU" sz="2400" smtClean="0"/>
              <a:t>— это структура канала распределения, в которой производители, оптовые и роз­ничные торговцы действуют как единая система. Один из членов канала либо является владельцем других, либо имеет контракты с ними, либо обладает достаточной силой для обеспечения полного сотрудничества. Выделяют </a:t>
            </a:r>
            <a:r>
              <a:rPr lang="ru-RU" sz="2400" i="1" smtClean="0"/>
              <a:t>корпоративные ВМС, </a:t>
            </a:r>
            <a:r>
              <a:rPr lang="ru-RU" sz="2400" b="1" i="1" smtClean="0"/>
              <a:t>договорные ВМС и административные ВМС.</a:t>
            </a:r>
            <a:endParaRPr lang="ru-RU" sz="2400" b="1"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Объект 2"/>
          <p:cNvSpPr>
            <a:spLocks noGrp="1"/>
          </p:cNvSpPr>
          <p:nvPr>
            <p:ph idx="1"/>
          </p:nvPr>
        </p:nvSpPr>
        <p:spPr bwMode="auto">
          <a:xfrm>
            <a:off x="0" y="0"/>
            <a:ext cx="9144000" cy="66421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endParaRPr lang="ru-RU" sz="2400" b="1" i="1" smtClean="0"/>
          </a:p>
          <a:p>
            <a:pPr marL="0" indent="0">
              <a:buFontTx/>
              <a:buNone/>
            </a:pPr>
            <a:r>
              <a:rPr lang="ru-RU" sz="2400" b="1" i="1" smtClean="0"/>
              <a:t>Корпоративная ВМС</a:t>
            </a:r>
            <a:r>
              <a:rPr lang="ru-RU" sz="2400" b="1" smtClean="0"/>
              <a:t> </a:t>
            </a:r>
            <a:r>
              <a:rPr lang="ru-RU" sz="2400" smtClean="0"/>
              <a:t>объединяет последовательные стадии производства и распределения в руках одного владельца, который осуществляет общее руководство каналом.</a:t>
            </a:r>
          </a:p>
          <a:p>
            <a:pPr marL="0" indent="0">
              <a:buFontTx/>
              <a:buNone/>
            </a:pPr>
            <a:r>
              <a:rPr lang="ru-RU" sz="2400" b="1" i="1" smtClean="0"/>
              <a:t>Договорная ВМС</a:t>
            </a:r>
            <a:r>
              <a:rPr lang="ru-RU" sz="2400" b="1" smtClean="0"/>
              <a:t> </a:t>
            </a:r>
            <a:r>
              <a:rPr lang="ru-RU" sz="2400" smtClean="0"/>
              <a:t>состоит из независимых производственных и распределительных организаций разных уровней системы, связан­ных договорными отношениями, что позволяет получать большие экономию или коммерческие результаты, чем действуя в одиночку. Договорные ВМС бывают трех типов: </a:t>
            </a:r>
            <a:r>
              <a:rPr lang="ru-RU" sz="2400" b="1" i="1" smtClean="0"/>
              <a:t>добровольные цепи под эгидой оптовиков, кооперативы розничных торговцев и франшизные организации.</a:t>
            </a:r>
            <a:endParaRPr lang="ru-RU" sz="2400" b="1" smtClean="0"/>
          </a:p>
          <a:p>
            <a:pPr marL="0" indent="0">
              <a:buFontTx/>
              <a:buNone/>
            </a:pPr>
            <a:r>
              <a:rPr lang="ru-RU" sz="2400" b="1" i="1" smtClean="0"/>
              <a:t>Под горизонтальной маркетинговой системой</a:t>
            </a:r>
            <a:r>
              <a:rPr lang="ru-RU" sz="2400" smtClean="0"/>
              <a:t> понимается согла­шение между несколькими организациями одного уровня канала распределения о совместных действиях с целью использования появляющихся при этом новых маркетинговых возможностей.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Заголовок 1"/>
          <p:cNvSpPr>
            <a:spLocks noGrp="1"/>
          </p:cNvSpPr>
          <p:nvPr>
            <p:ph type="ctrTitle"/>
          </p:nvPr>
        </p:nvSpPr>
        <p:spPr bwMode="auto">
          <a:xfrm>
            <a:off x="539750" y="188913"/>
            <a:ext cx="7772400" cy="1470025"/>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2.2. ЗНАЧЕНИЕ ЦЕНОВЫХ СТРАТЕГИЙ В УСПЕШНОМ ПРОДВИЖЕНИИ ПРОДУКТА</a:t>
            </a:r>
            <a:r>
              <a:rPr lang="ru-RU" b="1" smtClean="0"/>
              <a:t/>
            </a:r>
            <a:br>
              <a:rPr lang="ru-RU" b="1" smtClean="0"/>
            </a:br>
            <a:endParaRPr lang="ru-RU" smtClean="0"/>
          </a:p>
        </p:txBody>
      </p:sp>
      <p:sp>
        <p:nvSpPr>
          <p:cNvPr id="51202" name="Подзаголовок 3"/>
          <p:cNvSpPr>
            <a:spLocks noGrp="1"/>
          </p:cNvSpPr>
          <p:nvPr>
            <p:ph type="subTitle" idx="1"/>
          </p:nvPr>
        </p:nvSpPr>
        <p:spPr bwMode="auto">
          <a:xfrm>
            <a:off x="23813" y="1196975"/>
            <a:ext cx="9120187" cy="5040313"/>
          </a:xfrm>
          <a:noFill/>
          <a:ln>
            <a:miter lim="800000"/>
            <a:headEnd/>
            <a:tailEnd/>
          </a:ln>
        </p:spPr>
        <p:txBody>
          <a:bodyPr vert="horz" wrap="square" lIns="91440" tIns="45720" rIns="91440" bIns="45720" numCol="1" anchor="t" anchorCtr="0" compatLnSpc="1">
            <a:prstTxWarp prst="textNoShape">
              <a:avLst/>
            </a:prstTxWarp>
          </a:bodyPr>
          <a:lstStyle/>
          <a:p>
            <a:pPr algn="l">
              <a:lnSpc>
                <a:spcPct val="90000"/>
              </a:lnSpc>
            </a:pPr>
            <a:r>
              <a:rPr lang="ru-RU" sz="2400" b="1" smtClean="0"/>
              <a:t>Цена</a:t>
            </a:r>
            <a:r>
              <a:rPr lang="ru-RU" sz="2400" smtClean="0"/>
              <a:t> — элемент традиционного маркетинга, обеспечивающий продавцу реальный доход. </a:t>
            </a:r>
          </a:p>
          <a:p>
            <a:pPr algn="l">
              <a:lnSpc>
                <a:spcPct val="90000"/>
              </a:lnSpc>
            </a:pPr>
            <a:r>
              <a:rPr lang="ru-RU" sz="2400" smtClean="0"/>
              <a:t>Рыночная цена не является независимой переменной, ее значение зависит от значения других элементов, например, уровня конкуренции на рынке или общего состояния экономики.</a:t>
            </a:r>
          </a:p>
          <a:p>
            <a:pPr algn="l">
              <a:lnSpc>
                <a:spcPct val="90000"/>
              </a:lnSpc>
            </a:pPr>
            <a:r>
              <a:rPr lang="ru-RU" sz="2400" b="1" smtClean="0"/>
              <a:t>Основной задачей стратегии ценообразования в рыночной экономике</a:t>
            </a:r>
            <a:r>
              <a:rPr lang="ru-RU" sz="2400" smtClean="0"/>
              <a:t> является получение максимальной прибыли при запланированном объеме продаж.</a:t>
            </a:r>
          </a:p>
          <a:p>
            <a:pPr algn="l">
              <a:lnSpc>
                <a:spcPct val="90000"/>
              </a:lnSpc>
            </a:pPr>
            <a:r>
              <a:rPr lang="ru-RU" sz="2400" b="1" smtClean="0"/>
              <a:t> Ценовая стратегия</a:t>
            </a:r>
            <a:r>
              <a:rPr lang="ru-RU" sz="2400" smtClean="0"/>
              <a:t> должна обеспечить долговременное удовлетворение нужд потребителей с помощью оптимального сочетания внутренней стратегии развития предприятия и параметров внешней среды в рамках долгосрочной маркетинговой стратегии.</a:t>
            </a:r>
          </a:p>
          <a:p>
            <a:pPr>
              <a:lnSpc>
                <a:spcPct val="90000"/>
              </a:lnSpc>
            </a:pPr>
            <a:endParaRPr lang="ru-RU"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smtClean="0"/>
              <a:t>Структура ценовой стратегии состоит из </a:t>
            </a:r>
            <a:r>
              <a:rPr lang="ru-RU" sz="2400" b="1" i="1" smtClean="0"/>
              <a:t>стратегии ценообразования </a:t>
            </a:r>
            <a:r>
              <a:rPr lang="ru-RU" sz="2400" b="1" smtClean="0"/>
              <a:t>и </a:t>
            </a:r>
            <a:r>
              <a:rPr lang="ru-RU" sz="2400" b="1" i="1" smtClean="0"/>
              <a:t>стратегии управления ценами.</a:t>
            </a:r>
            <a:endParaRPr lang="ru-RU" sz="2400" b="1" smtClean="0"/>
          </a:p>
          <a:p>
            <a:pPr marL="0" indent="0">
              <a:buFontTx/>
              <a:buNone/>
            </a:pPr>
            <a:r>
              <a:rPr lang="ru-RU" sz="2400" b="1" i="1" smtClean="0"/>
              <a:t>Стратегия ценообразования</a:t>
            </a:r>
            <a:r>
              <a:rPr lang="ru-RU" sz="2400" b="1" smtClean="0"/>
              <a:t> </a:t>
            </a:r>
            <a:r>
              <a:rPr lang="ru-RU" sz="2400" smtClean="0"/>
              <a:t>позволяет определить уровень цен и предельные цены на отдельные группы продукции. Ценообразование всегда следует проводить с учетом номенклатуры и качества продукции, ее полезности, значимости и покупательной способности потребителей и цен конкурентов. В отдельных случаях следует учитывать и цены на продукцию-заменитель. </a:t>
            </a:r>
          </a:p>
          <a:p>
            <a:pPr marL="0" indent="0">
              <a:buFontTx/>
              <a:buNone/>
            </a:pPr>
            <a:r>
              <a:rPr lang="ru-RU" sz="2400" b="1" i="1" smtClean="0"/>
              <a:t>Стратегия управления ценами</a:t>
            </a:r>
            <a:r>
              <a:rPr lang="ru-RU" sz="2400" b="1" smtClean="0"/>
              <a:t> </a:t>
            </a:r>
            <a:r>
              <a:rPr lang="ru-RU" sz="2400" smtClean="0"/>
              <a:t>— это комплекс мер по поддержанию условных цен при их фактическом регулировании в соответствии с особенностями спроса и конкуренции на рынке.</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809875" y="3792538"/>
          <a:ext cx="3524250" cy="139700"/>
        </p:xfrm>
        <a:graphic>
          <a:graphicData uri="http://schemas.openxmlformats.org/drawingml/2006/table">
            <a:tbl>
              <a:tblPr>
                <a:tableStyleId>{5C22544A-7EE6-4342-B048-85BDC9FD1C3A}</a:tableStyleId>
              </a:tblPr>
              <a:tblGrid>
                <a:gridCol w="3524250"/>
              </a:tblGrid>
              <a:tr h="0">
                <a:tc>
                  <a:txBody>
                    <a:bodyPr/>
                    <a:lstStyle/>
                    <a:p>
                      <a:pPr algn="l">
                        <a:lnSpc>
                          <a:spcPts val="1050"/>
                        </a:lnSpc>
                        <a:spcAft>
                          <a:spcPts val="0"/>
                        </a:spcAft>
                      </a:pPr>
                      <a:r>
                        <a:rPr lang="ru-RU" sz="1050">
                          <a:effectLst/>
                        </a:rPr>
                        <a:t>I</a:t>
                      </a:r>
                      <a:endParaRPr lang="ru-RU" sz="1050" b="1">
                        <a:effectLst/>
                        <a:latin typeface="Arial"/>
                        <a:ea typeface="Times New Roman"/>
                      </a:endParaRPr>
                    </a:p>
                  </a:txBody>
                  <a:tcPr marL="0" marR="0" marT="0" marB="0"/>
                </a:tc>
              </a:tr>
            </a:tbl>
          </a:graphicData>
        </a:graphic>
      </p:graphicFrame>
      <p:sp>
        <p:nvSpPr>
          <p:cNvPr id="53255" name="Rectangle 3"/>
          <p:cNvSpPr>
            <a:spLocks noChangeArrowheads="1"/>
          </p:cNvSpPr>
          <p:nvPr/>
        </p:nvSpPr>
        <p:spPr bwMode="auto">
          <a:xfrm>
            <a:off x="3405188" y="2963863"/>
            <a:ext cx="9144000" cy="0"/>
          </a:xfrm>
          <a:prstGeom prst="rect">
            <a:avLst/>
          </a:prstGeom>
          <a:solidFill>
            <a:srgbClr val="FFFFFF"/>
          </a:solidFill>
          <a:ln w="9525">
            <a:noFill/>
            <a:miter lim="800000"/>
            <a:headEnd/>
            <a:tailEnd/>
          </a:ln>
        </p:spPr>
        <p:txBody>
          <a:bodyPr wrap="none" anchor="ctr">
            <a:spAutoFit/>
          </a:bodyPr>
          <a:lstStyle/>
          <a:p>
            <a:r>
              <a:rPr lang="ru-RU" altLang="ru-RU"/>
              <a:t/>
            </a:r>
            <a:br>
              <a:rPr lang="ru-RU" altLang="ru-RU"/>
            </a:br>
            <a:endParaRPr lang="ru-RU" altLang="ru-RU"/>
          </a:p>
          <a:p>
            <a:pPr eaLnBrk="0" hangingPunct="0"/>
            <a:endParaRPr lang="ru-RU" altLang="ru-RU"/>
          </a:p>
        </p:txBody>
      </p:sp>
      <p:sp>
        <p:nvSpPr>
          <p:cNvPr id="53256" name="Объект 2"/>
          <p:cNvSpPr>
            <a:spLocks noGrp="1"/>
          </p:cNvSpPr>
          <p:nvPr>
            <p:ph idx="1"/>
          </p:nvPr>
        </p:nvSpPr>
        <p:spPr bwMode="auto">
          <a:xfrm>
            <a:off x="0" y="0"/>
            <a:ext cx="9140825"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endParaRPr lang="ru-RU" sz="2400" smtClean="0"/>
          </a:p>
          <a:p>
            <a:pPr marL="0" indent="0">
              <a:buFontTx/>
              <a:buNone/>
            </a:pPr>
            <a:r>
              <a:rPr lang="ru-RU" sz="2400" b="1" smtClean="0"/>
              <a:t>Стратегия ценообразования</a:t>
            </a:r>
            <a:r>
              <a:rPr lang="ru-RU" sz="2400" smtClean="0"/>
              <a:t> — это выбор предприятием определенной динамики изменения исходной цены товара, направленный на получение наибольшей прибыли в рамках планируемого периода. Такие стратегии основываются на целях предприятия и неоднородности покупателей, что позволяет реализовывать один и тот же товар по разным ценам.</a:t>
            </a:r>
            <a:br>
              <a:rPr lang="ru-RU" sz="2400" smtClean="0"/>
            </a:br>
            <a:r>
              <a:rPr lang="ru-RU" sz="2400" smtClean="0"/>
              <a:t>Для успешного продвижения на рынок товарной продукции компании могут использовать и другие стратегии, описанные ниже.</a:t>
            </a:r>
          </a:p>
          <a:p>
            <a:pPr marL="0" indent="0">
              <a:buFontTx/>
              <a:buNone/>
            </a:pPr>
            <a:r>
              <a:rPr lang="ru-RU" sz="2400" smtClean="0"/>
              <a:t>При использовании </a:t>
            </a:r>
            <a:r>
              <a:rPr lang="ru-RU" sz="2400" b="1" i="1" smtClean="0"/>
              <a:t>стратегии скидок на втором рынке</a:t>
            </a:r>
            <a:r>
              <a:rPr lang="ru-RU" sz="2400" b="1" smtClean="0"/>
              <a:t> </a:t>
            </a:r>
            <a:r>
              <a:rPr lang="ru-RU" sz="2400" smtClean="0"/>
              <a:t>на один и тот же товар или услугу цены на других рынках устанавливаются ниже, чем на том, где в настоящее время работает предприятие; например, вторым демографическим рынком могут считаться пенсионеры, дети, студенты.</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p:cNvPicPr>
            <a:picLocks noGrp="1" noChangeAspect="1" noChangeArrowheads="1"/>
          </p:cNvPicPr>
          <p:nvPr>
            <p:ph idx="1"/>
          </p:nvPr>
        </p:nvPicPr>
        <p:blipFill>
          <a:blip r:embed="rId2"/>
          <a:srcRect/>
          <a:stretch>
            <a:fillRect/>
          </a:stretch>
        </p:blipFill>
        <p:spPr bwMode="auto">
          <a:xfrm>
            <a:off x="-1588" y="333375"/>
            <a:ext cx="9159876" cy="6524625"/>
          </a:xfrm>
          <a:noFill/>
          <a:ln>
            <a:miter lim="800000"/>
            <a:headEnd/>
            <a:tailEnd/>
          </a:ln>
        </p:spPr>
      </p:pic>
      <p:sp>
        <p:nvSpPr>
          <p:cNvPr id="54274" name="Прямоугольник 1"/>
          <p:cNvSpPr>
            <a:spLocks noChangeArrowheads="1"/>
          </p:cNvSpPr>
          <p:nvPr/>
        </p:nvSpPr>
        <p:spPr bwMode="auto">
          <a:xfrm>
            <a:off x="0" y="0"/>
            <a:ext cx="9144000" cy="4838700"/>
          </a:xfrm>
          <a:prstGeom prst="rect">
            <a:avLst/>
          </a:prstGeom>
          <a:noFill/>
          <a:ln w="9525">
            <a:noFill/>
            <a:miter lim="800000"/>
            <a:headEnd/>
            <a:tailEnd/>
          </a:ln>
        </p:spPr>
        <p:txBody>
          <a:bodyPr>
            <a:spAutoFit/>
          </a:bodyPr>
          <a:lstStyle/>
          <a:p>
            <a:endParaRPr lang="ru-RU" sz="2400" b="1" i="1"/>
          </a:p>
          <a:p>
            <a:endParaRPr lang="ru-RU" sz="2400" b="1" i="1"/>
          </a:p>
          <a:p>
            <a:r>
              <a:rPr lang="ru-RU" sz="2400" b="1" i="1"/>
              <a:t>Стратегия сезонной скидки</a:t>
            </a:r>
            <a:r>
              <a:rPr lang="ru-RU" sz="2400" b="1"/>
              <a:t> </a:t>
            </a:r>
            <a:r>
              <a:rPr lang="ru-RU" sz="2400"/>
              <a:t>часто используется при установлении цен на овощи и фрукты, тарифы услуг связи в различное время суток, билеты на культурно-массовые мероприятия в дневные и вечерние часы и т.д. Такая стратегия обеспечивает более равномерную загрузку предприятий и увеличивает объем продаж.</a:t>
            </a:r>
          </a:p>
          <a:p>
            <a:r>
              <a:rPr lang="ru-RU" sz="2400" b="1" i="1"/>
              <a:t>Стратегия случайной скидки</a:t>
            </a:r>
            <a:r>
              <a:rPr lang="ru-RU" sz="2400" b="1"/>
              <a:t> </a:t>
            </a:r>
            <a:r>
              <a:rPr lang="ru-RU" sz="2400"/>
              <a:t>используется довольно редко и не носит регулярного характера (случайный принцип). Она бывает достаточно эффективной, поскольку привлекает большое число покупателей, заинтересованных в низких ценах.</a:t>
            </a:r>
          </a:p>
        </p:txBody>
      </p:sp>
      <p:pic>
        <p:nvPicPr>
          <p:cNvPr id="54275" name="Picture 2" descr="C:\Users\asus90\Downloads\imgpreview (33).jpg"/>
          <p:cNvPicPr>
            <a:picLocks noChangeAspect="1" noChangeArrowheads="1"/>
          </p:cNvPicPr>
          <p:nvPr/>
        </p:nvPicPr>
        <p:blipFill>
          <a:blip r:embed="rId3"/>
          <a:srcRect/>
          <a:stretch>
            <a:fillRect/>
          </a:stretch>
        </p:blipFill>
        <p:spPr bwMode="auto">
          <a:xfrm>
            <a:off x="468313" y="5157788"/>
            <a:ext cx="2087562" cy="1373187"/>
          </a:xfrm>
          <a:prstGeom prst="rect">
            <a:avLst/>
          </a:prstGeom>
          <a:noFill/>
          <a:ln w="9525">
            <a:noFill/>
            <a:miter lim="800000"/>
            <a:headEnd/>
            <a:tailEnd/>
          </a:ln>
        </p:spPr>
      </p:pic>
      <p:pic>
        <p:nvPicPr>
          <p:cNvPr id="54276" name="Picture 3" descr="C:\Users\asus90\Downloads\imgpreview (32).jpg"/>
          <p:cNvPicPr>
            <a:picLocks noChangeAspect="1" noChangeArrowheads="1"/>
          </p:cNvPicPr>
          <p:nvPr/>
        </p:nvPicPr>
        <p:blipFill>
          <a:blip r:embed="rId4"/>
          <a:srcRect/>
          <a:stretch>
            <a:fillRect/>
          </a:stretch>
        </p:blipFill>
        <p:spPr bwMode="auto">
          <a:xfrm>
            <a:off x="5651500" y="4894263"/>
            <a:ext cx="2736850" cy="1357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Заголовок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b="1" i="1" smtClean="0"/>
          </a:p>
          <a:p>
            <a:pPr marL="0" indent="0">
              <a:buFontTx/>
              <a:buNone/>
            </a:pPr>
            <a:r>
              <a:rPr lang="ru-RU" sz="2400" b="1" i="1" smtClean="0"/>
              <a:t>Стратегия «снятия сливок»</a:t>
            </a:r>
            <a:r>
              <a:rPr lang="ru-RU" sz="2400" b="1" smtClean="0"/>
              <a:t> </a:t>
            </a:r>
            <a:r>
              <a:rPr lang="ru-RU" sz="2400" smtClean="0"/>
              <a:t>предполагает наличие определенного сегмента рынка с покупателями, готовыми и способными платить более высокую цену за товар. В таких случаях установленная первоначальная цена позволяет получать сверхприбыль до тех пор, пока рынок не заполнится конкурентами либо не будут насыщены по­требности элитарных покупателей. После этого происходит сниже­ние цены, и товар становится доступным массовому покупателю.</a:t>
            </a:r>
          </a:p>
          <a:p>
            <a:pPr marL="0" indent="0">
              <a:buFontTx/>
              <a:buNone/>
            </a:pPr>
            <a:r>
              <a:rPr lang="ru-RU" sz="2400" b="1" i="1" smtClean="0"/>
              <a:t>Стратегия проникновения на рынок</a:t>
            </a:r>
            <a:r>
              <a:rPr lang="ru-RU" sz="2400" b="1" smtClean="0"/>
              <a:t> </a:t>
            </a:r>
            <a:r>
              <a:rPr lang="ru-RU" sz="2400" smtClean="0"/>
              <a:t>является противоположностью предыдущей стратегии и предполагает установление первоначально относительно низкой цены на товар. Она может быть продиктована стремлением увеличить свою долю на рынке и обеспечить долговременную прибыль; обычно используется при реализации товаров массового спроса.</a:t>
            </a:r>
          </a:p>
          <a:p>
            <a:pPr marL="0" indent="0">
              <a:buFontTx/>
              <a:buNone/>
            </a:pPr>
            <a:endParaRPr lang="ru-RU" sz="20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b="1" i="1" smtClean="0"/>
          </a:p>
          <a:p>
            <a:pPr marL="0" indent="0" algn="ctr">
              <a:buFontTx/>
              <a:buNone/>
            </a:pPr>
            <a:endParaRPr lang="ru-RU" sz="2400" b="1" i="1" smtClean="0"/>
          </a:p>
          <a:p>
            <a:pPr marL="0" indent="0">
              <a:buFontTx/>
              <a:buNone/>
            </a:pPr>
            <a:r>
              <a:rPr lang="ru-RU" sz="2400" b="1" i="1" smtClean="0"/>
              <a:t>Стратегия сигнализирования ценами</a:t>
            </a:r>
            <a:r>
              <a:rPr lang="ru-RU" sz="2400" b="1" smtClean="0"/>
              <a:t> </a:t>
            </a:r>
            <a:r>
              <a:rPr lang="ru-RU" sz="2400" smtClean="0"/>
              <a:t>характерна для ценообразования на товары длительного пользования, где качество играет большую роль. Реализуя эту стратегию, предприятие может позиционировать свою продукцию рядом с намного более дорогим вариантом такого же товара.</a:t>
            </a:r>
          </a:p>
          <a:p>
            <a:pPr marL="0" indent="0">
              <a:buFontTx/>
              <a:buNone/>
            </a:pPr>
            <a:r>
              <a:rPr lang="ru-RU" sz="2400" b="1" i="1" smtClean="0"/>
              <a:t>Стратегия ценообразования на наборы</a:t>
            </a:r>
            <a:r>
              <a:rPr lang="ru-RU" sz="2400" b="1" smtClean="0"/>
              <a:t> </a:t>
            </a:r>
            <a:r>
              <a:rPr lang="ru-RU" sz="2400" smtClean="0"/>
              <a:t>состоит в том, что цена набора товаров устанавливается ниже, чем сумма цен входящих в него компонентов, прежде всего, за счет товаров-дополнений.</a:t>
            </a:r>
          </a:p>
          <a:p>
            <a:pPr marL="0" indent="0">
              <a:buFontTx/>
              <a:buNone/>
            </a:pPr>
            <a:r>
              <a:rPr lang="ru-RU" sz="2400" b="1" i="1" smtClean="0"/>
              <a:t>Стратегия дифференциации нормы прибыли</a:t>
            </a:r>
            <a:r>
              <a:rPr lang="ru-RU" sz="2400" b="1" smtClean="0"/>
              <a:t> </a:t>
            </a:r>
            <a:r>
              <a:rPr lang="ru-RU" sz="2400" smtClean="0"/>
              <a:t>используется в ценообразовании взаимозаменяемых товаров и услуг. Прибыль от более дорогих товаров иногда компенсирует даже убытки от реализации дешевых, а в целом сохраняется средняя норма прибыли</a:t>
            </a:r>
            <a:r>
              <a:rPr lang="ru-RU" sz="1800" smtClean="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b="1" i="1" smtClean="0"/>
          </a:p>
          <a:p>
            <a:pPr marL="0" indent="0">
              <a:buFontTx/>
              <a:buNone/>
            </a:pPr>
            <a:r>
              <a:rPr lang="ru-RU" sz="2400" b="1" i="1" smtClean="0"/>
              <a:t>Стратегия имиджевых цен</a:t>
            </a:r>
            <a:r>
              <a:rPr lang="ru-RU" sz="2400" smtClean="0"/>
              <a:t> проводится конкурентоспособными предприятиями с устойчивой репутацией и престижной продукцией. Более высокие цены устанавливаются на высококачественные изделия. При этом, устанавливая окончательную цену, необходимо учитывать психологические факторы и реакцию потребителей, поскольку существуют определенные ценовые пороги (уровни цен, при пересечении которых объемы продаж резко возрастают или падают). </a:t>
            </a:r>
          </a:p>
        </p:txBody>
      </p:sp>
      <p:pic>
        <p:nvPicPr>
          <p:cNvPr id="57346" name="Picture 2" descr="C:\Users\asus90\Downloads\image_145.jpg"/>
          <p:cNvPicPr>
            <a:picLocks noChangeAspect="1" noChangeArrowheads="1"/>
          </p:cNvPicPr>
          <p:nvPr/>
        </p:nvPicPr>
        <p:blipFill>
          <a:blip r:embed="rId2"/>
          <a:srcRect/>
          <a:stretch>
            <a:fillRect/>
          </a:stretch>
        </p:blipFill>
        <p:spPr bwMode="auto">
          <a:xfrm>
            <a:off x="250825" y="5229225"/>
            <a:ext cx="3025775" cy="133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r>
              <a:rPr lang="ru-RU" sz="2400" smtClean="0"/>
              <a:t>Хотя цены на свою продукцию предприятие устанавливает с учетом принятой ценовой стратегии, на каждой стадии продвижения продукции на рынок ему необходимо регулировать цены в зависимости от объемов и условий поставки, порядка и форм оплаты, а в рамках программы по стимулированию продаж вводить систему скидок. Само по себе введение любых видов скидок должно быть направлено на закрепление позиций предприятия на конкретных рынках.</a:t>
            </a:r>
          </a:p>
          <a:p>
            <a:pPr marL="0" indent="0" algn="ctr">
              <a:buFontTx/>
              <a:buNone/>
            </a:pPr>
            <a:r>
              <a:rPr lang="ru-RU" sz="2400" smtClean="0"/>
              <a:t>Самым традиционным видом скидки является </a:t>
            </a:r>
            <a:r>
              <a:rPr lang="ru-RU" sz="2400" b="1" i="1" smtClean="0"/>
              <a:t>скидка на коли­чество.</a:t>
            </a:r>
            <a:r>
              <a:rPr lang="ru-RU" sz="2400" b="1" smtClean="0"/>
              <a:t> </a:t>
            </a:r>
            <a:r>
              <a:rPr lang="ru-RU" sz="2400" smtClean="0"/>
              <a:t>Размер скидки, которую иногда еще называют оптовой, может варьироваться весьма сильно и достигать порой 20—30% от оптовой цены продукции.</a:t>
            </a:r>
          </a:p>
          <a:p>
            <a:pPr marL="0" indent="0" algn="ctr">
              <a:buFontTx/>
              <a:buNone/>
            </a:pPr>
            <a:r>
              <a:rPr lang="ru-RU" sz="2400" b="1" i="1" smtClean="0"/>
              <a:t>Скидки за оплату продукции за наличные</a:t>
            </a:r>
            <a:r>
              <a:rPr lang="ru-RU" sz="2400" i="1" smtClean="0"/>
              <a:t>,</a:t>
            </a:r>
            <a:r>
              <a:rPr lang="ru-RU" sz="2400" smtClean="0"/>
              <a:t> как правило, устанав­ливаются в размере 1—1,5% от общей стоимости поставки, а вот скидки при предварительной оплате могут доходить до 3—5%, в зависимости от периода от даты оплаты до поставки.</a:t>
            </a:r>
          </a:p>
          <a:p>
            <a:pPr marL="0" indent="0"/>
            <a:endParaRPr lang="ru-RU"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r>
              <a:rPr lang="ru-RU" sz="2400" smtClean="0"/>
              <a:t>Дилерские скидки предоставляются с целью поддержания в регионе определенного уровня цен и также могут варьироваться в достаточно широком диапазоне, начиная от 10%. Для дилеров, помимо гибкой системы скидок, нередко используется и оплата по открытому счету. Это означает, что дилер может получать про­дукцию и счета за нее хоть каждый день, а оплачивать ее один раз в месяц. В качестве эквивалента скидке при больших объемах закупок может выступать предоставление дилеру льгот по ассортименту приобретаемой продукции за счет более высокой доли в поставке ликвидной продукции. Данный вариант эффективен для тех пред­приятий, которые производят несколько моделей одинаковой по назначению продукции и у которых при заключении договоров действует принцип соблюдения ассортиментных ограничений.</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r>
              <a:rPr lang="ru-RU" sz="2400" smtClean="0"/>
              <a:t>Помимо шкалы скидок при поставке продукции на условиях консигнации или после реализации применяются надбавки к цене, в зависимости от сроков рассрочки платежа, рассчитываемые исходя из банковской ставки по кредиту. Но и здесь, помимо традиционных пени за просрочку платежа, при ускорении платежа по сравнению с предоставленной рассрочкой устанавливается премия в размере 0,5—1% за каждый день опережения.</a:t>
            </a:r>
          </a:p>
          <a:p>
            <a:pPr marL="0" indent="0" algn="ctr">
              <a:buFontTx/>
              <a:buNone/>
            </a:pPr>
            <a:r>
              <a:rPr lang="ru-RU" sz="2400" smtClean="0"/>
              <a:t>Бонус — это премия, предоставляемая потребителю за большой объем приобретенной продукции за конкретный период времени, или, проще говоря, накопительная скидка. Он представляет собой дополнительную небольшую скидку на все прошедшие платежи и учитывается в очередных платежах за конкретный период времени.</a:t>
            </a:r>
          </a:p>
          <a:p>
            <a:pPr marL="0" indent="0" algn="ctr">
              <a:buFontTx/>
              <a:buNone/>
            </a:pPr>
            <a:r>
              <a:rPr lang="ru-RU" sz="2400" smtClean="0"/>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USER\Desktop\Новая папка\Презентация Flash\Стильные персонажи для ваших презентаций\Khalva\Khalva&amp;Izyum-07.png"/>
          <p:cNvPicPr>
            <a:picLocks noChangeAspect="1" noChangeArrowheads="1"/>
          </p:cNvPicPr>
          <p:nvPr/>
        </p:nvPicPr>
        <p:blipFill>
          <a:blip r:embed="rId2"/>
          <a:srcRect/>
          <a:stretch>
            <a:fillRect/>
          </a:stretch>
        </p:blipFill>
        <p:spPr bwMode="auto">
          <a:xfrm>
            <a:off x="6588125" y="5732463"/>
            <a:ext cx="638175" cy="1009650"/>
          </a:xfrm>
          <a:prstGeom prst="rect">
            <a:avLst/>
          </a:prstGeom>
          <a:noFill/>
          <a:ln w="9525">
            <a:noFill/>
            <a:miter lim="800000"/>
            <a:headEnd/>
            <a:tailEnd/>
          </a:ln>
        </p:spPr>
      </p:pic>
      <p:sp>
        <p:nvSpPr>
          <p:cNvPr id="63490" name="Объект 1"/>
          <p:cNvSpPr>
            <a:spLocks noGrp="1"/>
          </p:cNvSpPr>
          <p:nvPr>
            <p:ph idx="1"/>
          </p:nvPr>
        </p:nvSpPr>
        <p:spPr bwMode="auto">
          <a:xfrm>
            <a:off x="0" y="0"/>
            <a:ext cx="9144000" cy="6126163"/>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r>
              <a:rPr lang="ru-RU" sz="2400" smtClean="0"/>
              <a:t>Формирование ценовой стратегии также требует учета факторов чувствительности покупателей к уровню цен. Можно выделить следующие факторы (эффекты) чувствительности:</a:t>
            </a:r>
          </a:p>
          <a:p>
            <a:pPr marL="0" indent="0">
              <a:buFontTx/>
              <a:buAutoNum type="arabicPeriod"/>
            </a:pPr>
            <a:r>
              <a:rPr lang="ru-RU" sz="2400" smtClean="0"/>
              <a:t> </a:t>
            </a:r>
            <a:r>
              <a:rPr lang="ru-RU" sz="2400" b="1" i="1" smtClean="0"/>
              <a:t>Эффект справедливой цены.</a:t>
            </a:r>
            <a:r>
              <a:rPr lang="ru-RU" sz="2400" b="1" smtClean="0"/>
              <a:t> </a:t>
            </a:r>
            <a:r>
              <a:rPr lang="ru-RU" sz="2400" smtClean="0"/>
              <a:t>Покупатель наиболее чувствителен к изменению цены, ее увеличению, если она выходит за рамки «справедливой цены». При этом он сопоставляет текущую цену с ранее действовавшей, цену данного товара с ценами товаров-ана­логов, оценивает соответствие стандарту потребления с учетом потребительской ценности товара.</a:t>
            </a:r>
          </a:p>
          <a:p>
            <a:pPr marL="0" indent="0">
              <a:buFontTx/>
              <a:buAutoNum type="arabicPeriod"/>
            </a:pPr>
            <a:r>
              <a:rPr lang="ru-RU" sz="2400" smtClean="0"/>
              <a:t> </a:t>
            </a:r>
            <a:r>
              <a:rPr lang="ru-RU" sz="2400" b="1" i="1" smtClean="0"/>
              <a:t>Эффект оценки качества через цену.</a:t>
            </a:r>
            <a:r>
              <a:rPr lang="ru-RU" sz="2400" b="1" smtClean="0"/>
              <a:t> </a:t>
            </a:r>
            <a:r>
              <a:rPr lang="ru-RU" sz="2400" smtClean="0"/>
              <a:t>Чем в большей степени покупатель воспринимает цену как сигнал об уровне качества, тем менее он чувствителен к ее изменению.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endParaRPr lang="ru-RU" sz="2400" smtClean="0"/>
          </a:p>
          <a:p>
            <a:pPr marL="0" indent="0">
              <a:buFontTx/>
              <a:buNone/>
            </a:pPr>
            <a:r>
              <a:rPr lang="ru-RU" sz="2400" smtClean="0"/>
              <a:t>Потребитель всегда ищет соответствие между субъективными категориями цены и качества (рис. 2.3). Если субъективная категория качества выше субъективной категории цен или хотя бы соответствует ей, то он становится клиентом предприятия. В противном случае потребитель вряд ли совершит повторную покупку.</a:t>
            </a:r>
          </a:p>
          <a:p>
            <a:pPr marL="0" indent="0">
              <a:buFontTx/>
              <a:buNone/>
            </a:pPr>
            <a:r>
              <a:rPr lang="ru-RU" sz="2400" i="1" smtClean="0"/>
              <a:t>З. </a:t>
            </a:r>
            <a:r>
              <a:rPr lang="ru-RU" sz="2400" b="1" i="1" smtClean="0"/>
              <a:t>Эффект уникальности.</a:t>
            </a:r>
            <a:r>
              <a:rPr lang="ru-RU" sz="2400" b="1" smtClean="0"/>
              <a:t> </a:t>
            </a:r>
            <a:r>
              <a:rPr lang="ru-RU" sz="2400" smtClean="0"/>
              <a:t>Чем более уникален товар с точки зре­ния престижности, антикварности, функциональных свойств, тем спокойнее реакция покупателя на повышение продажной цены.</a:t>
            </a:r>
          </a:p>
          <a:p>
            <a:pPr marL="0" indent="0">
              <a:buFontTx/>
              <a:buNone/>
            </a:pPr>
            <a:r>
              <a:rPr lang="ru-RU" sz="2400" smtClean="0"/>
              <a:t>4. </a:t>
            </a:r>
            <a:r>
              <a:rPr lang="ru-RU" sz="2400" b="1" i="1" smtClean="0"/>
              <a:t>Эффект от раскрутки бренда.</a:t>
            </a:r>
            <a:r>
              <a:rPr lang="ru-RU" sz="2400" b="1" smtClean="0"/>
              <a:t> </a:t>
            </a:r>
            <a:r>
              <a:rPr lang="ru-RU" sz="2400" smtClean="0"/>
              <a:t>Чем выше затраты на результа­тивное позиционирование торговой марки, создание ее популярного имиджа, тем менее чувствительны покупатели к уровню цены.</a:t>
            </a:r>
          </a:p>
          <a:p>
            <a:pPr marL="0" indent="0"/>
            <a:endParaRPr lang="ru-RU"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p:cNvPicPr>
            <a:picLocks noGrp="1" noChangeAspect="1" noChangeArrowheads="1"/>
          </p:cNvPicPr>
          <p:nvPr>
            <p:ph idx="1"/>
          </p:nvPr>
        </p:nvPicPr>
        <p:blipFill>
          <a:blip r:embed="rId2"/>
          <a:srcRect/>
          <a:stretch>
            <a:fillRect/>
          </a:stretch>
        </p:blipFill>
        <p:spPr bwMode="auto">
          <a:xfrm>
            <a:off x="827088" y="404813"/>
            <a:ext cx="7629525" cy="5903912"/>
          </a:xfrm>
          <a:noFill/>
          <a:ln>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2"/>
          <p:cNvPicPr>
            <a:picLocks noGrp="1" noChangeAspect="1" noChangeArrowheads="1"/>
          </p:cNvPicPr>
          <p:nvPr>
            <p:ph idx="1"/>
          </p:nvPr>
        </p:nvPicPr>
        <p:blipFill>
          <a:blip r:embed="rId2"/>
          <a:srcRect/>
          <a:stretch>
            <a:fillRect/>
          </a:stretch>
        </p:blipFill>
        <p:spPr bwMode="auto">
          <a:xfrm>
            <a:off x="395288" y="188913"/>
            <a:ext cx="7489825" cy="6161087"/>
          </a:xfrm>
          <a:noFill/>
          <a:ln>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Заголовок 2"/>
          <p:cNvSpPr>
            <a:spLocks noGrp="1"/>
          </p:cNvSpPr>
          <p:nvPr>
            <p:ph type="ctrTitle"/>
          </p:nvPr>
        </p:nvSpPr>
        <p:spPr bwMode="auto">
          <a:xfrm>
            <a:off x="684213" y="260350"/>
            <a:ext cx="7772400" cy="1008063"/>
          </a:xfrm>
          <a:noFill/>
          <a:ln>
            <a:miter lim="800000"/>
            <a:headEnd/>
            <a:tailEnd/>
          </a:ln>
        </p:spPr>
        <p:txBody>
          <a:bodyPr vert="horz" wrap="square" lIns="91440" tIns="45720" rIns="91440" bIns="45720" numCol="1" anchor="t" anchorCtr="0" compatLnSpc="1">
            <a:prstTxWarp prst="textNoShape">
              <a:avLst/>
            </a:prstTxWarp>
          </a:bodyPr>
          <a:lstStyle/>
          <a:p>
            <a:pPr marL="342900" indent="-342900"/>
            <a:r>
              <a:rPr lang="ru-RU" sz="2400" b="1" smtClean="0"/>
              <a:t>2.3. ПОИСК ПОТЕНЦИАЛЬНЫХ ПОКУПАТЕЛЕЙ И МЕТОДЫ ИХ ПРИВЛЕЧЕНИЯ</a:t>
            </a:r>
            <a:r>
              <a:rPr lang="ru-RU" b="1" smtClean="0"/>
              <a:t/>
            </a:r>
            <a:br>
              <a:rPr lang="ru-RU" b="1" smtClean="0"/>
            </a:br>
            <a:endParaRPr lang="ru-RU" smtClean="0"/>
          </a:p>
        </p:txBody>
      </p:sp>
      <p:sp>
        <p:nvSpPr>
          <p:cNvPr id="69636" name="Rectangle 4"/>
          <p:cNvSpPr>
            <a:spLocks noChangeArrowheads="1"/>
          </p:cNvSpPr>
          <p:nvPr/>
        </p:nvSpPr>
        <p:spPr bwMode="auto">
          <a:xfrm>
            <a:off x="827088" y="1268413"/>
            <a:ext cx="7416800" cy="4760912"/>
          </a:xfrm>
          <a:prstGeom prst="rect">
            <a:avLst/>
          </a:prstGeom>
          <a:noFill/>
          <a:ln w="9525">
            <a:noFill/>
            <a:miter lim="800000"/>
            <a:headEnd/>
            <a:tailEnd/>
          </a:ln>
          <a:effectLst/>
        </p:spPr>
        <p:txBody>
          <a:bodyPr>
            <a:spAutoFit/>
          </a:bodyPr>
          <a:lstStyle/>
          <a:p>
            <a:endParaRPr lang="ru-RU"/>
          </a:p>
          <a:p>
            <a:endParaRPr lang="ru-RU" b="1" i="1"/>
          </a:p>
          <a:p>
            <a:endParaRPr lang="ru-RU" b="1" i="1"/>
          </a:p>
          <a:p>
            <a:endParaRPr lang="ru-RU" b="1" i="1"/>
          </a:p>
          <a:p>
            <a:endParaRPr lang="ru-RU" b="1" i="1"/>
          </a:p>
          <a:p>
            <a:endParaRPr lang="ru-RU" b="1" i="1"/>
          </a:p>
          <a:p>
            <a:endParaRPr lang="ru-RU" b="1" i="1"/>
          </a:p>
          <a:p>
            <a:endParaRPr lang="ru-RU" b="1" i="1"/>
          </a:p>
          <a:p>
            <a:endParaRPr lang="ru-RU" b="1" i="1"/>
          </a:p>
          <a:p>
            <a:endParaRPr lang="ru-RU" b="1" i="1"/>
          </a:p>
          <a:p>
            <a:endParaRPr lang="ru-RU" b="1" i="1"/>
          </a:p>
          <a:p>
            <a:endParaRPr lang="ru-RU" b="1" i="1"/>
          </a:p>
          <a:p>
            <a:endParaRPr lang="ru-RU" b="1" i="1"/>
          </a:p>
          <a:p>
            <a:endParaRPr lang="ru-RU" b="1" i="1"/>
          </a:p>
          <a:p>
            <a:endParaRPr lang="ru-RU" b="1" i="1"/>
          </a:p>
          <a:p>
            <a:endParaRPr lang="ru-RU" b="1" i="1"/>
          </a:p>
          <a:p>
            <a:endParaRPr lang="ru-RU" b="1" i="1"/>
          </a:p>
        </p:txBody>
      </p:sp>
      <p:sp>
        <p:nvSpPr>
          <p:cNvPr id="69637" name="Rectangle 5"/>
          <p:cNvSpPr>
            <a:spLocks noChangeArrowheads="1"/>
          </p:cNvSpPr>
          <p:nvPr/>
        </p:nvSpPr>
        <p:spPr bwMode="auto">
          <a:xfrm>
            <a:off x="395288" y="1268413"/>
            <a:ext cx="8281987" cy="4664075"/>
          </a:xfrm>
          <a:prstGeom prst="rect">
            <a:avLst/>
          </a:prstGeom>
          <a:noFill/>
          <a:ln w="9525">
            <a:noFill/>
            <a:miter lim="800000"/>
            <a:headEnd/>
            <a:tailEnd/>
          </a:ln>
          <a:effectLst/>
        </p:spPr>
        <p:txBody>
          <a:bodyPr>
            <a:spAutoFit/>
          </a:bodyPr>
          <a:lstStyle/>
          <a:p>
            <a:pPr marL="342900" indent="-342900"/>
            <a:r>
              <a:rPr lang="ru-RU" sz="2000" b="1" i="1"/>
              <a:t>Потенциальные покупатели:</a:t>
            </a:r>
          </a:p>
          <a:p>
            <a:pPr marL="342900" indent="-342900"/>
            <a:r>
              <a:rPr lang="ru-RU" sz="2000"/>
              <a:t> </a:t>
            </a:r>
            <a:r>
              <a:rPr lang="ru-RU" sz="2000" b="1" i="1"/>
              <a:t>завтрашние (потенциальные) потребители</a:t>
            </a:r>
            <a:r>
              <a:rPr lang="ru-RU" sz="2000" b="1"/>
              <a:t> </a:t>
            </a:r>
            <a:r>
              <a:rPr lang="ru-RU" sz="2000"/>
              <a:t>— это группа потребителей, чей рынок компания хочет завоевать. На них обычно затрачиваются значительные ресурсы с тем, чтобы упрочить положение компании на этом рынке, а также на развитие взаимоотношений;</a:t>
            </a:r>
          </a:p>
          <a:p>
            <a:pPr marL="342900" indent="-342900"/>
            <a:r>
              <a:rPr lang="ru-RU" sz="2000"/>
              <a:t> </a:t>
            </a:r>
            <a:r>
              <a:rPr lang="ru-RU" sz="2000" b="1" i="1"/>
              <a:t>сегодняшние (ключевые) потребители</a:t>
            </a:r>
            <a:r>
              <a:rPr lang="ru-RU" sz="2000" b="1"/>
              <a:t> </a:t>
            </a:r>
            <a:r>
              <a:rPr lang="ru-RU" sz="2000"/>
              <a:t>— это обычно покупатели, с которыми установлены долгосрочные отношения; они покупают значительные объемы товаров; с ними установлен ряд личных контактов;</a:t>
            </a:r>
          </a:p>
          <a:p>
            <a:pPr marL="342900" indent="-342900"/>
            <a:r>
              <a:rPr lang="ru-RU" sz="2000"/>
              <a:t> </a:t>
            </a:r>
            <a:r>
              <a:rPr lang="ru-RU" sz="2000" b="1" i="1"/>
              <a:t>сегодняшние покупатели</a:t>
            </a:r>
            <a:r>
              <a:rPr lang="ru-RU" sz="2000" b="1"/>
              <a:t> </a:t>
            </a:r>
            <a:r>
              <a:rPr lang="ru-RU" sz="2000"/>
              <a:t>— это покупатели, приобретающие от значительных до небольших объемов товаров, контакты с которыми установлены достаточно давно, однако отношения с ними не явля­ются столь близкими, как с предыдущей группой потребителей;</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Заголовок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mtClean="0"/>
          </a:p>
          <a:p>
            <a:pPr marL="0" indent="0">
              <a:buFontTx/>
              <a:buNone/>
            </a:pPr>
            <a:r>
              <a:rPr lang="ru-RU" sz="2400" b="1" i="1" smtClean="0"/>
              <a:t>вчерашние потребители </a:t>
            </a:r>
            <a:r>
              <a:rPr lang="ru-RU" sz="2400" i="1" smtClean="0"/>
              <a:t>—</a:t>
            </a:r>
            <a:r>
              <a:rPr lang="ru-RU" sz="2400" smtClean="0"/>
              <a:t> это такие потребители, которых, как правило, много, отношения с ними установлены давно, однако каждый из них приобретает лишь незначительный объем товара. Компания продолжает поддерживать с ними отношения, скорее, «по инерции», так как существенной прибыли они не приносят.</a:t>
            </a:r>
          </a:p>
          <a:p>
            <a:pPr marL="0" indent="0" algn="ctr">
              <a:buFontTx/>
              <a:buNone/>
            </a:pPr>
            <a:endParaRPr lang="ru-RU" sz="2400" smtClean="0"/>
          </a:p>
          <a:p>
            <a:pPr marL="0" indent="0"/>
            <a:endParaRPr lang="ru-RU"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p:cNvPicPr>
            <a:picLocks noGrp="1" noChangeAspect="1" noChangeArrowheads="1"/>
          </p:cNvPicPr>
          <p:nvPr>
            <p:ph idx="1"/>
          </p:nvPr>
        </p:nvPicPr>
        <p:blipFill>
          <a:blip r:embed="rId2"/>
          <a:srcRect/>
          <a:stretch>
            <a:fillRect/>
          </a:stretch>
        </p:blipFill>
        <p:spPr bwMode="auto">
          <a:xfrm>
            <a:off x="395288" y="765175"/>
            <a:ext cx="7993062" cy="5256213"/>
          </a:xfrm>
          <a:noFill/>
          <a:ln>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Заголовок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r>
              <a:rPr lang="ru-RU" sz="2400" smtClean="0"/>
              <a:t>В условиях жесткой конкуренции важно знать и постоянно изучать своего клиента, для того чтобы не только выявить его предпочтения, угадать скрытые желания, но и понимать, по каким причинам клиент все-таки уходит к конкурентам. Что же следует предпринять компании для удержания потребителя? Японские специалисты предлагают использовать концепцию </a:t>
            </a:r>
            <a:r>
              <a:rPr lang="ru-RU" sz="2400" i="1" smtClean="0"/>
              <a:t>«ЮР»:</a:t>
            </a:r>
            <a:endParaRPr lang="ru-RU" sz="2400" smtClean="0"/>
          </a:p>
          <a:p>
            <a:pPr marL="0" indent="0"/>
            <a:r>
              <a:rPr lang="ru-RU" sz="2400" i="1" smtClean="0"/>
              <a:t> </a:t>
            </a:r>
            <a:r>
              <a:rPr lang="en-US" sz="2400" b="1" i="1" smtClean="0"/>
              <a:t>price </a:t>
            </a:r>
            <a:r>
              <a:rPr lang="ru-RU" sz="2400" b="1" i="1" smtClean="0"/>
              <a:t>(цена) </a:t>
            </a:r>
            <a:r>
              <a:rPr lang="ru-RU" sz="2400" i="1" smtClean="0"/>
              <a:t>—</a:t>
            </a:r>
            <a:r>
              <a:rPr lang="ru-RU" sz="2400" smtClean="0"/>
              <a:t> скидки, дисконтные и клубные карты;</a:t>
            </a:r>
          </a:p>
          <a:p>
            <a:pPr marL="0" indent="0"/>
            <a:r>
              <a:rPr lang="ru-RU" sz="2400" smtClean="0"/>
              <a:t> </a:t>
            </a:r>
            <a:r>
              <a:rPr lang="en-US" sz="2400" b="1" i="1" smtClean="0"/>
              <a:t>purchases </a:t>
            </a:r>
            <a:r>
              <a:rPr lang="ru-RU" sz="2400" b="1" i="1" smtClean="0"/>
              <a:t>(покупки)</a:t>
            </a:r>
            <a:r>
              <a:rPr lang="ru-RU" sz="2400" b="1" smtClean="0"/>
              <a:t> </a:t>
            </a:r>
            <a:r>
              <a:rPr lang="ru-RU" sz="2400" smtClean="0"/>
              <a:t>— поощрение при покупках: чем больше пользуешься продуктом, услугой, тем больше вознаграждение;</a:t>
            </a:r>
          </a:p>
          <a:p>
            <a:pPr marL="0" indent="0">
              <a:buFontTx/>
              <a:buNone/>
            </a:pPr>
            <a:r>
              <a:rPr lang="ru-RU" sz="2400" b="1" smtClean="0"/>
              <a:t> </a:t>
            </a:r>
            <a:r>
              <a:rPr lang="ru-RU" sz="2400" smtClean="0"/>
              <a:t>• </a:t>
            </a:r>
            <a:r>
              <a:rPr lang="en-US" sz="2400" b="1" i="1" smtClean="0"/>
              <a:t>points </a:t>
            </a:r>
            <a:r>
              <a:rPr lang="ru-RU" sz="2400" b="1" i="1" smtClean="0"/>
              <a:t>(баллы)</a:t>
            </a:r>
            <a:r>
              <a:rPr lang="ru-RU" sz="2400" b="1" smtClean="0"/>
              <a:t> </a:t>
            </a:r>
            <a:r>
              <a:rPr lang="ru-RU" sz="2400" smtClean="0"/>
              <a:t>— балльная система; баллы можно на что-то обменять;</a:t>
            </a:r>
          </a:p>
          <a:p>
            <a:pPr marL="0" indent="0"/>
            <a:r>
              <a:rPr lang="ru-RU" sz="2400" b="1" smtClean="0"/>
              <a:t> </a:t>
            </a:r>
            <a:r>
              <a:rPr lang="en-US" sz="2400" b="1" i="1" smtClean="0"/>
              <a:t>partners </a:t>
            </a:r>
            <a:r>
              <a:rPr lang="ru-RU" sz="2400" b="1" i="1" smtClean="0"/>
              <a:t>(партнеры)</a:t>
            </a:r>
            <a:r>
              <a:rPr lang="ru-RU" sz="2400" b="1" smtClean="0"/>
              <a:t> </a:t>
            </a:r>
            <a:r>
              <a:rPr lang="ru-RU" sz="2400" smtClean="0"/>
              <a:t>— совместные балльные системы с компаниями не конкурентами;</a:t>
            </a:r>
          </a:p>
          <a:p>
            <a:pPr marL="0" indent="0"/>
            <a:endParaRPr lang="ru-RU"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Объект 2"/>
          <p:cNvSpPr>
            <a:spLocks noGrp="1"/>
          </p:cNvSpPr>
          <p:nvPr>
            <p:ph idx="1"/>
          </p:nvPr>
        </p:nvSpPr>
        <p:spPr bwMode="auto">
          <a:xfrm>
            <a:off x="-107950" y="-387350"/>
            <a:ext cx="9144000" cy="6858000"/>
          </a:xfrm>
          <a:noFill/>
          <a:ln>
            <a:miter lim="800000"/>
            <a:headEnd/>
            <a:tailEnd/>
          </a:ln>
        </p:spPr>
        <p:txBody>
          <a:bodyPr vert="horz" wrap="square" lIns="91440" tIns="45720" rIns="91440" bIns="45720" numCol="1" anchor="t" anchorCtr="0" compatLnSpc="1">
            <a:prstTxWarp prst="textNoShape">
              <a:avLst/>
            </a:prstTxWarp>
          </a:bodyPr>
          <a:lstStyle/>
          <a:p>
            <a:pPr algn="ctr"/>
            <a:endParaRPr lang="ru-RU" sz="2400" smtClean="0"/>
          </a:p>
          <a:p>
            <a:endParaRPr lang="ru-RU" sz="2400" smtClean="0"/>
          </a:p>
          <a:p>
            <a:r>
              <a:rPr lang="ru-RU" sz="2400" smtClean="0"/>
              <a:t> </a:t>
            </a:r>
            <a:r>
              <a:rPr lang="en-US" sz="2400" b="1" i="1" smtClean="0"/>
              <a:t>prizes </a:t>
            </a:r>
            <a:r>
              <a:rPr lang="ru-RU" sz="2400" b="1" i="1" smtClean="0"/>
              <a:t>(подарки)</a:t>
            </a:r>
            <a:r>
              <a:rPr lang="ru-RU" sz="2400" b="1" smtClean="0"/>
              <a:t> </a:t>
            </a:r>
            <a:r>
              <a:rPr lang="ru-RU" sz="2400" smtClean="0"/>
              <a:t>— покупая продукт или услугу, получаешь воз­можность получить подарок или поучаствовать в розыгрыше;</a:t>
            </a:r>
          </a:p>
          <a:p>
            <a:r>
              <a:rPr lang="ru-RU" sz="2400" smtClean="0"/>
              <a:t> </a:t>
            </a:r>
            <a:r>
              <a:rPr lang="en-US" sz="2400" b="1" i="1" smtClean="0"/>
              <a:t>pro</a:t>
            </a:r>
            <a:r>
              <a:rPr lang="ru-RU" sz="2400" b="1" i="1" smtClean="0"/>
              <a:t>-</a:t>
            </a:r>
            <a:r>
              <a:rPr lang="en-US" sz="2400" b="1" i="1" smtClean="0"/>
              <a:t>bono </a:t>
            </a:r>
            <a:r>
              <a:rPr lang="ru-RU" sz="2400" b="1" i="1" smtClean="0"/>
              <a:t>(«ради дела»)</a:t>
            </a:r>
            <a:r>
              <a:rPr lang="ru-RU" sz="2400" b="1" smtClean="0"/>
              <a:t> </a:t>
            </a:r>
            <a:r>
              <a:rPr lang="ru-RU" sz="2400" smtClean="0"/>
              <a:t>— общественно-полезная деятельность: покупая продукт или услугу, потребитель участвует в разного рода социальных программах;</a:t>
            </a:r>
          </a:p>
          <a:p>
            <a:r>
              <a:rPr lang="ru-RU" sz="2400" smtClean="0"/>
              <a:t> </a:t>
            </a:r>
            <a:r>
              <a:rPr lang="en-US" sz="2400" b="1" i="1" smtClean="0"/>
              <a:t>privileges </a:t>
            </a:r>
            <a:r>
              <a:rPr lang="ru-RU" sz="2400" b="1" i="1" smtClean="0"/>
              <a:t>(привилегии) </a:t>
            </a:r>
            <a:r>
              <a:rPr lang="ru-RU" sz="2400" i="1" smtClean="0"/>
              <a:t>—</a:t>
            </a:r>
            <a:r>
              <a:rPr lang="ru-RU" sz="2400" smtClean="0"/>
              <a:t> преимущества постоянных клиентов могут быть выражены, например, в возможности разместиться в гостинице без предварительного бронирования;</a:t>
            </a:r>
          </a:p>
          <a:p>
            <a:pPr>
              <a:buFontTx/>
              <a:buNone/>
            </a:pPr>
            <a:r>
              <a:rPr lang="ru-RU" sz="2400" smtClean="0"/>
              <a:t> • </a:t>
            </a:r>
            <a:r>
              <a:rPr lang="en-US" sz="2400" b="1" i="1" smtClean="0"/>
              <a:t>personalization </a:t>
            </a:r>
            <a:r>
              <a:rPr lang="ru-RU" sz="2400" b="1" i="1" smtClean="0"/>
              <a:t>(персонификация)</a:t>
            </a:r>
            <a:r>
              <a:rPr lang="ru-RU" sz="2400" b="1" smtClean="0"/>
              <a:t> </a:t>
            </a:r>
            <a:r>
              <a:rPr lang="ru-RU" sz="2400" smtClean="0"/>
              <a:t>— индивидуализация обслуживания; к клиенту могут обращаться по имени или поздравлять с днем рождения и т.п.;</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0"/>
            <a:ext cx="9144000" cy="6858000"/>
          </a:xfrm>
        </p:spPr>
        <p:txBody>
          <a:bodyPr vert="horz" wrap="square" lIns="91440" tIns="45720" rIns="91440" bIns="45720" numCol="1" anchor="t" anchorCtr="0" compatLnSpc="1">
            <a:prstTxWarp prst="textNoShape">
              <a:avLst/>
            </a:prstTxWarp>
          </a:bodyPr>
          <a:lstStyle/>
          <a:p>
            <a:r>
              <a:rPr lang="ru-RU" sz="2400" smtClean="0"/>
              <a:t> </a:t>
            </a:r>
            <a:r>
              <a:rPr lang="en-US" sz="2400" b="1" i="1" smtClean="0"/>
              <a:t>participation </a:t>
            </a:r>
            <a:r>
              <a:rPr lang="ru-RU" sz="2400" b="1" i="1" smtClean="0"/>
              <a:t>(участие) </a:t>
            </a:r>
            <a:r>
              <a:rPr lang="ru-RU" sz="2400" smtClean="0"/>
              <a:t>— клиент участвует в процессе улучшения продукта (услуги), высказывая свое мнение, например, в групповых интервью или фокус-группе;</a:t>
            </a:r>
          </a:p>
          <a:p>
            <a:pPr>
              <a:buFontTx/>
              <a:buNone/>
            </a:pPr>
            <a:r>
              <a:rPr lang="ru-RU" sz="2400" smtClean="0"/>
              <a:t>• </a:t>
            </a:r>
            <a:r>
              <a:rPr lang="en-US" sz="2400" b="1" i="1" smtClean="0"/>
              <a:t>presto </a:t>
            </a:r>
            <a:r>
              <a:rPr lang="ru-RU" sz="2400" b="1" i="1" smtClean="0"/>
              <a:t>(скорость) </a:t>
            </a:r>
            <a:r>
              <a:rPr lang="ru-RU" sz="2400" i="1" smtClean="0"/>
              <a:t>—</a:t>
            </a:r>
            <a:r>
              <a:rPr lang="ru-RU" sz="2400" smtClean="0"/>
              <a:t> оперативность в решении проблем.</a:t>
            </a:r>
          </a:p>
          <a:p>
            <a:pPr algn="ctr">
              <a:buFontTx/>
              <a:buNone/>
            </a:pPr>
            <a:endParaRPr lang="ru-RU" sz="2400" smtClean="0"/>
          </a:p>
        </p:txBody>
      </p:sp>
      <p:pic>
        <p:nvPicPr>
          <p:cNvPr id="79875" name="Picture 2"/>
          <p:cNvPicPr>
            <a:picLocks noChangeAspect="1" noChangeArrowheads="1"/>
          </p:cNvPicPr>
          <p:nvPr/>
        </p:nvPicPr>
        <p:blipFill>
          <a:blip r:embed="rId2"/>
          <a:srcRect/>
          <a:stretch>
            <a:fillRect/>
          </a:stretch>
        </p:blipFill>
        <p:spPr bwMode="auto">
          <a:xfrm>
            <a:off x="2051050" y="1844675"/>
            <a:ext cx="5419725" cy="2825750"/>
          </a:xfrm>
          <a:prstGeom prst="rect">
            <a:avLst/>
          </a:prstGeom>
          <a:noFill/>
          <a:ln w="9525">
            <a:noFill/>
            <a:miter lim="800000"/>
            <a:headEnd/>
            <a:tailEnd/>
          </a:ln>
        </p:spPr>
      </p:pic>
      <p:sp>
        <p:nvSpPr>
          <p:cNvPr id="79876" name="Заголовок 1"/>
          <p:cNvSpPr>
            <a:spLocks/>
          </p:cNvSpPr>
          <p:nvPr/>
        </p:nvSpPr>
        <p:spPr bwMode="auto">
          <a:xfrm>
            <a:off x="1692275" y="4941888"/>
            <a:ext cx="6399213" cy="360362"/>
          </a:xfrm>
          <a:prstGeom prst="rect">
            <a:avLst/>
          </a:prstGeom>
          <a:noFill/>
          <a:ln w="9525">
            <a:noFill/>
            <a:miter lim="800000"/>
            <a:headEnd/>
            <a:tailEnd/>
          </a:ln>
        </p:spPr>
        <p:txBody>
          <a:bodyPr/>
          <a:lstStyle/>
          <a:p>
            <a:pPr algn="ctr" eaLnBrk="0" hangingPunct="0"/>
            <a:r>
              <a:rPr lang="ru-RU"/>
              <a:t>РИС.2.5. ФАКТОРЫ ЛОЯЛЬНОСТИ</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Заголовок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endParaRPr lang="ru-RU" sz="2400" b="1" smtClean="0"/>
          </a:p>
          <a:p>
            <a:pPr marL="0" indent="0">
              <a:buFontTx/>
              <a:buNone/>
            </a:pPr>
            <a:r>
              <a:rPr lang="ru-RU" sz="2400" b="1" smtClean="0"/>
              <a:t>Круг </a:t>
            </a:r>
            <a:r>
              <a:rPr lang="ru-RU" sz="2400" b="1" i="1" smtClean="0"/>
              <a:t>традиционных</a:t>
            </a:r>
            <a:r>
              <a:rPr lang="ru-RU" sz="2400" b="1" smtClean="0"/>
              <a:t> </a:t>
            </a:r>
            <a:r>
              <a:rPr lang="ru-RU" sz="2400" smtClean="0"/>
              <a:t>материальных факторов лояльности достаточно узок. К ним можно отнести расположение торговой точки (близко к дому, офису, находится на ежедневном маршруте), ас­сортимент товара (наличие основных необходимых товаров), его качество и т.д. Эти факторы обеспечивают «псевдолояльность» потребителей; когда повторные покупки производятся не на основе осознанной эмоциональной приверженности клиента, а «автоматически».</a:t>
            </a:r>
          </a:p>
          <a:p>
            <a:pPr marL="0" indent="0">
              <a:buFontTx/>
              <a:buNone/>
            </a:pPr>
            <a:r>
              <a:rPr lang="ru-RU" sz="2400" b="1" i="1" smtClean="0"/>
              <a:t>Программные</a:t>
            </a:r>
            <a:r>
              <a:rPr lang="ru-RU" sz="2400" smtClean="0"/>
              <a:t> факторы лояльности стоят довольно дорого, требуют мастерства при разработке и поэтому подходят главным образом для крупного бизнеса. К программным материальным факторам в данном контексте относятся скидочные акции, «подарок за покупку», программы лояльности (дисконтные карты, подарочные сертификаты и ваучеры, бонусы, клубные карты и т.п.).</a:t>
            </a:r>
          </a:p>
          <a:p>
            <a:pPr marL="0" indent="0">
              <a:buFontTx/>
              <a:buNone/>
            </a:pPr>
            <a:endParaRPr lang="ru-RU" sz="24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Объект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endParaRPr lang="ru-RU" sz="2400" smtClean="0"/>
          </a:p>
          <a:p>
            <a:pPr marL="0" indent="0" algn="ctr">
              <a:buFontTx/>
              <a:buNone/>
            </a:pPr>
            <a:endParaRPr lang="ru-RU" sz="2400" smtClean="0"/>
          </a:p>
          <a:p>
            <a:pPr marL="0" indent="0">
              <a:buFontTx/>
              <a:buNone/>
            </a:pPr>
            <a:r>
              <a:rPr lang="ru-RU" sz="2400" b="1" smtClean="0"/>
              <a:t>Нематериальные факторы</a:t>
            </a:r>
            <a:r>
              <a:rPr lang="ru-RU" sz="2400" smtClean="0"/>
              <a:t> отвечают за эмоциональную удовлетворенность клиента за счет качественного обслуживания и внимательного отношения. К таким факторам относят </a:t>
            </a:r>
            <a:r>
              <a:rPr lang="ru-RU" sz="2400" b="1" i="1" smtClean="0"/>
              <a:t>процедурные и персональные факторы.</a:t>
            </a:r>
          </a:p>
          <a:p>
            <a:pPr marL="0" indent="0">
              <a:buFontTx/>
              <a:buNone/>
            </a:pPr>
            <a:r>
              <a:rPr lang="ru-RU" sz="2400" smtClean="0"/>
              <a:t>Систематически уделять внимание нематериальным факторам качественного обслуживания российские предприятия начали относительно недавно. Они стали проводить обучение продавцов техникам качественного обслуживания клиентов, выработали его стандарты, стали внедрять эти стандарты и проводить регулярную оценку качества обслуживания клиентов.</a:t>
            </a:r>
          </a:p>
          <a:p>
            <a:pPr marL="0" indent="0">
              <a:buFontTx/>
              <a:buNone/>
            </a:pPr>
            <a:endParaRPr lang="ru-RU" sz="2400" smtClean="0"/>
          </a:p>
          <a:p>
            <a:pPr marL="0" indent="0"/>
            <a:endParaRPr lang="ru-RU" smtClean="0"/>
          </a:p>
        </p:txBody>
      </p:sp>
      <p:pic>
        <p:nvPicPr>
          <p:cNvPr id="83970" name="Picture 2" descr="C:\Users\asus90\Downloads\imgpreview (39).jpg"/>
          <p:cNvPicPr>
            <a:picLocks noChangeAspect="1" noChangeArrowheads="1"/>
          </p:cNvPicPr>
          <p:nvPr/>
        </p:nvPicPr>
        <p:blipFill>
          <a:blip r:embed="rId2"/>
          <a:srcRect/>
          <a:stretch>
            <a:fillRect/>
          </a:stretch>
        </p:blipFill>
        <p:spPr bwMode="auto">
          <a:xfrm>
            <a:off x="827088" y="260350"/>
            <a:ext cx="1436687" cy="911225"/>
          </a:xfrm>
          <a:prstGeom prst="rect">
            <a:avLst/>
          </a:prstGeom>
          <a:noFill/>
          <a:ln w="9525">
            <a:noFill/>
            <a:miter lim="800000"/>
            <a:headEnd/>
            <a:tailEnd/>
          </a:ln>
        </p:spPr>
      </p:pic>
      <p:pic>
        <p:nvPicPr>
          <p:cNvPr id="83971" name="Picture 3" descr="C:\Users\asus90\Downloads\498193_2012051719.jpg"/>
          <p:cNvPicPr>
            <a:picLocks noChangeAspect="1" noChangeArrowheads="1"/>
          </p:cNvPicPr>
          <p:nvPr/>
        </p:nvPicPr>
        <p:blipFill>
          <a:blip r:embed="rId3"/>
          <a:srcRect/>
          <a:stretch>
            <a:fillRect/>
          </a:stretch>
        </p:blipFill>
        <p:spPr bwMode="auto">
          <a:xfrm>
            <a:off x="3779838" y="5876925"/>
            <a:ext cx="2952750" cy="823913"/>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Заголовок 1"/>
          <p:cNvSpPr>
            <a:spLocks noGrp="1"/>
          </p:cNvSpPr>
          <p:nvPr>
            <p:ph type="title"/>
          </p:nvPr>
        </p:nvSpPr>
        <p:spPr bwMode="auto">
          <a:xfrm>
            <a:off x="395288" y="115888"/>
            <a:ext cx="8280400" cy="792162"/>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2.4. ФАКТОРЫ, ВЛИЯЮЩИЕ НА ТОВАРНЫЕ ПРОДАЖИ</a:t>
            </a:r>
            <a:br>
              <a:rPr lang="ru-RU" sz="2400" b="1" smtClean="0"/>
            </a:br>
            <a:r>
              <a:rPr lang="ru-RU" b="1" smtClean="0"/>
              <a:t/>
            </a:r>
            <a:br>
              <a:rPr lang="ru-RU" b="1" smtClean="0"/>
            </a:br>
            <a:endParaRPr lang="ru-RU" smtClean="0"/>
          </a:p>
        </p:txBody>
      </p:sp>
      <p:pic>
        <p:nvPicPr>
          <p:cNvPr id="88070" name="Picture 2"/>
          <p:cNvPicPr>
            <a:picLocks noChangeAspect="1" noChangeArrowheads="1"/>
          </p:cNvPicPr>
          <p:nvPr/>
        </p:nvPicPr>
        <p:blipFill>
          <a:blip r:embed="rId2"/>
          <a:srcRect/>
          <a:stretch>
            <a:fillRect/>
          </a:stretch>
        </p:blipFill>
        <p:spPr bwMode="auto">
          <a:xfrm>
            <a:off x="1331913" y="908050"/>
            <a:ext cx="6624637" cy="5199063"/>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457200" indent="-457200">
              <a:buFontTx/>
              <a:buAutoNum type="arabicPeriod"/>
            </a:pPr>
            <a:endParaRPr lang="ru-RU" sz="2400" b="1" i="1" smtClean="0"/>
          </a:p>
          <a:p>
            <a:pPr marL="457200" indent="-457200">
              <a:buFontTx/>
              <a:buAutoNum type="arabicPeriod"/>
            </a:pPr>
            <a:r>
              <a:rPr lang="ru-RU" sz="2400" b="1" i="1" smtClean="0"/>
              <a:t>Возрастающие ожидания потребителей.</a:t>
            </a:r>
            <a:r>
              <a:rPr lang="ru-RU" sz="2400" b="1" smtClean="0"/>
              <a:t> </a:t>
            </a:r>
            <a:r>
              <a:rPr lang="ru-RU" sz="2400" smtClean="0"/>
              <a:t>По мере того как с потребителями обращаются все лучше и лучше, они требуют еще более качественного обращения. В результате торговые предста­вители должны признать, что ожидания как потребителей, так и организаций-покупателей в отношении качества продукции, обслуживания и ценности будут продолжать возрастать, и поэтому они должны реагировать на этот вызов постоянным улучшением качества.</a:t>
            </a:r>
          </a:p>
          <a:p>
            <a:pPr marL="457200" indent="-457200">
              <a:buFontTx/>
              <a:buAutoNum type="arabicPeriod"/>
            </a:pPr>
            <a:r>
              <a:rPr lang="ru-RU" sz="2400" smtClean="0"/>
              <a:t> </a:t>
            </a:r>
            <a:r>
              <a:rPr lang="ru-RU" sz="2400" b="1" i="1" smtClean="0"/>
              <a:t>Отрешение потребителей избежать участия в переговорах между покупателем и продавцом.</a:t>
            </a:r>
            <a:r>
              <a:rPr lang="ru-RU" sz="2400" b="1" smtClean="0"/>
              <a:t> </a:t>
            </a:r>
            <a:r>
              <a:rPr lang="ru-RU" sz="2400" smtClean="0"/>
              <a:t>Проведенные исследования показывают, что в сфере торговли имеют место покупки, вызывающие беспокойство и в меньшей степени удовлетворяющие покупателя, например, покупка автомобиля.</a:t>
            </a:r>
            <a:endParaRPr lang="ru-RU"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endParaRPr lang="ru-RU" sz="2400" smtClean="0"/>
          </a:p>
          <a:p>
            <a:pPr marL="0" indent="0">
              <a:buFontTx/>
              <a:buNone/>
            </a:pPr>
            <a:r>
              <a:rPr lang="ru-RU" sz="2400" smtClean="0"/>
              <a:t>4. </a:t>
            </a:r>
            <a:r>
              <a:rPr lang="ru-RU" sz="2400" b="1" i="1" smtClean="0"/>
              <a:t>Увеличивающаяся мощь основных покупателей.</a:t>
            </a:r>
            <a:r>
              <a:rPr lang="ru-RU" sz="2400" b="1" smtClean="0"/>
              <a:t> </a:t>
            </a:r>
            <a:r>
              <a:rPr lang="ru-RU" sz="2400" smtClean="0"/>
              <a:t>Растущее доминирование основных участников во многих секторах (прежде всего в розничной торговле) оказывает сильное влияние на продажи и управление продажами. Их огромная покупательская мощь озна­чает, что они могут требовать и получают специальные услуги, включая статус специального потребителя (управление ключе­вым клиентом), контроль над товарно-материальными запасами в режиме «точно в срок», управление категориями и совместное финансирование кампании продвижения товара.</a:t>
            </a:r>
          </a:p>
          <a:p>
            <a:pPr marL="0" indent="0"/>
            <a:endParaRPr lang="ru-RU"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buFontTx/>
              <a:buNone/>
            </a:pPr>
            <a:r>
              <a:rPr lang="ru-RU" sz="2400" smtClean="0"/>
              <a:t>5. </a:t>
            </a:r>
            <a:r>
              <a:rPr lang="ru-RU" sz="2400" b="1" i="1" smtClean="0"/>
              <a:t>Глобализация рынка.</a:t>
            </a:r>
            <a:r>
              <a:rPr lang="ru-RU" sz="2400" b="1" smtClean="0"/>
              <a:t> </a:t>
            </a:r>
            <a:r>
              <a:rPr lang="ru-RU" sz="2400" smtClean="0"/>
              <a:t>По мере того как национальные рынки становятся все более насыщенными, компании, для того чтобы обеспечить рост продаж и получение прибыли, расширяют свою деятельность в других странах. Проблемы, с которыми они сталкиваются в этом случае, включают: установление правильного соотношения между численностью персонала из экспатриантов и местного населения; адаптацию к разным культурам, стилям жизни и языкам; соперничество с брендами мирового уровня; формирование глобальных взаимоотношений с крупными заказчиками, располагающимися во многих странах.</a:t>
            </a:r>
          </a:p>
          <a:p>
            <a:pPr marL="0" indent="0">
              <a:buFontTx/>
              <a:buNone/>
            </a:pPr>
            <a:r>
              <a:rPr lang="ru-RU" sz="2400" i="1" smtClean="0"/>
              <a:t>6. </a:t>
            </a:r>
            <a:r>
              <a:rPr lang="ru-RU" sz="2400" b="1" i="1" smtClean="0"/>
              <a:t>Фрагментация рынков.</a:t>
            </a:r>
            <a:r>
              <a:rPr lang="ru-RU" sz="2400" b="1" smtClean="0"/>
              <a:t> </a:t>
            </a:r>
            <a:r>
              <a:rPr lang="ru-RU" sz="2400" smtClean="0"/>
              <a:t>Под воздействием перемен, происходящих в уровне доходов, стиле жизни, психологии людей, опыте и вообще в условиях более высокой жизненной динамики, рынки фрагментируются и образуют рыночные сегменты.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Заголовок 1"/>
          <p:cNvSpPr>
            <a:spLocks noGrp="1"/>
          </p:cNvSpPr>
          <p:nvPr>
            <p:ph type="ctrTitle"/>
          </p:nvPr>
        </p:nvSpPr>
        <p:spPr bwMode="auto">
          <a:xfrm>
            <a:off x="539750" y="188913"/>
            <a:ext cx="7772400" cy="1470025"/>
          </a:xfrm>
          <a:noFill/>
          <a:ln>
            <a:miter lim="800000"/>
            <a:headEnd/>
            <a:tailEnd/>
          </a:ln>
        </p:spPr>
        <p:txBody>
          <a:bodyPr vert="horz" wrap="square" lIns="91440" tIns="45720" rIns="91440" bIns="45720" numCol="1" anchor="t" anchorCtr="0" compatLnSpc="1">
            <a:prstTxWarp prst="textNoShape">
              <a:avLst/>
            </a:prstTxWarp>
          </a:bodyPr>
          <a:lstStyle/>
          <a:p>
            <a:pPr marL="342900" indent="-342900"/>
            <a:r>
              <a:rPr lang="ru-RU" sz="2400" b="1" smtClean="0"/>
              <a:t>ТЕМА 2.5. БРЕНДИНГ КАК ДЕЯТЕЛЬНОСТЬ ПО СОЗДАНИЮ ДОЛГОСРОЧНОГО ПРЕДПОЧТЕНИЯ ТОВАРА</a:t>
            </a:r>
            <a:br>
              <a:rPr lang="ru-RU" sz="2400" b="1" smtClean="0"/>
            </a:br>
            <a:endParaRPr lang="ru-RU" sz="2400" b="1" smtClean="0"/>
          </a:p>
        </p:txBody>
      </p:sp>
      <p:sp>
        <p:nvSpPr>
          <p:cNvPr id="97284" name="Rectangle 4"/>
          <p:cNvSpPr>
            <a:spLocks noChangeArrowheads="1"/>
          </p:cNvSpPr>
          <p:nvPr/>
        </p:nvSpPr>
        <p:spPr bwMode="auto">
          <a:xfrm>
            <a:off x="360363" y="1484313"/>
            <a:ext cx="8783637" cy="4751387"/>
          </a:xfrm>
          <a:prstGeom prst="rect">
            <a:avLst/>
          </a:prstGeom>
          <a:noFill/>
          <a:ln w="9525">
            <a:noFill/>
            <a:miter lim="800000"/>
            <a:headEnd/>
            <a:tailEnd/>
          </a:ln>
          <a:effectLst/>
        </p:spPr>
        <p:txBody>
          <a:bodyPr>
            <a:spAutoFit/>
          </a:bodyPr>
          <a:lstStyle/>
          <a:p>
            <a:endParaRPr lang="ru-RU" sz="2400"/>
          </a:p>
          <a:p>
            <a:endParaRPr lang="ru-RU" sz="2400"/>
          </a:p>
          <a:p>
            <a:r>
              <a:rPr lang="ru-RU" sz="2400" b="1" i="1"/>
              <a:t>Брендинг</a:t>
            </a:r>
            <a:r>
              <a:rPr lang="ru-RU" sz="2400"/>
              <a:t> — это деятельность по созданию долгосрочного предпочтения товара, основанная на совместном воздействии на потребителя товарного знака, упаковки, рекламных обращений, материалов рекламных продаж и других элементов рекламы, объединенных определенной идеей и однотипным оформлением, выделяющих товар среди конкурентов и создающих его образ.</a:t>
            </a:r>
          </a:p>
          <a:p>
            <a:endParaRPr lang="ru-RU"/>
          </a:p>
          <a:p>
            <a:endParaRPr lang="ru-RU"/>
          </a:p>
          <a:p>
            <a:endParaRPr lang="ru-RU"/>
          </a:p>
          <a:p>
            <a:endParaRPr lang="ru-RU"/>
          </a:p>
          <a:p>
            <a:endParaRPr lang="ru-RU"/>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Объект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b="1" i="1" smtClean="0"/>
              <a:t>Управление брендом</a:t>
            </a:r>
            <a:r>
              <a:rPr lang="ru-RU" sz="2400" b="1" smtClean="0"/>
              <a:t> </a:t>
            </a:r>
            <a:r>
              <a:rPr lang="ru-RU" sz="2400" smtClean="0"/>
              <a:t>— процесс создания индивидуальных черт бренда, их изменения для достижения максимальной эффективности, проверки, что индивидуальные черты не корректируются в угоду тактической выгоде, а также составления планов антикризисного управления брендом в случае необходимости с целью стратегического увеличения его стоимости.</a:t>
            </a:r>
          </a:p>
          <a:p>
            <a:pPr marL="0" indent="0">
              <a:buFontTx/>
              <a:buNone/>
            </a:pPr>
            <a:r>
              <a:rPr lang="ru-RU" sz="2400" smtClean="0"/>
              <a:t>В брендинге существует принцип, называющийся </a:t>
            </a:r>
            <a:r>
              <a:rPr lang="ru-RU" sz="2400" b="1" i="1" smtClean="0"/>
              <a:t>«принципом позиционности</a:t>
            </a:r>
            <a:r>
              <a:rPr lang="ru-RU" sz="2400" b="1" smtClean="0"/>
              <a:t>», </a:t>
            </a:r>
            <a:r>
              <a:rPr lang="ru-RU" sz="2400" smtClean="0"/>
              <a:t>который заключается в том, что первую компанию, уже занявшую свою позицию в умах потребителей, невозможно лишить этого места: </a:t>
            </a:r>
            <a:r>
              <a:rPr lang="en-US" sz="2400" i="1" smtClean="0"/>
              <a:t>IBM </a:t>
            </a:r>
            <a:r>
              <a:rPr lang="ru-RU" sz="2400" i="1" smtClean="0"/>
              <a:t>—</a:t>
            </a:r>
            <a:r>
              <a:rPr lang="ru-RU" sz="2400" smtClean="0"/>
              <a:t> ком­пьютеры, </a:t>
            </a:r>
            <a:r>
              <a:rPr lang="en-US" sz="2400" i="1" smtClean="0"/>
              <a:t>Coca</a:t>
            </a:r>
            <a:r>
              <a:rPr lang="ru-RU" sz="2400" i="1" smtClean="0"/>
              <a:t>-</a:t>
            </a:r>
            <a:r>
              <a:rPr lang="en-US" sz="2400" i="1" smtClean="0"/>
              <a:t>Cola </a:t>
            </a:r>
            <a:r>
              <a:rPr lang="ru-RU" sz="2400" i="1" smtClean="0"/>
              <a:t>—</a:t>
            </a:r>
            <a:r>
              <a:rPr lang="ru-RU" sz="2400" smtClean="0"/>
              <a:t> напитки, Сбербанк — сберегательные услуги для населения.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Заголовок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b="1" i="1" smtClean="0"/>
              <a:t>Существенным элементом системы управления брендом является разработка стратегии бренда</a:t>
            </a:r>
            <a:r>
              <a:rPr lang="ru-RU" sz="2400" smtClean="0"/>
              <a:t>. Она отвечает на следующие вопросы: кто является целевой аудиторией; какое обещание (предложение) следует сделать этой аудитории; какое доказательство необходимо ей привести, чтобы показать, что это предложение чего-то стоит; какое конечное впечатление следует оставить?</a:t>
            </a:r>
          </a:p>
          <a:p>
            <a:pPr marL="0" indent="0">
              <a:buFontTx/>
              <a:buNone/>
            </a:pPr>
            <a:r>
              <a:rPr lang="ru-RU" sz="2400" b="1" i="1" smtClean="0"/>
              <a:t>Стратегия бренда также определяет</a:t>
            </a:r>
            <a:r>
              <a:rPr lang="ru-RU" sz="2400" smtClean="0"/>
              <a:t>, с помощью каких методов перечисленные пункты могут быть выполнены, т.е. то, как товар сделан, назван, классифицирован, упакован, выставлен и рекламирован.</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Заголовок 2"/>
          <p:cNvSpPr>
            <a:spLocks noGrp="1"/>
          </p:cNvSpPr>
          <p:nvPr>
            <p:ph type="ctrTitle"/>
          </p:nvPr>
        </p:nvSpPr>
        <p:spPr bwMode="auto">
          <a:xfrm>
            <a:off x="468313" y="115888"/>
            <a:ext cx="7991475" cy="720725"/>
          </a:xfrm>
          <a:noFill/>
          <a:ln>
            <a:miter lim="800000"/>
            <a:headEnd/>
            <a:tailEnd/>
          </a:ln>
        </p:spPr>
        <p:txBody>
          <a:bodyPr vert="horz" wrap="square" lIns="91440" tIns="45720" rIns="91440" bIns="45720" numCol="1" anchor="t" anchorCtr="0" compatLnSpc="1">
            <a:prstTxWarp prst="textNoShape">
              <a:avLst/>
            </a:prstTxWarp>
          </a:bodyPr>
          <a:lstStyle/>
          <a:p>
            <a:pPr marL="342900" indent="-342900"/>
            <a:r>
              <a:rPr lang="ru-RU" sz="2400" b="1" smtClean="0"/>
              <a:t>2.6. РАЦИОНАЛИЗАЦИЯ ТОВАРНОГО АССОРТИМЕНТА</a:t>
            </a:r>
            <a:br>
              <a:rPr lang="ru-RU" sz="2400" b="1" smtClean="0"/>
            </a:br>
            <a:endParaRPr lang="ru-RU" sz="2400" b="1" smtClean="0"/>
          </a:p>
        </p:txBody>
      </p:sp>
      <p:sp>
        <p:nvSpPr>
          <p:cNvPr id="108546" name="Подзаголовок 3"/>
          <p:cNvSpPr>
            <a:spLocks noGrp="1"/>
          </p:cNvSpPr>
          <p:nvPr>
            <p:ph type="subTitle" idx="1"/>
          </p:nvPr>
        </p:nvSpPr>
        <p:spPr bwMode="auto">
          <a:xfrm>
            <a:off x="0" y="1268413"/>
            <a:ext cx="9144000" cy="5589587"/>
          </a:xfrm>
          <a:noFill/>
          <a:ln>
            <a:miter lim="800000"/>
            <a:headEnd/>
            <a:tailEnd/>
          </a:ln>
        </p:spPr>
        <p:txBody>
          <a:bodyPr vert="horz" wrap="square" lIns="91440" tIns="45720" rIns="91440" bIns="45720" numCol="1" anchor="t" anchorCtr="0" compatLnSpc="1">
            <a:prstTxWarp prst="textNoShape">
              <a:avLst/>
            </a:prstTxWarp>
          </a:bodyPr>
          <a:lstStyle/>
          <a:p>
            <a:pPr algn="l"/>
            <a:r>
              <a:rPr lang="ru-RU" sz="2400" b="1" i="1" smtClean="0"/>
              <a:t>Товарный ассортимент</a:t>
            </a:r>
            <a:r>
              <a:rPr lang="ru-RU" sz="2400" smtClean="0"/>
              <a:t> — это группа товаров, тесно связанных между собой либо в силу схожести их функционирования, либо в силу того, что их продают одним и тем же клиентам, через одни и те же типы торговых заведений или в рамках одного и того же диапазона цен. Компания может принять решение о насыщении товарного ассортимента в стремлении получить дополнительную прибыль, задействовать неиспользуемые мощности и т.п. Однако перенасыщение ассортимента ведёт к уменьшению прибыли организации. Поэтому возникает проблема рационализации товарного ассортимента.</a:t>
            </a:r>
          </a:p>
          <a:p>
            <a:pPr algn="l"/>
            <a:r>
              <a:rPr lang="ru-RU" sz="2400" b="1" smtClean="0"/>
              <a:t>Изменение структуры ассортимента</a:t>
            </a:r>
            <a:r>
              <a:rPr lang="ru-RU" sz="2400" smtClean="0"/>
              <a:t> — один из способов повысить эффективность работы компании.</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endParaRPr lang="ru-RU" sz="2400" smtClean="0"/>
          </a:p>
          <a:p>
            <a:pPr marL="0" indent="0" algn="ctr">
              <a:buFontTx/>
              <a:buNone/>
            </a:pPr>
            <a:r>
              <a:rPr lang="en-US" sz="2400" b="1" i="1" smtClean="0"/>
              <a:t>ABC</a:t>
            </a:r>
            <a:r>
              <a:rPr lang="ru-RU" sz="2400" b="1" i="1" smtClean="0"/>
              <a:t>-</a:t>
            </a:r>
            <a:r>
              <a:rPr lang="ru-RU" sz="2400" b="1" smtClean="0"/>
              <a:t>анализ </a:t>
            </a:r>
            <a:r>
              <a:rPr lang="ru-RU" sz="2400" smtClean="0"/>
              <a:t>(</a:t>
            </a:r>
            <a:r>
              <a:rPr lang="ru-RU" sz="2400" i="1" smtClean="0"/>
              <a:t>разработчики — С. Дибб, Л. Симкин</a:t>
            </a:r>
            <a:r>
              <a:rPr lang="ru-RU" sz="2400" smtClean="0"/>
              <a:t>). </a:t>
            </a:r>
          </a:p>
          <a:p>
            <a:pPr marL="0" indent="0">
              <a:buFontTx/>
              <a:buNone/>
            </a:pPr>
            <a:r>
              <a:rPr lang="ru-RU" sz="2400" smtClean="0"/>
              <a:t>Получаемая в результате данного анализа классификация товаров позволяет определить основные направления развития отдельных товарных групп, выявить приоритетные позиции ассортимента, оценить эффективность структуры ассортимента и пути ее оптимизации.</a:t>
            </a:r>
          </a:p>
          <a:p>
            <a:pPr marL="0" indent="0">
              <a:buFontTx/>
              <a:buNone/>
            </a:pPr>
            <a:r>
              <a:rPr lang="ru-RU" sz="2400" smtClean="0"/>
              <a:t>Для анализа используются данные о динамике продаж и себестоимости продукции (включающей только переменные затраты, без учета постоянных затрат). На основе соотношения объема продаж в стоимостном выражении и вклада в покрытие затрат товар относится к одной из четырех групп:</a:t>
            </a:r>
          </a:p>
          <a:p>
            <a:pPr marL="0" indent="0">
              <a:buFontTx/>
              <a:buNone/>
            </a:pPr>
            <a:r>
              <a:rPr lang="ru-RU" sz="2400" smtClean="0"/>
              <a:t>Финансовый вклад в покрытие затрат = Выручка от реализации -  Переменные затраты (либо учетная стоимость).</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b="1" i="1" smtClean="0"/>
          </a:p>
          <a:p>
            <a:pPr marL="0" indent="0" algn="ctr">
              <a:buFontTx/>
              <a:buNone/>
            </a:pPr>
            <a:endParaRPr lang="ru-RU" sz="2400" b="1" i="1" smtClean="0"/>
          </a:p>
          <a:p>
            <a:pPr marL="0" indent="0" algn="ctr">
              <a:buFontTx/>
              <a:buNone/>
            </a:pPr>
            <a:endParaRPr lang="ru-RU" sz="2400" b="1" i="1" smtClean="0"/>
          </a:p>
          <a:p>
            <a:pPr marL="0" indent="0" algn="ctr">
              <a:buFontTx/>
              <a:buNone/>
            </a:pPr>
            <a:endParaRPr lang="ru-RU" sz="2400" b="1" i="1" smtClean="0"/>
          </a:p>
          <a:p>
            <a:pPr marL="0" indent="0" algn="ctr">
              <a:buFontTx/>
              <a:buNone/>
            </a:pPr>
            <a:r>
              <a:rPr lang="ru-RU" sz="2400" b="1" i="1" smtClean="0"/>
              <a:t>Группа А </a:t>
            </a:r>
            <a:r>
              <a:rPr lang="ru-RU" sz="2400" smtClean="0"/>
              <a:t>— это наиболее ценная для предприятия группа; товары, входящие в данную группу, могут служить эталонами при выборе нового товара для включения в ассортимент. Необходимо стремиться к увеличению числа товарных позиций в данной группе, так как увеличение продаж именно этих товаров оказывает наибольшее влияние на прибыль предприятия.</a:t>
            </a:r>
          </a:p>
          <a:p>
            <a:pPr marL="0" indent="0"/>
            <a:endParaRPr lang="ru-RU" smtClean="0"/>
          </a:p>
        </p:txBody>
      </p:sp>
      <p:pic>
        <p:nvPicPr>
          <p:cNvPr id="122882" name="Picture 2" descr="C:\Users\asus90\Downloads\imgpreview (50).jpg"/>
          <p:cNvPicPr>
            <a:picLocks noChangeAspect="1" noChangeArrowheads="1"/>
          </p:cNvPicPr>
          <p:nvPr/>
        </p:nvPicPr>
        <p:blipFill>
          <a:blip r:embed="rId2"/>
          <a:srcRect/>
          <a:stretch>
            <a:fillRect/>
          </a:stretch>
        </p:blipFill>
        <p:spPr bwMode="auto">
          <a:xfrm>
            <a:off x="3348038" y="4724400"/>
            <a:ext cx="1962150" cy="1847850"/>
          </a:xfrm>
          <a:prstGeom prst="rect">
            <a:avLst/>
          </a:prstGeom>
          <a:noFill/>
          <a:ln w="9525">
            <a:noFill/>
            <a:miter lim="800000"/>
            <a:headEnd/>
            <a:tailEnd/>
          </a:ln>
        </p:spPr>
      </p:pic>
      <p:pic>
        <p:nvPicPr>
          <p:cNvPr id="122883" name="Picture 3" descr="C:\Users\asus90\Downloads\imgpreview (51).jpg"/>
          <p:cNvPicPr>
            <a:picLocks noChangeAspect="1" noChangeArrowheads="1"/>
          </p:cNvPicPr>
          <p:nvPr/>
        </p:nvPicPr>
        <p:blipFill>
          <a:blip r:embed="rId3"/>
          <a:srcRect/>
          <a:stretch>
            <a:fillRect/>
          </a:stretch>
        </p:blipFill>
        <p:spPr bwMode="auto">
          <a:xfrm>
            <a:off x="5724525" y="549275"/>
            <a:ext cx="2073275" cy="1150938"/>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vert="horz" wrap="square" lIns="91440" tIns="45720" rIns="91440" bIns="45720" numCol="1" anchor="t" anchorCtr="0" compatLnSpc="1">
            <a:prstTxWarp prst="textNoShape">
              <a:avLst/>
            </a:prstTxWarp>
          </a:bodyPr>
          <a:lstStyle/>
          <a:p>
            <a:pPr marL="0" indent="0">
              <a:buFontTx/>
              <a:buNone/>
            </a:pPr>
            <a:r>
              <a:rPr lang="ru-RU" sz="2400" b="1" i="1" smtClean="0"/>
              <a:t>Группа В1 </a:t>
            </a:r>
            <a:r>
              <a:rPr lang="ru-RU" sz="2400" i="1" smtClean="0"/>
              <a:t>—</a:t>
            </a:r>
            <a:r>
              <a:rPr lang="ru-RU" sz="2400" smtClean="0"/>
              <a:t> это продукция, при производстве и продаже которой необходимо выявлять пути повышения ее доходности (возможности повышения цен, поиск более выгодных поставщиков для снижения себестоимости и т.д.), так как за счет высоких объемов продаж даже незначительный рост доходности приведет к ощутимому росту прибыли предприятия в целом.</a:t>
            </a:r>
          </a:p>
          <a:p>
            <a:pPr marL="0" indent="0">
              <a:buFontTx/>
              <a:buNone/>
            </a:pPr>
            <a:r>
              <a:rPr lang="ru-RU" sz="2400" b="1" i="1" smtClean="0"/>
              <a:t>Группа В1</a:t>
            </a:r>
            <a:r>
              <a:rPr lang="ru-RU" sz="2400" b="1" smtClean="0"/>
              <a:t> </a:t>
            </a:r>
            <a:r>
              <a:rPr lang="ru-RU" sz="2400" smtClean="0"/>
              <a:t>— это продукция, для которой необходимо искать воз­можности увеличения продаж. Благодаря высокой рентабельности продукции данной группы темпы роста прибыли предприятия будут выше темпов роста продаж этих товаров.</a:t>
            </a:r>
          </a:p>
          <a:p>
            <a:pPr marL="0" indent="0">
              <a:buFontTx/>
              <a:buNone/>
            </a:pPr>
            <a:r>
              <a:rPr lang="ru-RU" sz="2400" b="1" i="1" smtClean="0"/>
              <a:t>Группа С</a:t>
            </a:r>
            <a:r>
              <a:rPr lang="ru-RU" sz="2400" i="1" smtClean="0"/>
              <a:t>—</a:t>
            </a:r>
            <a:r>
              <a:rPr lang="ru-RU" sz="2400" smtClean="0"/>
              <a:t> это наименее ценные для предприятия товары; необходимо рассмотреть возможности замены ряда товаров из данной группы, а также оценить эффективность исключения наименее прибыльных товаров.</a:t>
            </a:r>
          </a:p>
          <a:p>
            <a:pPr marL="0" indent="0" algn="ctr"/>
            <a:endParaRPr lang="ru-RU"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Заголовок 1"/>
          <p:cNvSpPr>
            <a:spLocks noGrp="1"/>
          </p:cNvSpPr>
          <p:nvPr>
            <p:ph type="title"/>
          </p:nvPr>
        </p:nvSpPr>
        <p:spPr bwMode="auto">
          <a:xfrm>
            <a:off x="468313" y="188913"/>
            <a:ext cx="8218487" cy="490537"/>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2.7. МЕРЧЕНДАЙЗИНГ</a:t>
            </a:r>
            <a:br>
              <a:rPr lang="ru-RU" sz="2400" b="1" smtClean="0"/>
            </a:br>
            <a:endParaRPr lang="ru-RU" sz="2400" b="1" i="1" smtClean="0"/>
          </a:p>
        </p:txBody>
      </p:sp>
      <p:sp>
        <p:nvSpPr>
          <p:cNvPr id="128002" name="Объект 2"/>
          <p:cNvSpPr>
            <a:spLocks noGrp="1"/>
          </p:cNvSpPr>
          <p:nvPr>
            <p:ph idx="1"/>
          </p:nvPr>
        </p:nvSpPr>
        <p:spPr bwMode="auto">
          <a:xfrm>
            <a:off x="0" y="836613"/>
            <a:ext cx="9144000" cy="5876925"/>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b="1" smtClean="0"/>
              <a:t>Мерчендайзинг</a:t>
            </a:r>
            <a:r>
              <a:rPr lang="ru-RU" sz="2400" smtClean="0"/>
              <a:t> — это маркетинговая деятельность в розничной торговой точке, включающая в себя размещение товара, разработку и размещение рекламных материалов, которые содержат информа­цию о товаре в том месте, </a:t>
            </a:r>
            <a:r>
              <a:rPr lang="ru-RU" sz="2400" b="1" i="1" smtClean="0"/>
              <a:t>где потребитель готов сделать покупку</a:t>
            </a:r>
            <a:r>
              <a:rPr lang="ru-RU" sz="2400" i="1" smtClean="0"/>
              <a:t>. </a:t>
            </a:r>
            <a:r>
              <a:rPr lang="ru-RU" sz="2400" smtClean="0"/>
              <a:t>Результатом мерчендайзинга всегда является стимулирование желания потребителей выбрать и купить продвигаемый товар.</a:t>
            </a:r>
          </a:p>
          <a:p>
            <a:pPr marL="0" indent="0"/>
            <a:endParaRPr lang="ru-RU"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Объект 2"/>
          <p:cNvSpPr>
            <a:spLocks noGrp="1"/>
          </p:cNvSpPr>
          <p:nvPr>
            <p:ph idx="1"/>
          </p:nvPr>
        </p:nvSpPr>
        <p:spPr bwMode="auto">
          <a:xfrm>
            <a:off x="23813"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r>
              <a:rPr lang="ru-RU" sz="2400" b="1" i="1" smtClean="0"/>
              <a:t>Основными видами мерчендайзинга являются:</a:t>
            </a:r>
          </a:p>
          <a:p>
            <a:pPr marL="0" indent="0">
              <a:buFontTx/>
              <a:buAutoNum type="arabicPeriod"/>
            </a:pPr>
            <a:r>
              <a:rPr lang="ru-RU" sz="2400" smtClean="0"/>
              <a:t> </a:t>
            </a:r>
            <a:r>
              <a:rPr lang="ru-RU" sz="2400" b="1" i="1" smtClean="0"/>
              <a:t>визуальный мерчендайзинг</a:t>
            </a:r>
            <a:r>
              <a:rPr lang="ru-RU" sz="2400" i="1" smtClean="0"/>
              <a:t>,</a:t>
            </a:r>
            <a:r>
              <a:rPr lang="ru-RU" sz="2400" smtClean="0"/>
              <a:t> который включает в себя: выбор места торговой точки; оформление наружных вывесок; оформление витрин магазина; внутреннюю компоновку магазина; дизайн интерьеров помещений; расположение выставленных товаров; упаковку, маркировку товаров; оформление ценников;</a:t>
            </a:r>
          </a:p>
          <a:p>
            <a:pPr marL="0" indent="0">
              <a:buFontTx/>
              <a:buAutoNum type="arabicPeriod"/>
            </a:pPr>
            <a:r>
              <a:rPr lang="ru-RU" sz="2400" b="1" smtClean="0"/>
              <a:t> </a:t>
            </a:r>
            <a:r>
              <a:rPr lang="ru-RU" sz="2400" b="1" i="1" smtClean="0"/>
              <a:t>коммуникативный мерчендайзинг</a:t>
            </a:r>
            <a:r>
              <a:rPr lang="ru-RU" sz="2400" i="1" smtClean="0"/>
              <a:t>,</a:t>
            </a:r>
            <a:r>
              <a:rPr lang="ru-RU" sz="2400" smtClean="0"/>
              <a:t> а именно правила общения продавцов с покупателями.</a:t>
            </a:r>
          </a:p>
          <a:p>
            <a:pPr marL="0" indent="0">
              <a:buFontTx/>
              <a:buNone/>
            </a:pPr>
            <a:r>
              <a:rPr lang="ru-RU" sz="2400" b="1" i="1" smtClean="0"/>
              <a:t>Целями и задачами мерчендайзинга</a:t>
            </a:r>
            <a:r>
              <a:rPr lang="ru-RU" sz="2400" smtClean="0"/>
              <a:t> выступают: оказание полного цикла услуг торговым точкам; умение продавать любой продукт; донесение максимума информации о продукте до персонала розничных торговых точек; обеспечение постоянного присутствия продукта в розничных торговых точках; знание рынка конкурентов; отслеживание деятельности конкурирующих компаний и т.п.</a:t>
            </a:r>
            <a:br>
              <a:rPr lang="ru-RU" sz="2400" smtClean="0"/>
            </a:br>
            <a:endParaRPr lang="ru-RU"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Picture 2"/>
          <p:cNvPicPr>
            <a:picLocks noGrp="1" noChangeAspect="1" noChangeArrowheads="1"/>
          </p:cNvPicPr>
          <p:nvPr>
            <p:ph idx="1"/>
          </p:nvPr>
        </p:nvPicPr>
        <p:blipFill>
          <a:blip r:embed="rId2"/>
          <a:srcRect/>
          <a:stretch>
            <a:fillRect/>
          </a:stretch>
        </p:blipFill>
        <p:spPr bwMode="auto">
          <a:xfrm>
            <a:off x="323850" y="115888"/>
            <a:ext cx="8820150" cy="6164262"/>
          </a:xfrm>
          <a:noFill/>
          <a:ln>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endParaRPr lang="ru-RU" sz="2400" smtClean="0"/>
          </a:p>
          <a:p>
            <a:pPr marL="0" indent="0" algn="ctr">
              <a:buFontTx/>
              <a:buNone/>
            </a:pPr>
            <a:r>
              <a:rPr lang="ru-RU" sz="2400" b="1" i="1" smtClean="0"/>
              <a:t>Основные принципы мерчендайзинга:</a:t>
            </a:r>
          </a:p>
          <a:p>
            <a:pPr marL="0" indent="0"/>
            <a:r>
              <a:rPr lang="ru-RU" sz="2400" smtClean="0"/>
              <a:t> продукт должен быть доступен для покупателя;</a:t>
            </a:r>
          </a:p>
          <a:p>
            <a:pPr marL="0" indent="0"/>
            <a:r>
              <a:rPr lang="ru-RU" sz="2400" smtClean="0"/>
              <a:t> продукты импульсивной покупки должны располагаться на видном месте и привлекать внимание покупателей;</a:t>
            </a:r>
          </a:p>
          <a:p>
            <a:pPr marL="0" indent="0">
              <a:buFontTx/>
              <a:buNone/>
            </a:pPr>
            <a:r>
              <a:rPr lang="ru-RU" sz="2400" smtClean="0"/>
              <a:t> • на полках быстрее всего распродаются товары, выложенные на уровне глаз;</a:t>
            </a:r>
          </a:p>
          <a:p>
            <a:pPr marL="0" indent="0"/>
            <a:r>
              <a:rPr lang="ru-RU" sz="2400" smtClean="0"/>
              <a:t> для привлечения внимания покупателей реклама и продукты должны размещаться в «горячих» точках торгового зала;</a:t>
            </a:r>
          </a:p>
          <a:p>
            <a:pPr marL="0" indent="0"/>
            <a:r>
              <a:rPr lang="ru-RU" sz="2400" smtClean="0"/>
              <a:t> для привлечения внимания покупателей к продукту также используется специальная выкладка продукта.</a:t>
            </a:r>
          </a:p>
          <a:p>
            <a:pPr marL="0" indent="0"/>
            <a:endParaRPr lang="ru-RU" smtClean="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b="1" i="1" smtClean="0"/>
          </a:p>
          <a:p>
            <a:pPr marL="0" indent="0" algn="ctr">
              <a:buFontTx/>
              <a:buNone/>
            </a:pPr>
            <a:endParaRPr lang="ru-RU" sz="2400" b="1" i="1" smtClean="0"/>
          </a:p>
          <a:p>
            <a:pPr marL="0" indent="0">
              <a:buFontTx/>
              <a:buNone/>
            </a:pPr>
            <a:r>
              <a:rPr lang="ru-RU" sz="2400" b="1" i="1" smtClean="0"/>
              <a:t>Организация системы мерчендайзинга</a:t>
            </a:r>
            <a:r>
              <a:rPr lang="ru-RU" sz="2400" b="1" smtClean="0"/>
              <a:t> </a:t>
            </a:r>
            <a:r>
              <a:rPr lang="ru-RU" sz="2400" smtClean="0"/>
              <a:t>в магазине требует проведения ряда мероприятий: разработка и внедрение стандартов мерчендайзинга; контроль выполнения стандартов мерчендайзинга торговым персоналом; регулярная оценка эффективности стандартов мерчендайзинга. </a:t>
            </a:r>
          </a:p>
          <a:p>
            <a:pPr marL="0" indent="0">
              <a:buFontTx/>
              <a:buNone/>
            </a:pPr>
            <a:r>
              <a:rPr lang="ru-RU" sz="2400" b="1" i="1" smtClean="0"/>
              <a:t>Стандарт мерчендайзинга</a:t>
            </a:r>
            <a:r>
              <a:rPr lang="ru-RU" sz="2400" b="1" smtClean="0"/>
              <a:t> </a:t>
            </a:r>
            <a:r>
              <a:rPr lang="ru-RU" sz="2400" smtClean="0"/>
              <a:t>— это корпоративный документ, который разрабатывается и внедряется для поддержки системы мерчендайзинга в компании.</a:t>
            </a:r>
          </a:p>
          <a:p>
            <a:pPr marL="0" indent="0">
              <a:buFontTx/>
              <a:buNone/>
            </a:pPr>
            <a:r>
              <a:rPr lang="ru-RU" sz="2400" smtClean="0"/>
              <a:t>Говоря о процессе восприятия покупателем магазина, все составляющие его микромира можно разделить на три большие группы, или три уровня мерчендайзинга: </a:t>
            </a:r>
            <a:r>
              <a:rPr lang="ru-RU" sz="2400" b="1" i="1" smtClean="0"/>
              <a:t>внешний вид магазина; планировка торгового зала; выкладка товара на полках.</a:t>
            </a:r>
            <a:endParaRPr lang="ru-RU" sz="2400" b="1" smtClean="0"/>
          </a:p>
          <a:p>
            <a:pPr marL="0" indent="0"/>
            <a:endParaRPr lang="ru-RU"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r>
              <a:rPr lang="ru-RU" sz="2400" smtClean="0"/>
              <a:t>Выделяют три основных вида планировки торгового зала:</a:t>
            </a:r>
          </a:p>
          <a:p>
            <a:pPr marL="0" indent="0" algn="ctr">
              <a:buFontTx/>
              <a:buNone/>
            </a:pPr>
            <a:endParaRPr lang="ru-RU" sz="2400" smtClean="0"/>
          </a:p>
          <a:p>
            <a:pPr marL="0" indent="0" algn="ctr"/>
            <a:endParaRPr lang="ru-RU" smtClean="0"/>
          </a:p>
        </p:txBody>
      </p:sp>
      <p:sp>
        <p:nvSpPr>
          <p:cNvPr id="134147" name="Rectangle 3"/>
          <p:cNvSpPr>
            <a:spLocks noChangeArrowheads="1"/>
          </p:cNvSpPr>
          <p:nvPr/>
        </p:nvSpPr>
        <p:spPr bwMode="auto">
          <a:xfrm>
            <a:off x="900113" y="908050"/>
            <a:ext cx="7993062" cy="5578475"/>
          </a:xfrm>
          <a:prstGeom prst="rect">
            <a:avLst/>
          </a:prstGeom>
          <a:noFill/>
          <a:ln w="9525">
            <a:noFill/>
            <a:miter lim="800000"/>
            <a:headEnd/>
            <a:tailEnd/>
          </a:ln>
          <a:effectLst/>
        </p:spPr>
        <p:txBody>
          <a:bodyPr>
            <a:spAutoFit/>
          </a:bodyPr>
          <a:lstStyle/>
          <a:p>
            <a:pPr marL="342900" indent="-342900"/>
            <a:r>
              <a:rPr lang="ru-RU"/>
              <a:t> </a:t>
            </a:r>
            <a:r>
              <a:rPr lang="ru-RU" sz="2000" b="1" i="1"/>
              <a:t>Решётка </a:t>
            </a:r>
            <a:r>
              <a:rPr lang="ru-RU" sz="2000" i="1"/>
              <a:t>—</a:t>
            </a:r>
            <a:r>
              <a:rPr lang="ru-RU" sz="2000"/>
              <a:t> параллельное расположение стеллажей; чаще используется для продовольственных магазинов и супермарке­тов, магазинов хозяйственных и строительных товаров, книжных магазинов. Дает возможность рационально использовать пространство, но при неправильном расположении стеллажей и отсутствии указателей сложно найти нужный товар, торговый зал не просматривается.</a:t>
            </a:r>
          </a:p>
          <a:p>
            <a:pPr marL="342900" indent="-342900"/>
            <a:endParaRPr lang="ru-RU" sz="2000"/>
          </a:p>
          <a:p>
            <a:pPr marL="342900" indent="-342900"/>
            <a:r>
              <a:rPr lang="ru-RU" sz="2000" b="1" i="1"/>
              <a:t> Петля, или бутиковая планировка, </a:t>
            </a:r>
            <a:r>
              <a:rPr lang="ru-RU" sz="2000"/>
              <a:t>— движение покупателей организовано по кругу, в центре расположено островное торговое оборудование. Используется для магазинов одежды и обуви, ювелирных украшений, бижутерии, отдельных групп товаров промышленного назначения. Может применяться для планиров­ки отдельных секций внутри магазина с большой площадью. При такой планировке торговый зал полностью просматривается, но мало места для выкладки товара.</a:t>
            </a:r>
          </a:p>
          <a:p>
            <a:pPr marL="342900" indent="-342900"/>
            <a:endParaRPr lang="ru-RU" sz="2000"/>
          </a:p>
          <a:p>
            <a:pPr marL="342900" indent="-342900"/>
            <a:endParaRPr lang="ru-RU" sz="20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b="1" smtClean="0"/>
          </a:p>
          <a:p>
            <a:pPr marL="0" indent="0" algn="ctr">
              <a:buFontTx/>
              <a:buNone/>
            </a:pPr>
            <a:r>
              <a:rPr lang="ru-RU" sz="2400" b="1" i="1" smtClean="0"/>
              <a:t>Лабиринт</a:t>
            </a:r>
            <a:r>
              <a:rPr lang="ru-RU" sz="2400" b="1" smtClean="0"/>
              <a:t> </a:t>
            </a:r>
            <a:r>
              <a:rPr lang="ru-RU" sz="2400" smtClean="0"/>
              <a:t>— все конструкции и проходы расположены асимметрично. Подходит для магазинов молодежных товаров, продажи необычных дизайнерских или высокотехнологичных товаров. Достоинством является индивидуальность магазина, но в нем можно заплутать.</a:t>
            </a:r>
          </a:p>
          <a:p>
            <a:pPr marL="0" indent="0" algn="ctr">
              <a:buFontTx/>
              <a:buNone/>
            </a:pPr>
            <a:endParaRPr lang="ru-RU" sz="2400" smtClean="0"/>
          </a:p>
          <a:p>
            <a:pPr marL="0" indent="0" algn="ctr">
              <a:buFontTx/>
              <a:buNone/>
            </a:pPr>
            <a:r>
              <a:rPr lang="ru-RU" sz="2400" b="1" i="1" smtClean="0"/>
              <a:t>В торговом зале можно выделить три основные зоны:</a:t>
            </a:r>
            <a:r>
              <a:rPr lang="ru-RU" sz="2400" smtClean="0"/>
              <a:t> </a:t>
            </a:r>
            <a:r>
              <a:rPr lang="ru-RU" sz="2400" i="1" smtClean="0"/>
              <a:t>входная, кассовая</a:t>
            </a:r>
            <a:r>
              <a:rPr lang="ru-RU" sz="2400" smtClean="0"/>
              <a:t> и </a:t>
            </a:r>
            <a:r>
              <a:rPr lang="ru-RU" sz="2400" i="1" smtClean="0"/>
              <a:t>зона основного потока покупателей.</a:t>
            </a:r>
            <a:endParaRPr lang="ru-RU" sz="2400" smtClean="0"/>
          </a:p>
          <a:p>
            <a:pPr marL="0" indent="0">
              <a:buFontTx/>
              <a:buNone/>
            </a:pPr>
            <a:r>
              <a:rPr lang="ru-RU" sz="2400" b="1" smtClean="0"/>
              <a:t>Входная зона</a:t>
            </a:r>
            <a:r>
              <a:rPr lang="ru-RU" sz="2400" smtClean="0"/>
              <a:t> (несколько метров сразу за входной дверью) отвечает за создание позитивного настроя покупателей на совершение покупок. В ней покупатель переключает внимание с того, что окружало его на улице, на то, что происходит в магазине.</a:t>
            </a:r>
          </a:p>
          <a:p>
            <a:pPr marL="0" indent="0"/>
            <a:endParaRPr lang="ru-RU" smtClean="0"/>
          </a:p>
        </p:txBody>
      </p:sp>
      <p:pic>
        <p:nvPicPr>
          <p:cNvPr id="136194" name="Picture 2" descr="C:\Users\asus90\Downloads\image_gallery.jpg"/>
          <p:cNvPicPr>
            <a:picLocks noChangeAspect="1" noChangeArrowheads="1"/>
          </p:cNvPicPr>
          <p:nvPr/>
        </p:nvPicPr>
        <p:blipFill>
          <a:blip r:embed="rId2"/>
          <a:srcRect/>
          <a:stretch>
            <a:fillRect/>
          </a:stretch>
        </p:blipFill>
        <p:spPr bwMode="auto">
          <a:xfrm>
            <a:off x="684213" y="5278438"/>
            <a:ext cx="1793875" cy="1341437"/>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buFontTx/>
              <a:buNone/>
            </a:pPr>
            <a:r>
              <a:rPr lang="ru-RU" sz="2400" smtClean="0"/>
              <a:t>Кассовая зона — «горячее», бойкое место торгового зала. Покупатели, совершившие покупки, обязательно приходят к кассе. Многие магазины намеренно создают небольшие очереди в кассы, чтобы покупатели постояли, расслабились и купили еще что-нибудь. Для этого им предлагают множество товаров импульсивного спроса: сладости, журналы, мелкие сопутствующие товары и т.п.</a:t>
            </a:r>
          </a:p>
          <a:p>
            <a:pPr marL="0" indent="0">
              <a:buFontTx/>
              <a:buNone/>
            </a:pPr>
            <a:r>
              <a:rPr lang="ru-RU" sz="2400" smtClean="0"/>
              <a:t>Зона основного потока покупателей должна тщательно планироваться, ведь от успешности планировки напрямую будет зависеть количество покупок. В большинстве магазинов покупательский поток организуется по периметру магазина против часовой стрелки — для того, чтобы обеспечить прохождение большинства покупателей по всей площади магазина.</a:t>
            </a:r>
          </a:p>
          <a:p>
            <a:pPr marL="0" indent="0"/>
            <a:endParaRPr lang="ru-RU" smtClean="0"/>
          </a:p>
        </p:txBody>
      </p:sp>
      <p:pic>
        <p:nvPicPr>
          <p:cNvPr id="137218" name="Picture 2" descr="C:\Users\asus90\Downloads\imgpreview (52).jpg"/>
          <p:cNvPicPr>
            <a:picLocks noChangeAspect="1" noChangeArrowheads="1"/>
          </p:cNvPicPr>
          <p:nvPr/>
        </p:nvPicPr>
        <p:blipFill>
          <a:blip r:embed="rId2"/>
          <a:srcRect/>
          <a:stretch>
            <a:fillRect/>
          </a:stretch>
        </p:blipFill>
        <p:spPr bwMode="auto">
          <a:xfrm>
            <a:off x="1547813" y="5516563"/>
            <a:ext cx="1519237" cy="1123950"/>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endParaRPr lang="ru-RU" sz="2400" smtClean="0"/>
          </a:p>
          <a:p>
            <a:pPr marL="0" indent="0">
              <a:buFontTx/>
              <a:buNone/>
            </a:pPr>
            <a:r>
              <a:rPr lang="ru-RU" sz="2400" b="1" smtClean="0"/>
              <a:t>Под эффективной выкладкой товаров</a:t>
            </a:r>
            <a:r>
              <a:rPr lang="ru-RU" sz="2400" smtClean="0"/>
              <a:t> понимают способ привлечения внимания покупателей и увеличения продаж за счет такого расположения товара на полках и прилавках магазина, при котором:</a:t>
            </a:r>
          </a:p>
          <a:p>
            <a:pPr marL="0" indent="0"/>
            <a:r>
              <a:rPr lang="ru-RU" sz="2400" smtClean="0"/>
              <a:t> товары четко поделены на товарные группы бренды для удобства их восприятия покупателем;</a:t>
            </a:r>
          </a:p>
          <a:p>
            <a:pPr marL="0" indent="0"/>
            <a:r>
              <a:rPr lang="ru-RU" sz="2400" smtClean="0"/>
              <a:t> каждый товар / бренд демонстрируется в самом выгодном и привлекательном для покупателя свете, каждый отдельный товар (упаковка) хорошо виден покупателю;</a:t>
            </a:r>
          </a:p>
          <a:p>
            <a:pPr marL="0" indent="0"/>
            <a:r>
              <a:rPr lang="ru-RU" sz="2400" smtClean="0"/>
              <a:t> рекламно-информационные материалы привлекают внимание к нужным товарам брендам и призывают их купить;</a:t>
            </a:r>
          </a:p>
          <a:p>
            <a:pPr marL="0" indent="0"/>
            <a:r>
              <a:rPr lang="ru-RU" sz="2400" smtClean="0"/>
              <a:t> дополнительно стимулируются покупки товаров импульсного спроса.</a:t>
            </a:r>
          </a:p>
          <a:p>
            <a:pPr marL="0" indent="0" algn="ctr"/>
            <a:endParaRPr lang="ru-RU" sz="2400"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Заголовок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b="1" i="1" smtClean="0"/>
          </a:p>
          <a:p>
            <a:pPr marL="0" indent="0" algn="ctr">
              <a:buFontTx/>
              <a:buNone/>
            </a:pPr>
            <a:r>
              <a:rPr lang="ru-RU" sz="2400" b="1" i="1" smtClean="0"/>
              <a:t>Различают следующие виды выкладки товаров:</a:t>
            </a:r>
          </a:p>
          <a:p>
            <a:pPr marL="0" indent="0"/>
            <a:r>
              <a:rPr lang="ru-RU" sz="2400" smtClean="0"/>
              <a:t> </a:t>
            </a:r>
            <a:r>
              <a:rPr lang="ru-RU" sz="2400" b="1" i="1" smtClean="0"/>
              <a:t>Выкладка по товарным группам.</a:t>
            </a:r>
            <a:r>
              <a:rPr lang="ru-RU" sz="2400" b="1" smtClean="0"/>
              <a:t> </a:t>
            </a:r>
            <a:r>
              <a:rPr lang="ru-RU" sz="2400" smtClean="0"/>
              <a:t>Этот вид выкладки подразумевает выкладку товара одной товарной группы всех производителей.</a:t>
            </a:r>
          </a:p>
          <a:p>
            <a:pPr marL="0" indent="0"/>
            <a:r>
              <a:rPr lang="ru-RU" sz="2400" b="1" smtClean="0"/>
              <a:t> </a:t>
            </a:r>
            <a:r>
              <a:rPr lang="ru-RU" sz="2400" b="1" i="1" smtClean="0"/>
              <a:t>Выкладка по производителям или торговым маркам.</a:t>
            </a:r>
            <a:r>
              <a:rPr lang="ru-RU" sz="2400" b="1" smtClean="0"/>
              <a:t> </a:t>
            </a:r>
            <a:r>
              <a:rPr lang="ru-RU" sz="2400" smtClean="0"/>
              <a:t>Этот вид выкладки предполагает выкладку всех наименований одного производителя единым блоком в рамках определенного отдела / секции.</a:t>
            </a:r>
          </a:p>
          <a:p>
            <a:pPr marL="0" indent="0"/>
            <a:r>
              <a:rPr lang="ru-RU" sz="2400" b="1" smtClean="0"/>
              <a:t> </a:t>
            </a:r>
            <a:r>
              <a:rPr lang="ru-RU" sz="2400" b="1" i="1" smtClean="0"/>
              <a:t>Вертикальная выкладка.</a:t>
            </a:r>
            <a:r>
              <a:rPr lang="ru-RU" sz="2400" b="1" smtClean="0"/>
              <a:t> </a:t>
            </a:r>
            <a:r>
              <a:rPr lang="ru-RU" sz="2400" smtClean="0"/>
              <a:t>Однородные товары размещают вертикально в несколько рядов по всей длине оборудования. Это хороший способ показа товаров, удобный для покупателей любого роста. Меньший товар располагается на верхних полках, на самой нижней полке размещается товар самых больших размеров или более дешевый.</a:t>
            </a:r>
          </a:p>
          <a:p>
            <a:pPr marL="0" indent="0" algn="ctr">
              <a:buFontTx/>
              <a:buNone/>
            </a:pPr>
            <a:endParaRPr lang="ru-RU" sz="2400" smtClean="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algn="ctr"/>
            <a:endParaRPr lang="ru-RU" sz="2400" b="1" i="1" smtClean="0"/>
          </a:p>
          <a:p>
            <a:r>
              <a:rPr lang="ru-RU" sz="2400" b="1" i="1" smtClean="0"/>
              <a:t>Горизонтальный способ выкладки.</a:t>
            </a:r>
            <a:r>
              <a:rPr lang="ru-RU" sz="2400" b="1" smtClean="0"/>
              <a:t> </a:t>
            </a:r>
            <a:r>
              <a:rPr lang="ru-RU" sz="2400" smtClean="0"/>
              <a:t>Этот способ предусматривает расположение однородных товаров вдоль по всей длине оборудования, на одной-двух полках. Имеется два варианта выкладки — по виду товара или по торговой марке.</a:t>
            </a:r>
          </a:p>
          <a:p>
            <a:r>
              <a:rPr lang="ru-RU" sz="2400" smtClean="0"/>
              <a:t> </a:t>
            </a:r>
            <a:r>
              <a:rPr lang="ru-RU" sz="2400" b="1" i="1" smtClean="0"/>
              <a:t>Дисплейная выкладка.</a:t>
            </a:r>
            <a:r>
              <a:rPr lang="ru-RU" sz="2400" b="1" smtClean="0"/>
              <a:t> </a:t>
            </a:r>
            <a:r>
              <a:rPr lang="ru-RU" sz="2400" smtClean="0"/>
              <a:t>Обычно этот способ выкладки применяют в дополнительных точках продажи. Он представляет собой отдельно стоящий фирменный стенд или стойку.</a:t>
            </a:r>
          </a:p>
          <a:p>
            <a:r>
              <a:rPr lang="ru-RU" sz="2400" b="1" smtClean="0"/>
              <a:t> </a:t>
            </a:r>
            <a:r>
              <a:rPr lang="ru-RU" sz="2400" b="1" i="1" smtClean="0"/>
              <a:t>Блочная выкладка </a:t>
            </a:r>
            <a:r>
              <a:rPr lang="ru-RU" sz="2400" i="1" smtClean="0"/>
              <a:t>—</a:t>
            </a:r>
            <a:r>
              <a:rPr lang="ru-RU" sz="2400" smtClean="0"/>
              <a:t> торговые марки образуют блоки на одну-две или три полки, занимая при этом оборудование не во всю длину, как при горизонтальной выкладке, а только его часть. Такая выкладка хороша при большом количестве марок с небольшим ассортиментом внутри них.</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Заголовок 1"/>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r>
              <a:rPr lang="ru-RU" smtClean="0"/>
              <a:t> </a:t>
            </a:r>
            <a:r>
              <a:rPr lang="ru-RU" sz="2400" b="1" i="1" smtClean="0"/>
              <a:t>Палеттная выкладка</a:t>
            </a:r>
            <a:r>
              <a:rPr lang="ru-RU" sz="2400" b="1" smtClean="0"/>
              <a:t> </a:t>
            </a:r>
            <a:r>
              <a:rPr lang="ru-RU" sz="2400" smtClean="0"/>
              <a:t>— выкладка одного наименования товара в большом количестве на поддоне, зачастую прямо в прозрачной упаковке, с обязательной крупной табличкой с указанием цены и названием товара. Обычно располагается по периметру магазина или в кассовой зоне.</a:t>
            </a:r>
          </a:p>
          <a:p>
            <a:r>
              <a:rPr lang="ru-RU" sz="2400" smtClean="0"/>
              <a:t> </a:t>
            </a:r>
            <a:r>
              <a:rPr lang="ru-RU" sz="2400" b="1" i="1" smtClean="0"/>
              <a:t>Многотоварная выкладка —</a:t>
            </a:r>
            <a:r>
              <a:rPr lang="ru-RU" sz="2400" b="1" smtClean="0"/>
              <a:t> </a:t>
            </a:r>
            <a:r>
              <a:rPr lang="ru-RU" sz="2400" smtClean="0"/>
              <a:t>одноместное размещение различных</a:t>
            </a:r>
            <a:r>
              <a:rPr lang="ru-RU" sz="2400" b="1" smtClean="0"/>
              <a:t> </a:t>
            </a:r>
            <a:r>
              <a:rPr lang="ru-RU" sz="2400" smtClean="0"/>
              <a:t>товаров и изделий, обычно связанных между собой (например, сумки, кошельки и платки). Позволяет существенно увеличить продажи.</a:t>
            </a:r>
          </a:p>
          <a:p>
            <a:r>
              <a:rPr lang="ru-RU" sz="2400" smtClean="0"/>
              <a:t> </a:t>
            </a:r>
            <a:r>
              <a:rPr lang="ru-RU" sz="2400" b="1" i="1" smtClean="0"/>
              <a:t>Выкладка товаров «навалом»</a:t>
            </a:r>
            <a:r>
              <a:rPr lang="ru-RU" sz="2400" b="1" smtClean="0"/>
              <a:t> </a:t>
            </a:r>
            <a:r>
              <a:rPr lang="ru-RU" sz="2400" smtClean="0"/>
              <a:t>— осуществляется с помощью различного типа емкостей или базовых стендов. Это могут быть магазинные тележки, проволочные контейнеры, корзины, бачки, столы. Часто этот прием используется при распродажах. Поскольку система мерчендайзинга — одна из главных составляющих успешной работы магазина, важно постоянно оценивать ее эффективность и следить за ней.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r>
              <a:rPr lang="ru-RU" sz="2400" smtClean="0"/>
              <a:t> Здесь речь идет прежде всего о показателях эффективности использования торговых площадей: </a:t>
            </a:r>
            <a:r>
              <a:rPr lang="ru-RU" sz="2400" i="1" smtClean="0"/>
              <a:t>оборот (выручка) на 1 м</a:t>
            </a:r>
            <a:r>
              <a:rPr lang="ru-RU" sz="2400" i="1" baseline="30000" smtClean="0"/>
              <a:t>2</a:t>
            </a:r>
            <a:r>
              <a:rPr lang="ru-RU" sz="2400" i="1" smtClean="0"/>
              <a:t> </a:t>
            </a:r>
            <a:r>
              <a:rPr lang="ru-RU" sz="2400" b="1" i="1" smtClean="0"/>
              <a:t>торговой площади; прибыль на 1 м</a:t>
            </a:r>
            <a:r>
              <a:rPr lang="ru-RU" sz="2400" b="1" i="1" baseline="30000" smtClean="0"/>
              <a:t>2</a:t>
            </a:r>
            <a:r>
              <a:rPr lang="ru-RU" sz="2400" b="1" i="1" smtClean="0"/>
              <a:t> торговой площади.</a:t>
            </a:r>
            <a:endParaRPr lang="ru-RU" sz="2400" b="1" smtClean="0"/>
          </a:p>
          <a:p>
            <a:pPr marL="0" indent="0" algn="ctr">
              <a:buFontTx/>
              <a:buNone/>
            </a:pPr>
            <a:r>
              <a:rPr lang="ru-RU" sz="2400" smtClean="0"/>
              <a:t>Динамика этих показателей позволяет оценить, насколько были эффективны проведенные мероприятия по изменению системы мерчендайзинга. Существует несколько подходов к измерению торговой площади, например, может учитываться только площадь пола, занятая торговым оборудованием и мебелью, или площади полочного пространства, занимаемые определенными группами товара.</a:t>
            </a:r>
          </a:p>
          <a:p>
            <a:pPr marL="0" indent="0" algn="ctr">
              <a:buFontTx/>
              <a:buNone/>
            </a:pPr>
            <a:r>
              <a:rPr lang="ru-RU" sz="2400" smtClean="0"/>
              <a:t>Помимо абсолютных показателей эффективности — выручка и прибыль на 1 м</a:t>
            </a:r>
            <a:r>
              <a:rPr lang="ru-RU" sz="2400" baseline="30000" smtClean="0"/>
              <a:t>2</a:t>
            </a:r>
            <a:r>
              <a:rPr lang="ru-RU" sz="2400" smtClean="0"/>
              <a:t>, используются также относительные показатели: </a:t>
            </a:r>
            <a:r>
              <a:rPr lang="ru-RU" sz="2400" b="1" i="1" smtClean="0"/>
              <a:t>коэффициент эффективности использования площадей по обороту; коэффициент эффективности использования площадей по прибыли.</a:t>
            </a:r>
          </a:p>
          <a:p>
            <a:pPr marL="0" indent="0"/>
            <a:endParaRPr lang="ru-RU"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Заголовок 3"/>
          <p:cNvSpPr>
            <a:spLocks noGrp="1"/>
          </p:cNvSpPr>
          <p:nvPr>
            <p:ph type="ctrTitle"/>
          </p:nvPr>
        </p:nvSpPr>
        <p:spPr bwMode="auto">
          <a:xfrm>
            <a:off x="827088" y="188913"/>
            <a:ext cx="7705725" cy="792162"/>
          </a:xfrm>
          <a:noFill/>
          <a:ln>
            <a:miter lim="800000"/>
            <a:headEnd/>
            <a:tailEnd/>
          </a:ln>
        </p:spPr>
        <p:txBody>
          <a:bodyPr vert="horz" wrap="square" lIns="91440" tIns="45720" rIns="91440" bIns="45720" numCol="1" anchor="t" anchorCtr="0" compatLnSpc="1">
            <a:prstTxWarp prst="textNoShape">
              <a:avLst/>
            </a:prstTxWarp>
          </a:bodyPr>
          <a:lstStyle/>
          <a:p>
            <a:r>
              <a:rPr lang="ru-RU" sz="2400" b="1" smtClean="0"/>
              <a:t> 2.8. ФАКТОРЫ АКТИВИЗАЦИИ ПРОДАЖ ТОВАРОВ</a:t>
            </a:r>
            <a:br>
              <a:rPr lang="ru-RU" sz="2400" b="1" smtClean="0"/>
            </a:br>
            <a:endParaRPr lang="ru-RU" sz="2400" b="1" smtClean="0"/>
          </a:p>
        </p:txBody>
      </p:sp>
      <p:sp>
        <p:nvSpPr>
          <p:cNvPr id="143364" name="Объект 2"/>
          <p:cNvSpPr>
            <a:spLocks/>
          </p:cNvSpPr>
          <p:nvPr/>
        </p:nvSpPr>
        <p:spPr bwMode="auto">
          <a:xfrm>
            <a:off x="468313" y="1079500"/>
            <a:ext cx="8135937" cy="5778500"/>
          </a:xfrm>
          <a:prstGeom prst="rect">
            <a:avLst/>
          </a:prstGeom>
          <a:noFill/>
          <a:ln w="9525">
            <a:noFill/>
            <a:miter lim="800000"/>
            <a:headEnd/>
            <a:tailEnd/>
          </a:ln>
        </p:spPr>
        <p:txBody>
          <a:bodyPr/>
          <a:lstStyle/>
          <a:p>
            <a:pPr eaLnBrk="0" hangingPunct="0">
              <a:spcBef>
                <a:spcPct val="20000"/>
              </a:spcBef>
            </a:pPr>
            <a:endParaRPr lang="ru-RU" sz="2400"/>
          </a:p>
          <a:p>
            <a:pPr eaLnBrk="0" hangingPunct="0">
              <a:spcBef>
                <a:spcPct val="20000"/>
              </a:spcBef>
            </a:pPr>
            <a:r>
              <a:rPr lang="ru-RU" sz="2400" b="1"/>
              <a:t>Стимулирование продаж</a:t>
            </a:r>
            <a:r>
              <a:rPr lang="ru-RU" sz="2400"/>
              <a:t> — это совокупность приемов, применяемых на протяжении всего жизненного цикла товара в отношении трех участников рынка (потребителя, оптового торговца, продавца) с целью повышения объема продаж, а также увеличения числа новых покупателей.</a:t>
            </a:r>
          </a:p>
          <a:p>
            <a:pPr eaLnBrk="0" hangingPunct="0">
              <a:spcBef>
                <a:spcPct val="20000"/>
              </a:spcBef>
            </a:pPr>
            <a:r>
              <a:rPr lang="ru-RU" sz="2400"/>
              <a:t>Стимулирование продаж имеет многоцелевую направленность. Выбор цели зависит от объекта предстоящего воздействия.</a:t>
            </a:r>
          </a:p>
          <a:p>
            <a:pPr algn="ctr" eaLnBrk="0" hangingPunct="0">
              <a:spcBef>
                <a:spcPct val="20000"/>
              </a:spcBef>
            </a:pPr>
            <a:r>
              <a:rPr lang="ru-RU" sz="2400"/>
              <a:t>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mtClean="0"/>
          </a:p>
          <a:p>
            <a:pPr marL="0" indent="0">
              <a:buFontTx/>
              <a:buAutoNum type="arabicPeriod"/>
            </a:pPr>
            <a:r>
              <a:rPr lang="ru-RU" b="1" smtClean="0"/>
              <a:t> </a:t>
            </a:r>
            <a:r>
              <a:rPr lang="ru-RU" sz="2400" b="1" smtClean="0"/>
              <a:t>Потребитель</a:t>
            </a:r>
            <a:r>
              <a:rPr lang="ru-RU" sz="2400" smtClean="0"/>
              <a:t>. Он, безусловно, обладает наибольшей значимостью, и вся политика маркетинга сводится к воздействию именно на потребителя. Широкий спектр приемов стимулирования продаж был создан с единственной целью — самым эффективным образом привлечь потребителя и удовлетворить его запросы. Потребителю отдан приоритет, так как все прочие объекты являются лишь посредниками и воздействие на них оказывается для усиления воздействия на потребителя. Цели стимулирования, обращенного к потребителю, сводятся к увеличению числа покупателей и количества товара, купленного одним и тем же покупателем.</a:t>
            </a:r>
          </a:p>
        </p:txBody>
      </p:sp>
      <p:pic>
        <p:nvPicPr>
          <p:cNvPr id="145410" name="Picture 2" descr="C:\Users\asus90\Downloads\Економіка_фотографія_(50).jpg"/>
          <p:cNvPicPr>
            <a:picLocks noChangeAspect="1" noChangeArrowheads="1"/>
          </p:cNvPicPr>
          <p:nvPr/>
        </p:nvPicPr>
        <p:blipFill>
          <a:blip r:embed="rId2"/>
          <a:srcRect/>
          <a:stretch>
            <a:fillRect/>
          </a:stretch>
        </p:blipFill>
        <p:spPr bwMode="auto">
          <a:xfrm>
            <a:off x="971550" y="5299075"/>
            <a:ext cx="2016125" cy="1363663"/>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Объект 2"/>
          <p:cNvSpPr>
            <a:spLocks noGrp="1"/>
          </p:cNvSpPr>
          <p:nvPr>
            <p:ph idx="1"/>
          </p:nvPr>
        </p:nvSpPr>
        <p:spPr bwMode="auto">
          <a:xfrm>
            <a:off x="0" y="0"/>
            <a:ext cx="9144000" cy="6858000"/>
          </a:xfrm>
          <a:noFill/>
          <a:ln>
            <a:miter lim="800000"/>
            <a:headEnd/>
            <a:tailEnd/>
          </a:ln>
        </p:spPr>
        <p:txBody>
          <a:bodyPr vert="horz" wrap="square" lIns="91440" tIns="45720" rIns="91440" bIns="45720" numCol="1" anchor="t" anchorCtr="0" compatLnSpc="1">
            <a:prstTxWarp prst="textNoShape">
              <a:avLst/>
            </a:prstTxWarp>
          </a:bodyPr>
          <a:lstStyle/>
          <a:p>
            <a:pPr marL="0" indent="0" algn="ctr">
              <a:buFontTx/>
              <a:buNone/>
            </a:pPr>
            <a:endParaRPr lang="ru-RU" sz="2400" smtClean="0"/>
          </a:p>
          <a:p>
            <a:pPr marL="0" indent="0" algn="ctr">
              <a:buFontTx/>
              <a:buNone/>
            </a:pPr>
            <a:endParaRPr lang="ru-RU" sz="2400" smtClean="0"/>
          </a:p>
          <a:p>
            <a:pPr marL="0" indent="0">
              <a:buFontTx/>
              <a:buNone/>
            </a:pPr>
            <a:r>
              <a:rPr lang="ru-RU" sz="2400" b="1" smtClean="0"/>
              <a:t>2</a:t>
            </a:r>
            <a:r>
              <a:rPr lang="ru-RU" b="1" smtClean="0"/>
              <a:t>. </a:t>
            </a:r>
            <a:r>
              <a:rPr lang="ru-RU" sz="2400" b="1" smtClean="0"/>
              <a:t>Продавец.</a:t>
            </a:r>
            <a:r>
              <a:rPr lang="ru-RU" sz="2400" smtClean="0"/>
              <a:t> Способность и умение продавца продать товар не должны быть оставлены без внимания со стороны производителя. В интересах фирмы — стимулировать, поощрять и наращивать эти качества. Цель стимулирования продавца — превращение безразличного к товару продавца в высоко мотивированного энтузиаста.</a:t>
            </a:r>
          </a:p>
          <a:p>
            <a:pPr marL="0" indent="0" algn="ctr">
              <a:buFontTx/>
              <a:buNone/>
            </a:pPr>
            <a:r>
              <a:rPr lang="ru-RU" sz="2400" b="1" smtClean="0"/>
              <a:t>3.Оптовый торговец.</a:t>
            </a:r>
            <a:r>
              <a:rPr lang="ru-RU" sz="2400" smtClean="0"/>
              <a:t> Он представляет собой специфический объект стимулирования. При этом цели стимулирования могут быть следующими: придать товару определенный имидж, чтобы сделать его легко узнаваемым; увеличить количество товара, поступающего в торговую сеть; повысить заинтересованность посредника в активном сбыте товара и т.д.</a:t>
            </a:r>
          </a:p>
          <a:p>
            <a:pPr marL="0" indent="0" algn="ctr"/>
            <a:endParaRPr lang="ru-RU" sz="2400" smtClean="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FLASHSPRING_BG_AUDIO_DURATION_TAG" val="0.0000000"/>
  <p:tag name="ISPRING_ULTRA_SCORM_SLIDE_COUNT" val="1"/>
  <p:tag name="ISPRING_SCORM_PASSING_SCORE" val="7.6900000000"/>
  <p:tag name="ISPRING_UUID" val="{251AC458-5680-446A-A03A-A773D4A72F79}"/>
  <p:tag name="ISPRING_RESOURCE_FOLDER" val="C:\Users\USER\Desktop\Новая папка\ispring_suite_ru_6_2_0_(6.2.0.3441)\Тема 7. Бизнес-план предпринимательской единицы\Тема 3\"/>
  <p:tag name="ISPRING_PRESENTATION_PATH" val="C:\Users\USER\Desktop\Новая папка\ispring_suite_ru_6_2_0_(6.2.0.3441)\Тема 7. Бизнес-план предпринимательской единицы\Тема 3.pptx"/>
  <p:tag name="ISPRING_RESOURCE_PATHS_HASH_2" val="6a3fbf9ba981cc83576dc378f479b82088a7f187"/>
</p:tagLst>
</file>

<file path=ppt/theme/theme1.xml><?xml version="1.0" encoding="utf-8"?>
<a:theme xmlns:a="http://schemas.openxmlformats.org/drawingml/2006/main" name="Тема1">
  <a:themeElements>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1574</TotalTime>
  <Words>4343</Words>
  <Application>Microsoft Office PowerPoint</Application>
  <PresentationFormat>Экран (4:3)</PresentationFormat>
  <Paragraphs>265</Paragraphs>
  <Slides>67</Slides>
  <Notes>10</Notes>
  <HiddenSlides>0</HiddenSlides>
  <MMClips>0</MMClips>
  <ScaleCrop>false</ScaleCrop>
  <HeadingPairs>
    <vt:vector size="6" baseType="variant">
      <vt:variant>
        <vt:lpstr>Использованные шрифты</vt:lpstr>
      </vt:variant>
      <vt:variant>
        <vt:i4>4</vt:i4>
      </vt:variant>
      <vt:variant>
        <vt:lpstr>Шаблон оформления</vt:lpstr>
      </vt:variant>
      <vt:variant>
        <vt:i4>1</vt:i4>
      </vt:variant>
      <vt:variant>
        <vt:lpstr>Заголовки слайдов</vt:lpstr>
      </vt:variant>
      <vt:variant>
        <vt:i4>67</vt:i4>
      </vt:variant>
    </vt:vector>
  </HeadingPairs>
  <TitlesOfParts>
    <vt:vector size="72" baseType="lpstr">
      <vt:lpstr>Arial</vt:lpstr>
      <vt:lpstr>Calibri</vt:lpstr>
      <vt:lpstr>Times New Roman</vt:lpstr>
      <vt:lpstr>Symbol</vt:lpstr>
      <vt:lpstr>Тема1</vt:lpstr>
      <vt:lpstr>Управление продажами  Лебединская Юлия Сергеевна, канд. экон. наук Тема 2: Стратегия продаж </vt:lpstr>
      <vt:lpstr>Тема 2. СТРАТЕГИЯ ПРОДАЖ  </vt:lpstr>
      <vt:lpstr>2.1 СТРАТЕГИИ УПРАВЛЕНИЯ ПРОДВИЖЕНИЕМ И РАСПРЕДЕЛЕНИЕМ   </vt:lpstr>
      <vt:lpstr>Слайд 4</vt:lpstr>
      <vt:lpstr>Слайд 5</vt:lpstr>
      <vt:lpstr>Слайд 6</vt:lpstr>
      <vt:lpstr>Дизайн системы продвижения включает компоненты проектирования и конструирование маршрутов продвижения и отпуска продукции с учетом потребностей покупателей. Дизайн маркетингового канала начинается с осознания требований целевых потребителей к качеству и сервисному обслуживанию.  Среди ключевых элементов дизайна системы продвижения на первый план выступают:  - условия продаж;  - закрепление определенной территории;  - ценовая политика;  - маркетинговая логистика; - широта товарного ассортимента;  -дополнительные услуги. </vt:lpstr>
      <vt:lpstr> </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2.2. ЗНАЧЕНИЕ ЦЕНОВЫХ СТРАТЕГИЙ В УСПЕШНОМ ПРОДВИЖЕНИИ ПРОДУКТА </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2.3. ПОИСК ПОТЕНЦИАЛЬНЫХ ПОКУПАТЕЛЕЙ И МЕТОДЫ ИХ ПРИВЛЕЧЕНИЯ </vt:lpstr>
      <vt:lpstr>Слайд 34</vt:lpstr>
      <vt:lpstr>Слайд 35</vt:lpstr>
      <vt:lpstr>Слайд 36</vt:lpstr>
      <vt:lpstr>Слайд 37</vt:lpstr>
      <vt:lpstr>Слайд 38</vt:lpstr>
      <vt:lpstr>Слайд 39</vt:lpstr>
      <vt:lpstr>Слайд 40</vt:lpstr>
      <vt:lpstr>2.4. ФАКТОРЫ, ВЛИЯЮЩИЕ НА ТОВАРНЫЕ ПРОДАЖИ  </vt:lpstr>
      <vt:lpstr>Слайд 42</vt:lpstr>
      <vt:lpstr>Слайд 43</vt:lpstr>
      <vt:lpstr>Слайд 44</vt:lpstr>
      <vt:lpstr>ТЕМА 2.5. БРЕНДИНГ КАК ДЕЯТЕЛЬНОСТЬ ПО СОЗДАНИЮ ДОЛГОСРОЧНОГО ПРЕДПОЧТЕНИЯ ТОВАРА </vt:lpstr>
      <vt:lpstr>Слайд 46</vt:lpstr>
      <vt:lpstr>Слайд 47</vt:lpstr>
      <vt:lpstr>2.6. РАЦИОНАЛИЗАЦИЯ ТОВАРНОГО АССОРТИМЕНТА </vt:lpstr>
      <vt:lpstr>Слайд 49</vt:lpstr>
      <vt:lpstr>Слайд 50</vt:lpstr>
      <vt:lpstr>Слайд 51</vt:lpstr>
      <vt:lpstr>2.7. МЕРЧЕНДАЙЗИНГ </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 2.8. ФАКТОРЫ АКТИВИЗАЦИИ ПРОДАЖ ТОВАРОВ </vt:lpstr>
      <vt:lpstr>Слайд 66</vt:lpstr>
      <vt:lpstr>Слайд 67</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7. Бизнес-план предпринимательской единицы</dc:title>
  <dc:creator>Home</dc:creator>
  <cp:lastModifiedBy>home</cp:lastModifiedBy>
  <cp:revision>192</cp:revision>
  <dcterms:created xsi:type="dcterms:W3CDTF">2013-05-26T11:37:02Z</dcterms:created>
  <dcterms:modified xsi:type="dcterms:W3CDTF">2018-06-13T01:02:53Z</dcterms:modified>
</cp:coreProperties>
</file>