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2" r:id="rId2"/>
    <p:sldId id="273" r:id="rId3"/>
    <p:sldId id="270" r:id="rId4"/>
    <p:sldId id="416" r:id="rId5"/>
    <p:sldId id="417" r:id="rId6"/>
    <p:sldId id="418" r:id="rId7"/>
    <p:sldId id="419" r:id="rId8"/>
    <p:sldId id="420" r:id="rId9"/>
    <p:sldId id="425" r:id="rId10"/>
    <p:sldId id="421" r:id="rId11"/>
    <p:sldId id="423" r:id="rId12"/>
    <p:sldId id="422" r:id="rId13"/>
    <p:sldId id="424" r:id="rId14"/>
    <p:sldId id="426" r:id="rId15"/>
    <p:sldId id="427" r:id="rId16"/>
    <p:sldId id="428" r:id="rId17"/>
    <p:sldId id="429" r:id="rId18"/>
    <p:sldId id="430" r:id="rId19"/>
    <p:sldId id="431" r:id="rId20"/>
    <p:sldId id="432" r:id="rId21"/>
    <p:sldId id="433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>
        <p:scale>
          <a:sx n="50" d="100"/>
          <a:sy n="50" d="100"/>
        </p:scale>
        <p:origin x="-1860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C27BB-FF2E-4190-B22D-10B3EC47C687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7C436-AACB-4BAD-9E0E-7B11767957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19569-14AF-417D-89D1-56934526A6AC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DF11B-34A3-4F03-B693-205B36A253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BA6AF-781F-49EA-8776-B68030C929CC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D0D9D-1848-42BB-BC46-3F35C85353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B1AFE-E0A9-476A-A5F6-979D36AB2335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F8A0F-6B30-4370-A333-EF6C6A1866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94515-B610-4690-A3E4-9D11207366B1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53308-84B6-477F-B6CE-F84809A49B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1F20B-28A0-4732-A9CE-48B97F5195C2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84A54-56B1-4AD6-B44A-013172D422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29348-D32A-4285-BDB4-62AC794C4209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265DF-9D30-42F0-9CB6-573882ADDD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A2963-87A0-48C3-B908-7DD2A7019BD5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82153-CC12-42DB-9E16-76A00C5815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F0072-0F54-413B-9959-519994CF9C49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315DC-60C4-4AE4-A60D-98603955CF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7E5FD-4FF8-47D4-9D8D-449986BCBAB4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AE6BB-19A2-4A8A-B9F4-7FAF14DB97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79322-B8B9-40D6-8D28-E040125888F6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5F137-73C9-4CA2-BEA6-DF01C6DA1C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925CFC9-B792-443E-8F21-A4076F352EC3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A9F9B0A-A623-43FA-A513-B38C8F9070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7" r:id="rId2"/>
    <p:sldLayoutId id="2147483696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7" r:id="rId9"/>
    <p:sldLayoutId id="2147483693" r:id="rId10"/>
    <p:sldLayoutId id="214748369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548680"/>
            <a:ext cx="7391400" cy="1944216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ФГБОУ ВПО «</a:t>
            </a:r>
            <a:r>
              <a:rPr lang="ru-RU" sz="28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Владивостокский государственный университет экономики и сервиса»</a:t>
            </a:r>
            <a:br>
              <a:rPr lang="ru-RU" sz="28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Кафедра экономики и менеджмента</a:t>
            </a:r>
            <a:endParaRPr lang="ru-RU" sz="2800" dirty="0" smtClean="0"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2" y="4581525"/>
            <a:ext cx="7128395" cy="1347788"/>
          </a:xfrm>
        </p:spPr>
        <p:txBody>
          <a:bodyPr/>
          <a:lstStyle/>
          <a:p>
            <a:pPr marR="0">
              <a:lnSpc>
                <a:spcPct val="90000"/>
              </a:lnSpc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Преподаватель:</a:t>
            </a:r>
          </a:p>
          <a:p>
            <a:pPr marR="0">
              <a:lnSpc>
                <a:spcPct val="90000"/>
              </a:lnSpc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Бодункова Анна Григорьевна</a:t>
            </a:r>
          </a:p>
          <a:p>
            <a:pPr marR="0">
              <a:lnSpc>
                <a:spcPct val="90000"/>
              </a:lnSpc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ауд.1532, т.240-41-36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331640" y="3284984"/>
            <a:ext cx="6859587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</a:t>
            </a:r>
            <a:r>
              <a:rPr lang="ru-RU" sz="28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ИЗМЕНЕНИЯМИ</a:t>
            </a:r>
          </a:p>
        </p:txBody>
      </p:sp>
      <p:pic>
        <p:nvPicPr>
          <p:cNvPr id="5125" name="Picture 5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6237288"/>
            <a:ext cx="879475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3284984"/>
            <a:ext cx="7772400" cy="18002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Тема </a:t>
            </a:r>
            <a:r>
              <a:rPr lang="ru-RU" sz="36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7-1. </a:t>
            </a:r>
            <a:r>
              <a:rPr lang="ru-RU" sz="36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36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6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Сопротивление организационным </a:t>
            </a:r>
            <a:r>
              <a:rPr lang="ru-RU" sz="36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изменениям и пути его преодоления</a:t>
            </a:r>
            <a:endParaRPr lang="ru-RU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981075"/>
            <a:ext cx="8208962" cy="1455738"/>
          </a:xfrm>
        </p:spPr>
        <p:txBody>
          <a:bodyPr>
            <a:normAutofit/>
          </a:bodyPr>
          <a:lstStyle/>
          <a:p>
            <a:pPr marR="0" algn="l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ВГУЭС</a:t>
            </a:r>
          </a:p>
          <a:p>
            <a:pPr marR="0" algn="l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Кафедра </a:t>
            </a: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экономики и менеджмента </a:t>
            </a:r>
            <a:endParaRPr lang="ru-RU" sz="2200" i="1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R="0" algn="l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Преподаватель: Бодункова Анна Григорьевна</a:t>
            </a:r>
          </a:p>
          <a:p>
            <a:pPr marR="0" algn="l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Дисциплина: Управление изменениями</a:t>
            </a:r>
            <a:endParaRPr lang="ru-RU" i="1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Picture 5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6237288"/>
            <a:ext cx="879475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3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296144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Тема </a:t>
            </a:r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7-1. </a:t>
            </a:r>
            <a:b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Сопротивление </a:t>
            </a:r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организационным </a:t>
            </a:r>
            <a:r>
              <a:rPr lang="ru-RU" sz="2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изменениям и пути его преодоления </a:t>
            </a:r>
            <a:endParaRPr lang="ru-RU" sz="28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320480"/>
          </a:xfrm>
        </p:spPr>
        <p:txBody>
          <a:bodyPr>
            <a:normAutofit/>
          </a:bodyPr>
          <a:lstStyle/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Причины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сопротивления организационным изменениям. 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Внутренние факторы, препятствующие организационным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изменениям.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Пути мотивирования сотрудников на принятие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изменений.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Подходы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 преодолению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организационных изменений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Принципы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 этапы проведения успешных изменений. 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500188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Сопротивление — это сознательные действия или бездействие человека, направленные на затягивание принятия и реализации тех или иных решений в организации. </a:t>
            </a:r>
            <a:endParaRPr lang="en-US" sz="2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457200" y="2276475"/>
            <a:ext cx="8229600" cy="4248150"/>
          </a:xfrm>
        </p:spPr>
        <p:txBody>
          <a:bodyPr/>
          <a:lstStyle/>
          <a:p>
            <a:r>
              <a:rPr lang="ru-RU" sz="2200" b="1" i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Носители сопротивления </a:t>
            </a: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(как и носители изменений) – люди, которые опасаются, что изменения в организации могут затронуть их работу, положение и статус в организации. </a:t>
            </a:r>
          </a:p>
          <a:p>
            <a:r>
              <a:rPr lang="ru-RU" sz="22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Допустимый уровень </a:t>
            </a: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сопротивления переменам:</a:t>
            </a:r>
          </a:p>
          <a:p>
            <a:pPr lvl="1"/>
            <a:r>
              <a:rPr lang="ru-RU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30% </a:t>
            </a: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сотрудников поддерживают перемены;</a:t>
            </a:r>
          </a:p>
          <a:p>
            <a:pPr lvl="1"/>
            <a:r>
              <a:rPr lang="ru-RU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50%</a:t>
            </a: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не определяют своего отношения или остаются нейтральными;</a:t>
            </a:r>
          </a:p>
          <a:p>
            <a:pPr lvl="1"/>
            <a:r>
              <a:rPr lang="ru-RU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20%</a:t>
            </a: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выступают против перемен и делают все возможное, чтобы помешать их осуществлению.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620688"/>
            <a:ext cx="8305800" cy="208823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Отношение сотрудников к изменениям – </a:t>
            </a:r>
            <a:b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это комбинация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факторов: </a:t>
            </a:r>
            <a:b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1) принятие или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НЕпринятие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изменения; </a:t>
            </a:r>
            <a:b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2) открытая или скрытая демонстрация отношения к изменению.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Матрица «изменение – сопротивление» 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1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611560" y="2924944"/>
            <a:ext cx="7992690" cy="3528441"/>
            <a:chOff x="3448" y="3851"/>
            <a:chExt cx="5480" cy="4585"/>
          </a:xfrm>
        </p:grpSpPr>
        <p:sp>
          <p:nvSpPr>
            <p:cNvPr id="9221" name="AutoShape 15"/>
            <p:cNvSpPr>
              <a:spLocks noChangeAspect="1" noChangeArrowheads="1" noTextEdit="1"/>
            </p:cNvSpPr>
            <p:nvPr/>
          </p:nvSpPr>
          <p:spPr bwMode="auto">
            <a:xfrm>
              <a:off x="3448" y="3851"/>
              <a:ext cx="5480" cy="4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9222" name="Text Box 14"/>
            <p:cNvSpPr txBox="1">
              <a:spLocks noChangeArrowheads="1"/>
            </p:cNvSpPr>
            <p:nvPr/>
          </p:nvSpPr>
          <p:spPr bwMode="auto">
            <a:xfrm>
              <a:off x="5226" y="3947"/>
              <a:ext cx="3570" cy="3518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sz="16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9223" name="Text Box 13"/>
            <p:cNvSpPr txBox="1">
              <a:spLocks noChangeArrowheads="1"/>
            </p:cNvSpPr>
            <p:nvPr/>
          </p:nvSpPr>
          <p:spPr bwMode="auto">
            <a:xfrm>
              <a:off x="5304" y="4308"/>
              <a:ext cx="1417" cy="66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«Сторонник»</a:t>
              </a:r>
            </a:p>
          </p:txBody>
        </p:sp>
        <p:sp>
          <p:nvSpPr>
            <p:cNvPr id="9224" name="Text Box 12"/>
            <p:cNvSpPr txBox="1">
              <a:spLocks noChangeArrowheads="1"/>
            </p:cNvSpPr>
            <p:nvPr/>
          </p:nvSpPr>
          <p:spPr bwMode="auto">
            <a:xfrm>
              <a:off x="7224" y="4308"/>
              <a:ext cx="1507" cy="66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«Противник»</a:t>
              </a:r>
            </a:p>
          </p:txBody>
        </p:sp>
        <p:sp>
          <p:nvSpPr>
            <p:cNvPr id="9225" name="Text Box 11"/>
            <p:cNvSpPr txBox="1">
              <a:spLocks noChangeArrowheads="1"/>
            </p:cNvSpPr>
            <p:nvPr/>
          </p:nvSpPr>
          <p:spPr bwMode="auto">
            <a:xfrm>
              <a:off x="5304" y="6164"/>
              <a:ext cx="1327" cy="86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>
                  <a:latin typeface="Verdana" pitchFamily="34" charset="0"/>
                  <a:ea typeface="Verdana" pitchFamily="34" charset="0"/>
                  <a:cs typeface="Verdana" pitchFamily="34" charset="0"/>
                </a:rPr>
                <a:t>«Пассивный сторонник»</a:t>
              </a:r>
            </a:p>
          </p:txBody>
        </p:sp>
        <p:sp>
          <p:nvSpPr>
            <p:cNvPr id="9226" name="Text Box 10"/>
            <p:cNvSpPr txBox="1">
              <a:spLocks noChangeArrowheads="1"/>
            </p:cNvSpPr>
            <p:nvPr/>
          </p:nvSpPr>
          <p:spPr bwMode="auto">
            <a:xfrm>
              <a:off x="7224" y="6164"/>
              <a:ext cx="1443" cy="86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«Опасный элемент»</a:t>
              </a:r>
            </a:p>
          </p:txBody>
        </p:sp>
        <p:sp>
          <p:nvSpPr>
            <p:cNvPr id="9227" name="Text Box 9"/>
            <p:cNvSpPr txBox="1">
              <a:spLocks noChangeArrowheads="1"/>
            </p:cNvSpPr>
            <p:nvPr/>
          </p:nvSpPr>
          <p:spPr bwMode="auto">
            <a:xfrm>
              <a:off x="3899" y="3947"/>
              <a:ext cx="1173" cy="48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r>
                <a:rPr lang="ru-RU" sz="1600" b="1">
                  <a:latin typeface="Verdana" pitchFamily="34" charset="0"/>
                  <a:ea typeface="Verdana" pitchFamily="34" charset="0"/>
                  <a:cs typeface="Verdana" pitchFamily="34" charset="0"/>
                </a:rPr>
                <a:t>Открытое</a:t>
              </a:r>
            </a:p>
          </p:txBody>
        </p:sp>
        <p:sp>
          <p:nvSpPr>
            <p:cNvPr id="9228" name="Text Box 8"/>
            <p:cNvSpPr txBox="1">
              <a:spLocks noChangeArrowheads="1"/>
            </p:cNvSpPr>
            <p:nvPr/>
          </p:nvSpPr>
          <p:spPr bwMode="auto">
            <a:xfrm>
              <a:off x="3754" y="5099"/>
              <a:ext cx="1318" cy="118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 b="1" dirty="0">
                  <a:solidFill>
                    <a:srgbClr val="0070C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Проявление отношения к изменению</a:t>
              </a:r>
            </a:p>
          </p:txBody>
        </p:sp>
        <p:sp>
          <p:nvSpPr>
            <p:cNvPr id="9229" name="Text Box 7"/>
            <p:cNvSpPr txBox="1">
              <a:spLocks noChangeArrowheads="1"/>
            </p:cNvSpPr>
            <p:nvPr/>
          </p:nvSpPr>
          <p:spPr bwMode="auto">
            <a:xfrm>
              <a:off x="3899" y="6977"/>
              <a:ext cx="1173" cy="4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r>
                <a:rPr lang="ru-RU" sz="1600" b="1">
                  <a:latin typeface="Verdana" pitchFamily="34" charset="0"/>
                  <a:ea typeface="Verdana" pitchFamily="34" charset="0"/>
                  <a:cs typeface="Verdana" pitchFamily="34" charset="0"/>
                </a:rPr>
                <a:t>Скрытое</a:t>
              </a:r>
            </a:p>
          </p:txBody>
        </p:sp>
        <p:sp>
          <p:nvSpPr>
            <p:cNvPr id="9230" name="Text Box 6"/>
            <p:cNvSpPr txBox="1">
              <a:spLocks noChangeArrowheads="1"/>
            </p:cNvSpPr>
            <p:nvPr/>
          </p:nvSpPr>
          <p:spPr bwMode="auto">
            <a:xfrm>
              <a:off x="5226" y="7581"/>
              <a:ext cx="1405" cy="57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600" b="1">
                  <a:latin typeface="Verdana" pitchFamily="34" charset="0"/>
                  <a:ea typeface="Verdana" pitchFamily="34" charset="0"/>
                  <a:cs typeface="Verdana" pitchFamily="34" charset="0"/>
                </a:rPr>
                <a:t>Принимается</a:t>
              </a:r>
            </a:p>
          </p:txBody>
        </p:sp>
        <p:sp>
          <p:nvSpPr>
            <p:cNvPr id="9231" name="Text Box 5"/>
            <p:cNvSpPr txBox="1">
              <a:spLocks noChangeArrowheads="1"/>
            </p:cNvSpPr>
            <p:nvPr/>
          </p:nvSpPr>
          <p:spPr bwMode="auto">
            <a:xfrm>
              <a:off x="7095" y="7581"/>
              <a:ext cx="1701" cy="57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r>
                <a:rPr lang="ru-RU" sz="1600" b="1">
                  <a:latin typeface="Verdana" pitchFamily="34" charset="0"/>
                  <a:ea typeface="Verdana" pitchFamily="34" charset="0"/>
                  <a:cs typeface="Verdana" pitchFamily="34" charset="0"/>
                </a:rPr>
                <a:t>Не принимается</a:t>
              </a:r>
            </a:p>
          </p:txBody>
        </p:sp>
        <p:sp>
          <p:nvSpPr>
            <p:cNvPr id="9232" name="Text Box 4"/>
            <p:cNvSpPr txBox="1">
              <a:spLocks noChangeArrowheads="1"/>
            </p:cNvSpPr>
            <p:nvPr/>
          </p:nvSpPr>
          <p:spPr bwMode="auto">
            <a:xfrm>
              <a:off x="5768" y="7968"/>
              <a:ext cx="2370" cy="46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 b="1" dirty="0">
                  <a:solidFill>
                    <a:srgbClr val="0070C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Отношение к изменению</a:t>
              </a:r>
            </a:p>
          </p:txBody>
        </p:sp>
        <p:cxnSp>
          <p:nvCxnSpPr>
            <p:cNvPr id="9233" name="AutoShape 3"/>
            <p:cNvCxnSpPr>
              <a:cxnSpLocks noChangeShapeType="1"/>
            </p:cNvCxnSpPr>
            <p:nvPr/>
          </p:nvCxnSpPr>
          <p:spPr bwMode="auto">
            <a:xfrm>
              <a:off x="7011" y="3936"/>
              <a:ext cx="1" cy="354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9234" name="AutoShape 2"/>
            <p:cNvCxnSpPr>
              <a:cxnSpLocks noChangeShapeType="1"/>
            </p:cNvCxnSpPr>
            <p:nvPr/>
          </p:nvCxnSpPr>
          <p:spPr bwMode="auto">
            <a:xfrm>
              <a:off x="5225" y="5629"/>
              <a:ext cx="3593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19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0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95958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Типичные причины сопротивления изменениям на российских предприятиях:</a:t>
            </a:r>
            <a:endParaRPr lang="en-US" sz="24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3960018"/>
          </a:xfrm>
        </p:spPr>
        <p:txBody>
          <a:bodyPr/>
          <a:lstStyle/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непризнание проблем или несогласованность в понимании их причин;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опасения относительно увеличения объема работ;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игнорирование традиций;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«революционность» изменений;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отсутствие обратной связи с руководством;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недоверие к инициатору реформ.</a:t>
            </a:r>
          </a:p>
          <a:p>
            <a:pPr marL="457200" indent="-457200">
              <a:buClr>
                <a:srgbClr val="0070C0"/>
              </a:buClr>
              <a:buFont typeface="+mj-lt"/>
              <a:buAutoNum type="arabicPeriod"/>
              <a:defRPr/>
            </a:pP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539750" y="765175"/>
            <a:ext cx="8229600" cy="43180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Причины сильного неприятия изменений:</a:t>
            </a:r>
            <a:endParaRPr lang="en-US" sz="24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412776"/>
            <a:ext cx="8642350" cy="4896544"/>
          </a:xfrm>
        </p:spPr>
        <p:txBody>
          <a:bodyPr/>
          <a:lstStyle/>
          <a:p>
            <a:pPr marL="514350" indent="-51435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 являются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слишком решительными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 радикальными;</a:t>
            </a:r>
          </a:p>
          <a:p>
            <a:pPr marL="514350" indent="-51435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 носят характер внезапности и неожиданности;</a:t>
            </a:r>
          </a:p>
          <a:p>
            <a:pPr marL="514350" indent="-51435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результате внесения изменений возможны негативные последствия для сотрудников;</a:t>
            </a:r>
          </a:p>
          <a:p>
            <a:pPr marL="514350" indent="-51435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существует сильная поддержка любого решения, снижающего ценность изменений;</a:t>
            </a:r>
          </a:p>
          <a:p>
            <a:pPr marL="514350" indent="-51435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цели настолько неопределенные, что приводят к неуверенности;</a:t>
            </a:r>
          </a:p>
          <a:p>
            <a:pPr marL="514350" indent="-51435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предыдущие изменения не дали положительного результата.</a:t>
            </a:r>
          </a:p>
          <a:p>
            <a:pPr marL="514350" indent="-51435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работники не доверяют руководству организации и людям, вовлеченным в процесс внедрения изменений;</a:t>
            </a:r>
          </a:p>
          <a:p>
            <a:pPr marL="514350" indent="-514350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руководители не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оказывают </a:t>
            </a: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доверие сотрудникам, не выслушивают их идеи и не приглашают их  к участию в процессе организационных изменений.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endParaRPr lang="ru-RU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Clr>
                <a:srgbClr val="0070C0"/>
              </a:buClr>
              <a:buFont typeface="+mj-lt"/>
              <a:buAutoNum type="arabicPeriod"/>
              <a:defRPr/>
            </a:pPr>
            <a:endParaRPr lang="ru-R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463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Внутренние факторы, препятствующие организационным изменениям:</a:t>
            </a:r>
            <a:endParaRPr lang="en-US" sz="24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57200" y="1557338"/>
            <a:ext cx="8229600" cy="4967287"/>
          </a:xfrm>
        </p:spPr>
        <p:txBody>
          <a:bodyPr/>
          <a:lstStyle/>
          <a:p>
            <a:pPr marL="850900" lvl="1" indent="-457200">
              <a:buSzPct val="100000"/>
              <a:buFont typeface="Calibri" pitchFamily="34" charset="0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замкнутость корпоративной культуры;</a:t>
            </a:r>
          </a:p>
          <a:p>
            <a:pPr marL="850900" lvl="1" indent="-457200">
              <a:buSzPct val="100000"/>
              <a:buFont typeface="Calibri" pitchFamily="34" charset="0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чрезмерная </a:t>
            </a:r>
            <a:r>
              <a:rPr lang="ru-RU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забюрократизированность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парализующая любую инициативу;</a:t>
            </a:r>
          </a:p>
          <a:p>
            <a:pPr marL="850900" lvl="1" indent="-457200">
              <a:buSzPct val="100000"/>
              <a:buFont typeface="Calibri" pitchFamily="34" charset="0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недальновидная и узконаправленная политика руководства;</a:t>
            </a:r>
          </a:p>
          <a:p>
            <a:pPr marL="850900" lvl="1" indent="-457200">
              <a:buSzPct val="100000"/>
              <a:buFont typeface="Calibri" pitchFamily="34" charset="0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низкий уровень доверия сотрудникам;</a:t>
            </a:r>
          </a:p>
          <a:p>
            <a:pPr marL="850900" lvl="1" indent="-457200">
              <a:buSzPct val="100000"/>
              <a:buFont typeface="Calibri" pitchFamily="34" charset="0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отсутствие опыта работы в командах;</a:t>
            </a:r>
          </a:p>
          <a:p>
            <a:pPr marL="850900" lvl="1" indent="-457200">
              <a:buSzPct val="100000"/>
              <a:buFont typeface="Calibri" pitchFamily="34" charset="0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избыток самоуверенности и недостаток лидерских качеств у менеджеров среднего звена;</a:t>
            </a:r>
          </a:p>
          <a:p>
            <a:pPr marL="850900" lvl="1" indent="-457200">
              <a:buSzPct val="100000"/>
              <a:buFont typeface="Calibri" pitchFamily="34" charset="0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страх неизведанного.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305800" cy="43204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причины сопротивления изменениям</a:t>
            </a:r>
            <a:endParaRPr lang="en-US" sz="2000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1520" y="836713"/>
          <a:ext cx="8641655" cy="5882015"/>
        </p:xfrm>
        <a:graphic>
          <a:graphicData uri="http://schemas.openxmlformats.org/drawingml/2006/table">
            <a:tbl>
              <a:tblPr/>
              <a:tblGrid>
                <a:gridCol w="2448272"/>
                <a:gridCol w="3024336"/>
                <a:gridCol w="3169047"/>
              </a:tblGrid>
              <a:tr h="4341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Содержание сдерживающей силы</a:t>
                      </a:r>
                    </a:p>
                  </a:txBody>
                  <a:tcPr marL="43543" marR="4354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Причины возникновения</a:t>
                      </a:r>
                    </a:p>
                  </a:txBody>
                  <a:tcPr marL="43543" marR="4354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Последствия</a:t>
                      </a:r>
                    </a:p>
                  </a:txBody>
                  <a:tcPr marL="43543" marR="4354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42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Эгоистический интерес</a:t>
                      </a:r>
                    </a:p>
                  </a:txBody>
                  <a:tcPr marL="43543" marR="4354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Ожидание личных потерь в результате изменений</a:t>
                      </a:r>
                    </a:p>
                  </a:txBody>
                  <a:tcPr marL="43543" marR="4354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«Политическое» поведение, создание групп давления</a:t>
                      </a:r>
                    </a:p>
                  </a:txBody>
                  <a:tcPr marL="43543" marR="4354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11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Неправильное понимание целей и стратегии изменений</a:t>
                      </a:r>
                    </a:p>
                  </a:txBody>
                  <a:tcPr marL="43543" marR="4354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Низкая степень доверия менеджерам, излагающим план изменений</a:t>
                      </a:r>
                    </a:p>
                  </a:txBody>
                  <a:tcPr marL="43543" marR="4354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Слухи, 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сплетни</a:t>
                      </a:r>
                    </a:p>
                  </a:txBody>
                  <a:tcPr marL="43543" marR="4354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8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Различная оценка последствий осуществления стратегии</a:t>
                      </a:r>
                    </a:p>
                  </a:txBody>
                  <a:tcPr marL="43543" marR="4354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Неадекватное восприятие планов; возможность существования других источников информации</a:t>
                      </a:r>
                    </a:p>
                  </a:txBody>
                  <a:tcPr marL="43543" marR="4354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Открытое несогласие коллектива</a:t>
                      </a:r>
                    </a:p>
                  </a:txBody>
                  <a:tcPr marL="43543" marR="4354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11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Низкая терпимость к изменениям</a:t>
                      </a:r>
                    </a:p>
                  </a:txBody>
                  <a:tcPr marL="43543" marR="4354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Опасения людей, что они не обладают необходимыми навыками или умениями</a:t>
                      </a:r>
                    </a:p>
                  </a:txBody>
                  <a:tcPr marL="43543" marR="4354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Поведение, направленное на поддержание собственного престижа</a:t>
                      </a:r>
                    </a:p>
                  </a:txBody>
                  <a:tcPr marL="43543" marR="4354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53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Боязнь неожиданностей, которые могут сопровождать изменения</a:t>
                      </a:r>
                    </a:p>
                  </a:txBody>
                  <a:tcPr marL="43543" marR="4354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Свойственное людям чувство недоверии, консерватизма, негативное отношение к любым переменам</a:t>
                      </a:r>
                    </a:p>
                  </a:txBody>
                  <a:tcPr marL="43543" marR="4354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Проведение предшествующих изменениям бесед с сотрудниками</a:t>
                      </a:r>
                    </a:p>
                  </a:txBody>
                  <a:tcPr marL="43543" marR="4354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23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Сомнения в технологии проведения изменений</a:t>
                      </a:r>
                    </a:p>
                  </a:txBody>
                  <a:tcPr marL="43543" marR="4354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Недоверие компетентности инициаторов изменений</a:t>
                      </a:r>
                    </a:p>
                  </a:txBody>
                  <a:tcPr marL="43543" marR="4354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«Эталонное» поведение, необходимо привлекать специалистов и консультантов, компетенция которых не вызывает сомнений</a:t>
                      </a:r>
                    </a:p>
                  </a:txBody>
                  <a:tcPr marL="43543" marR="4354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224136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Пути мотивирования сотрудников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принятие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изменений и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работу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их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внедрению:</a:t>
            </a:r>
            <a:endParaRPr lang="en-US" sz="2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250825" y="1772816"/>
            <a:ext cx="8642350" cy="4751808"/>
          </a:xfrm>
        </p:spPr>
        <p:txBody>
          <a:bodyPr/>
          <a:lstStyle/>
          <a:p>
            <a:pPr marL="514350" indent="-51435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составление простого и понятного плана с целями, задачами, перечнем необходимых действий и конкретных результатов;</a:t>
            </a:r>
          </a:p>
          <a:p>
            <a:pPr marL="514350" indent="-51435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добавление к этому плану схемы коммуникаций и информирования сотрудников и подразделений;</a:t>
            </a:r>
          </a:p>
          <a:p>
            <a:pPr marL="514350" indent="-51435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привлечение к реализации планов сотрудников с необходимыми знаниями и навыками;</a:t>
            </a:r>
          </a:p>
          <a:p>
            <a:pPr marL="514350" indent="-51435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четкое объяснение потребности изменений;</a:t>
            </a:r>
          </a:p>
          <a:p>
            <a:pPr marL="514350" indent="-51435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обозначение контрольных цифр по организации, ясно объективную обусловленность изменений;</a:t>
            </a:r>
          </a:p>
          <a:p>
            <a:pPr marL="514350" indent="-51435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работа с четким и позитивным видением того, какой рабочий климат установится после внесения изменений.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Типичные ошибки, ведущие к неэффективности организационных изменений и росту сопротивления персонала:</a:t>
            </a:r>
            <a:endParaRPr lang="en-US" sz="24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323850" y="1935163"/>
            <a:ext cx="8362950" cy="4662189"/>
          </a:xfrm>
        </p:spPr>
        <p:txBody>
          <a:bodyPr/>
          <a:lstStyle/>
          <a:p>
            <a:pPr marL="850900" lvl="1" indent="-45720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избыток самоуспокоенности;</a:t>
            </a:r>
          </a:p>
          <a:p>
            <a:pPr marL="850900" lvl="1" indent="-45720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неумение создать достаточно влиятельную команду реформаторов;</a:t>
            </a:r>
          </a:p>
          <a:p>
            <a:pPr marL="850900" lvl="1" indent="-45720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недооценка умения формулировать конечные цели;</a:t>
            </a:r>
          </a:p>
          <a:p>
            <a:pPr marL="850900" lvl="1" indent="-45720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отставание пропаганды видения будущего;</a:t>
            </a:r>
          </a:p>
          <a:p>
            <a:pPr marL="850900" lvl="1" indent="-45720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препятствия, блокирующие новое видение;</a:t>
            </a:r>
          </a:p>
          <a:p>
            <a:pPr marL="850900" lvl="1" indent="-45720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отсутствие ощутимых быстрых успехов;</a:t>
            </a:r>
          </a:p>
          <a:p>
            <a:pPr marL="850900" lvl="1" indent="-45720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преждевременная эйфория от изменений;</a:t>
            </a:r>
          </a:p>
          <a:p>
            <a:pPr marL="850900" lvl="1" indent="-457200">
              <a:buSzPct val="100000"/>
              <a:buFont typeface="+mj-lt"/>
              <a:buAutoNum type="arabicPeriod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 не укореняются в корпоративной культуре.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323850" y="981075"/>
            <a:ext cx="8569325" cy="563563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Принципы проведения успешных изменений:</a:t>
            </a:r>
            <a:endParaRPr lang="en-US" sz="2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457200" y="1628775"/>
            <a:ext cx="8229600" cy="4536529"/>
          </a:xfrm>
        </p:spPr>
        <p:txBody>
          <a:bodyPr/>
          <a:lstStyle/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Ясность конечной цели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Разделение на качественно отличающиеся этапы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Предстартовое напряжение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Распределение ответственности и перевод общей задачи в личную, специфическую, локальную.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Новая информация — «теоретическая база».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Мотивация — это «энергия» изменений.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</a:pP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2395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Последствия ошибок </a:t>
            </a:r>
            <a:b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 преодолении сопротивления изменениям:</a:t>
            </a:r>
            <a:endParaRPr lang="en-US" sz="24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104556"/>
          </a:xfrm>
        </p:spPr>
        <p:txBody>
          <a:bodyPr/>
          <a:lstStyle/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неудовлетворительно претворяются в жизнь новые стратегические представления;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появляются трудности в координации работы приобретенных компаний (или отделенных </a:t>
            </a: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бизнес-единиц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с прежним производством;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деятельность организации не удается перестроить в сжатые сроки с минимальными затратами;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программы сокращения штатов и повышения качества не приносят желаемых результатов.</a:t>
            </a:r>
          </a:p>
          <a:p>
            <a:pPr marL="514350" indent="-514350">
              <a:buClr>
                <a:srgbClr val="0070C0"/>
              </a:buClr>
              <a:buSzPct val="100000"/>
              <a:buFont typeface="+mj-lt"/>
              <a:buAutoNum type="arabicPeriod"/>
            </a:pPr>
            <a:endParaRPr lang="en-U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780696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Подходы к преодолению сопротивления организационным изменениям  (1)</a:t>
            </a:r>
            <a:endParaRPr lang="en-US" sz="2400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850" y="1557338"/>
          <a:ext cx="8569325" cy="4897439"/>
        </p:xfrm>
        <a:graphic>
          <a:graphicData uri="http://schemas.openxmlformats.org/drawingml/2006/table">
            <a:tbl>
              <a:tblPr/>
              <a:tblGrid>
                <a:gridCol w="1427163"/>
                <a:gridCol w="2286000"/>
                <a:gridCol w="2784475"/>
                <a:gridCol w="2071687"/>
              </a:tblGrid>
              <a:tr h="261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Подход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800" marR="508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Использование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800" marR="508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Преимущества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800" marR="508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Недостатки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0800" marR="508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</a:p>
                  </a:txBody>
                  <a:tcPr marL="50800" marR="508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</a:p>
                  </a:txBody>
                  <a:tcPr marL="50800" marR="508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</a:p>
                  </a:txBody>
                  <a:tcPr marL="50800" marR="508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</a:p>
                  </a:txBody>
                  <a:tcPr marL="50800" marR="508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71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Информиро-вание и общение</a:t>
                      </a:r>
                    </a:p>
                  </a:txBody>
                  <a:tcPr marL="50800" marR="508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Недостаточный объём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информации или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неточная информация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 анализе</a:t>
                      </a:r>
                    </a:p>
                  </a:txBody>
                  <a:tcPr marL="50800" marR="508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Если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удалось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убедить людей, то они будут помогать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при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осуществлении изменений</a:t>
                      </a:r>
                    </a:p>
                  </a:txBody>
                  <a:tcPr marL="50800" marR="508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Подход может требовать очень много времени, если вовлекается очень большое количество людей</a:t>
                      </a:r>
                    </a:p>
                  </a:txBody>
                  <a:tcPr marL="50800" marR="508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1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Участие и вовлечён-ность</a:t>
                      </a:r>
                    </a:p>
                  </a:txBody>
                  <a:tcPr marL="50800" marR="508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Инициаторы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изменений не обладают всей информацией, необходимой для планирования изменения,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или другие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имеют значительные силы для сопротивления</a:t>
                      </a:r>
                    </a:p>
                  </a:txBody>
                  <a:tcPr marL="50800" marR="508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Люди, которые принимают участие, будут испытывать чувство ответственности за осуществление изменения, и любая соответствующая информация, которой они располагают, будет включаться в план изменения</a:t>
                      </a:r>
                    </a:p>
                  </a:txBody>
                  <a:tcPr marL="50800" marR="508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Подход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может потребовать много времени, если участники проектируют неподходящие изменения</a:t>
                      </a:r>
                    </a:p>
                  </a:txBody>
                  <a:tcPr marL="50800" marR="508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305800" cy="72008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Подходы к преодолению сопротивления </a:t>
            </a:r>
            <a:b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организационным изменениям  (2)</a:t>
            </a:r>
            <a:endParaRPr lang="en-US" sz="2400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0825" y="980729"/>
          <a:ext cx="8497888" cy="5704950"/>
        </p:xfrm>
        <a:graphic>
          <a:graphicData uri="http://schemas.openxmlformats.org/drawingml/2006/table">
            <a:tbl>
              <a:tblPr/>
              <a:tblGrid>
                <a:gridCol w="1584871"/>
                <a:gridCol w="2448272"/>
                <a:gridCol w="2088257"/>
                <a:gridCol w="2376488"/>
              </a:tblGrid>
              <a:tr h="2340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Подход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Использование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Преимущества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Недостатки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81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Помощь и поддержка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Люди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сопротивляются изменениям из-за боязни проблем адаптации к новым условиям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Срабатывает лучше других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при решении проблем адаптации к новым условиям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Подход может быть дорогостоящим, требовать большого количества времени и, тем не менее, потерпеть неудачу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81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Переговоры и соглашения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Отдельный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служащий или группа явно теряют что-либо при осуществлении изменений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Иногда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является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сравнительно простым (лёгким) путём избежать сильного сопротивления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Подход может стать чрезвычайно затратным, если он ставит целью добиться согласия только путём переговоров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722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Явное и неявное принуждение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Необходимо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быстрое осуществление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изменений; 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инициаторы изменений обладают значительной силой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Отличается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быстротой и позволяет преодолеть любой вид сопротивления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Рискованный способ, если люди остаются недовольными инициаторами изменений и у них возникает чувство, что их используют</a:t>
                      </a:r>
                    </a:p>
                  </a:txBody>
                  <a:tcPr marL="44824" marR="4482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412776"/>
            <a:ext cx="8305800" cy="11430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2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Полная формула организационных изменений </a:t>
            </a:r>
            <a:endParaRPr lang="en-US" sz="32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3" name="Group 1"/>
          <p:cNvGrpSpPr>
            <a:grpSpLocks noChangeAspect="1"/>
          </p:cNvGrpSpPr>
          <p:nvPr/>
        </p:nvGrpSpPr>
        <p:grpSpPr bwMode="auto">
          <a:xfrm>
            <a:off x="395536" y="2997200"/>
            <a:ext cx="8276977" cy="1655763"/>
            <a:chOff x="2361" y="10393"/>
            <a:chExt cx="7200" cy="800"/>
          </a:xfrm>
        </p:grpSpPr>
        <p:sp>
          <p:nvSpPr>
            <p:cNvPr id="20485" name="AutoShape 9"/>
            <p:cNvSpPr>
              <a:spLocks noChangeAspect="1" noChangeArrowheads="1" noTextEdit="1"/>
            </p:cNvSpPr>
            <p:nvPr/>
          </p:nvSpPr>
          <p:spPr bwMode="auto">
            <a:xfrm>
              <a:off x="2361" y="10393"/>
              <a:ext cx="7200" cy="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6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0486" name="Text Box 8"/>
            <p:cNvSpPr txBox="1">
              <a:spLocks noChangeArrowheads="1"/>
            </p:cNvSpPr>
            <p:nvPr/>
          </p:nvSpPr>
          <p:spPr bwMode="auto">
            <a:xfrm>
              <a:off x="3396" y="10626"/>
              <a:ext cx="361" cy="37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600" b="1">
                  <a:latin typeface="Verdana" pitchFamily="34" charset="0"/>
                  <a:ea typeface="Verdana" pitchFamily="34" charset="0"/>
                  <a:cs typeface="Verdana" pitchFamily="34" charset="0"/>
                </a:rPr>
                <a:t>Х</a:t>
              </a:r>
              <a:endParaRPr lang="ru-RU" sz="16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0487" name="Text Box 7"/>
            <p:cNvSpPr txBox="1">
              <a:spLocks noChangeArrowheads="1"/>
            </p:cNvSpPr>
            <p:nvPr/>
          </p:nvSpPr>
          <p:spPr bwMode="auto">
            <a:xfrm>
              <a:off x="5788" y="10608"/>
              <a:ext cx="361" cy="37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600" b="1">
                  <a:latin typeface="Verdana" pitchFamily="34" charset="0"/>
                  <a:ea typeface="Verdana" pitchFamily="34" charset="0"/>
                  <a:cs typeface="Verdana" pitchFamily="34" charset="0"/>
                </a:rPr>
                <a:t>Х</a:t>
              </a:r>
              <a:endParaRPr lang="ru-RU" sz="16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0488" name="Text Box 6"/>
            <p:cNvSpPr txBox="1">
              <a:spLocks noChangeArrowheads="1"/>
            </p:cNvSpPr>
            <p:nvPr/>
          </p:nvSpPr>
          <p:spPr bwMode="auto">
            <a:xfrm>
              <a:off x="7623" y="10608"/>
              <a:ext cx="361" cy="39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600" b="1">
                  <a:latin typeface="Verdana" pitchFamily="34" charset="0"/>
                  <a:ea typeface="Verdana" pitchFamily="34" charset="0"/>
                  <a:cs typeface="Verdana" pitchFamily="34" charset="0"/>
                </a:rPr>
                <a:t>&gt;</a:t>
              </a:r>
              <a:endParaRPr lang="en-US" sz="160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0489" name="Text Box 5"/>
            <p:cNvSpPr txBox="1">
              <a:spLocks noChangeArrowheads="1"/>
            </p:cNvSpPr>
            <p:nvPr/>
          </p:nvSpPr>
          <p:spPr bwMode="auto">
            <a:xfrm>
              <a:off x="2361" y="10492"/>
              <a:ext cx="966" cy="5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>
                  <a:latin typeface="Verdana" pitchFamily="34" charset="0"/>
                  <a:ea typeface="Verdana" pitchFamily="34" charset="0"/>
                  <a:cs typeface="Verdana" pitchFamily="34" charset="0"/>
                </a:rPr>
                <a:t>Уровень</a:t>
              </a:r>
            </a:p>
            <a:p>
              <a:pPr algn="ctr" eaLnBrk="0" hangingPunct="0"/>
              <a:r>
                <a:rPr lang="ru-RU" sz="1600">
                  <a:latin typeface="Verdana" pitchFamily="34" charset="0"/>
                  <a:ea typeface="Verdana" pitchFamily="34" charset="0"/>
                  <a:cs typeface="Verdana" pitchFamily="34" charset="0"/>
                </a:rPr>
                <a:t>тревоги</a:t>
              </a:r>
            </a:p>
          </p:txBody>
        </p:sp>
        <p:sp>
          <p:nvSpPr>
            <p:cNvPr id="20490" name="Text Box 4"/>
            <p:cNvSpPr txBox="1">
              <a:spLocks noChangeArrowheads="1"/>
            </p:cNvSpPr>
            <p:nvPr/>
          </p:nvSpPr>
          <p:spPr bwMode="auto">
            <a:xfrm>
              <a:off x="3757" y="10492"/>
              <a:ext cx="1953" cy="5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>
                  <a:latin typeface="Verdana" pitchFamily="34" charset="0"/>
                  <a:ea typeface="Verdana" pitchFamily="34" charset="0"/>
                  <a:cs typeface="Verdana" pitchFamily="34" charset="0"/>
                </a:rPr>
                <a:t>Модель потребления</a:t>
              </a:r>
            </a:p>
            <a:p>
              <a:pPr algn="ctr" eaLnBrk="0" hangingPunct="0"/>
              <a:r>
                <a:rPr lang="ru-RU" sz="1600">
                  <a:latin typeface="Verdana" pitchFamily="34" charset="0"/>
                  <a:ea typeface="Verdana" pitchFamily="34" charset="0"/>
                  <a:cs typeface="Verdana" pitchFamily="34" charset="0"/>
                </a:rPr>
                <a:t>будущего</a:t>
              </a:r>
            </a:p>
          </p:txBody>
        </p:sp>
        <p:sp>
          <p:nvSpPr>
            <p:cNvPr id="20491" name="Text Box 3"/>
            <p:cNvSpPr txBox="1">
              <a:spLocks noChangeArrowheads="1"/>
            </p:cNvSpPr>
            <p:nvPr/>
          </p:nvSpPr>
          <p:spPr bwMode="auto">
            <a:xfrm>
              <a:off x="6253" y="10492"/>
              <a:ext cx="1293" cy="5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>
                  <a:latin typeface="Verdana" pitchFamily="34" charset="0"/>
                  <a:ea typeface="Verdana" pitchFamily="34" charset="0"/>
                  <a:cs typeface="Verdana" pitchFamily="34" charset="0"/>
                </a:rPr>
                <a:t>Идея первого шага</a:t>
              </a:r>
            </a:p>
          </p:txBody>
        </p:sp>
        <p:sp>
          <p:nvSpPr>
            <p:cNvPr id="20492" name="Text Box 2"/>
            <p:cNvSpPr txBox="1">
              <a:spLocks noChangeArrowheads="1"/>
            </p:cNvSpPr>
            <p:nvPr/>
          </p:nvSpPr>
          <p:spPr bwMode="auto">
            <a:xfrm>
              <a:off x="7977" y="10492"/>
              <a:ext cx="1584" cy="5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Сопротивление системы</a:t>
              </a:r>
            </a:p>
          </p:txBody>
        </p:sp>
      </p:grpSp>
      <p:grpSp>
        <p:nvGrpSpPr>
          <p:cNvPr id="13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457200" y="620713"/>
            <a:ext cx="8229600" cy="1080095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Этапы и процедуры управление сопротивлением при реализации организационных изменений (1/3):</a:t>
            </a:r>
            <a:endParaRPr lang="en-US" sz="24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457200" y="1844823"/>
            <a:ext cx="8229600" cy="4248001"/>
          </a:xfrm>
        </p:spPr>
        <p:txBody>
          <a:bodyPr/>
          <a:lstStyle/>
          <a:p>
            <a:pPr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Этап 1. Формирование политической динамики в поддержку изменений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Обеспечение поддержки всех групп внутри организации.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Формирование стиля поведения, ориентированного на лидерство.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Преднамеренное использование символов и терминологии изменений.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Определение точек устойчивости.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457200" y="620713"/>
            <a:ext cx="8229600" cy="1080095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Этапы и процедуры управление сопротивлением при реализации организационных изменений (2/3):</a:t>
            </a:r>
            <a:endParaRPr lang="en-US" sz="24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80520"/>
          </a:xfrm>
        </p:spPr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Этап 2. Обеспечение мотивации на изменения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Обострение чувства неудовлетворенности текущим состоянием.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Привлечение сотрудников к планированию и осуществлению изменений.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Формирование системы вознаграждения с целью поддержания перемен.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Предоставление времени и возможностей для </a:t>
            </a:r>
            <a:r>
              <a:rPr lang="ru-RU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дистанцирования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от стереотипов прошлого.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224558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Этапы и процедуры управление сопротивлением при реализации организационных изменений (3/3):</a:t>
            </a:r>
            <a:endParaRPr lang="en-US" sz="24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>
          <a:xfrm>
            <a:off x="323850" y="1700808"/>
            <a:ext cx="8569325" cy="4896842"/>
          </a:xfrm>
        </p:spPr>
        <p:txBody>
          <a:bodyPr/>
          <a:lstStyle/>
          <a:p>
            <a:pPr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Этап 3. Поддержание эффективного контроля над процессом изменений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Формирование четкого представления относительно будущего состояния организации и доведение его до сведения всех сотрудников.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Использование интегрированного (комплексного) подхода.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Разработка специальных трансформационных программ.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Формирование системы обратной связи.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Сглаживание сопротивления организационным переменам.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Содержимое 2"/>
          <p:cNvSpPr>
            <a:spLocks noGrp="1"/>
          </p:cNvSpPr>
          <p:nvPr>
            <p:ph idx="1"/>
          </p:nvPr>
        </p:nvSpPr>
        <p:spPr>
          <a:xfrm>
            <a:off x="323850" y="548680"/>
            <a:ext cx="8496300" cy="5832648"/>
          </a:xfrm>
        </p:spPr>
        <p:txBody>
          <a:bodyPr/>
          <a:lstStyle/>
          <a:p>
            <a:pPr algn="ctr">
              <a:buFont typeface="Wingdings 2" pitchFamily="18" charset="2"/>
              <a:buNone/>
              <a:defRPr/>
            </a:pPr>
            <a:endParaRPr lang="ru-RU" sz="24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Font typeface="Wingdings 2" pitchFamily="18" charset="2"/>
              <a:buNone/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КОНТРОЛЬНЫЕ </a:t>
            </a: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ВОПРОСЫ</a:t>
            </a:r>
          </a:p>
          <a:p>
            <a:pPr algn="ctr">
              <a:buFont typeface="Wingdings 2" pitchFamily="18" charset="2"/>
              <a:buNone/>
              <a:defRPr/>
            </a:pPr>
            <a:endParaRPr lang="ru-RU" sz="2400" b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 eaLnBrk="1" hangingPunct="1">
              <a:buClr>
                <a:srgbClr val="0070C0"/>
              </a:buClr>
              <a:buSzPct val="100000"/>
              <a:buFont typeface="Calibri" pitchFamily="34" charset="0"/>
              <a:buAutoNum type="arabicPeriod"/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Опишите подходы сотрудников организации к организационным изменениям.</a:t>
            </a:r>
          </a:p>
          <a:p>
            <a:pPr marL="514350" indent="-514350" eaLnBrk="1" hangingPunct="1">
              <a:buClr>
                <a:srgbClr val="0070C0"/>
              </a:buClr>
              <a:buSzPct val="100000"/>
              <a:buFont typeface="Calibri" pitchFamily="34" charset="0"/>
              <a:buAutoNum type="arabicPeriod"/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Каковы причины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сопротивления сотрудников организационным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изменениям?</a:t>
            </a:r>
          </a:p>
          <a:p>
            <a:pPr marL="514350" indent="-514350" eaLnBrk="1" hangingPunct="1">
              <a:buClr>
                <a:srgbClr val="0070C0"/>
              </a:buClr>
              <a:buSzPct val="100000"/>
              <a:buFont typeface="Calibri" pitchFamily="34" charset="0"/>
              <a:buAutoNum type="arabicPeriod"/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Опишите внутренние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факторы, препятствующие организационным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изменениям.</a:t>
            </a:r>
          </a:p>
          <a:p>
            <a:pPr marL="514350" indent="-514350" eaLnBrk="1" hangingPunct="1">
              <a:buClr>
                <a:srgbClr val="0070C0"/>
              </a:buClr>
              <a:buSzPct val="100000"/>
              <a:buFont typeface="Calibri" pitchFamily="34" charset="0"/>
              <a:buAutoNum type="arabicPeriod"/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Опишите основные подходы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 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преодолению сопротивления изменениям. 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 eaLnBrk="1" hangingPunct="1">
              <a:buClr>
                <a:srgbClr val="0070C0"/>
              </a:buClr>
              <a:buSzPct val="100000"/>
              <a:buFont typeface="Calibri" pitchFamily="34" charset="0"/>
              <a:buAutoNum type="arabicPeriod"/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Каковы принципы и этапы проведения успешных изменений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45060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1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Содержимое 2"/>
          <p:cNvSpPr>
            <a:spLocks noGrp="1"/>
          </p:cNvSpPr>
          <p:nvPr>
            <p:ph idx="1"/>
          </p:nvPr>
        </p:nvSpPr>
        <p:spPr>
          <a:xfrm>
            <a:off x="250825" y="692150"/>
            <a:ext cx="8642350" cy="5617170"/>
          </a:xfrm>
        </p:spPr>
        <p:txBody>
          <a:bodyPr/>
          <a:lstStyle/>
          <a:p>
            <a:pPr algn="ctr">
              <a:buFont typeface="Wingdings 2" pitchFamily="18" charset="2"/>
              <a:buNone/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Список рекомендуемой литературы</a:t>
            </a:r>
          </a:p>
          <a:p>
            <a:pPr>
              <a:defRPr/>
            </a:pP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Кожевина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О.В. Управление изменениями. Учебное пособие. – М.: ИНФРА-М, 2012 (и др.). – 286 с. </a:t>
            </a:r>
          </a:p>
          <a:p>
            <a:pPr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Распопов В.М. Управление изменениями: учебное пособие [для студентов, </a:t>
            </a: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обуч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по программам магистратуры, и слушателей программ MBA]. – М.: Магистр, 2013. – 336 с</a:t>
            </a:r>
            <a:r>
              <a:rPr lang="ru-RU" sz="2400" cap="al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ru-RU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Шермет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М.А. Управление изменениями: учеб. пособие. – М.: Изд-во «Дело» АНХ, 2010. – 128 с.</a:t>
            </a:r>
          </a:p>
          <a:p>
            <a:pPr>
              <a:defRPr/>
            </a:pP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Широкова Г.В. Управление изменениями в российских компаниях: учебник. 3-е издание./ Г.В. Широкова; Высшая школа менеджмента СПбГУ. – СПб.: Изд-во «Высшая школа менеджмента», 2009. – 480 с. </a:t>
            </a:r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4608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08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712</TotalTime>
  <Words>1313</Words>
  <Application>Microsoft Office PowerPoint</Application>
  <PresentationFormat>Экран (4:3)</PresentationFormat>
  <Paragraphs>188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Поток</vt:lpstr>
      <vt:lpstr>ФГБОУ ВПО «Владивостокский государственный университет экономики и сервиса»  Кафедра экономики и менеджмента</vt:lpstr>
      <vt:lpstr>Тема 7-1.  Сопротивление организационным изменениям и пути его преодоления</vt:lpstr>
      <vt:lpstr>Тема 7-1.  Сопротивление организационным  изменениям и пути его преодоления </vt:lpstr>
      <vt:lpstr>Сопротивление — это сознательные действия или бездействие человека, направленные на затягивание принятия и реализации тех или иных решений в организации. </vt:lpstr>
      <vt:lpstr>Отношение сотрудников к изменениям –  это комбинация 2 факторов:  1) принятие или НЕпринятие изменения;  2) открытая или скрытая демонстрация отношения к изменению.  Матрица «изменение – сопротивление» </vt:lpstr>
      <vt:lpstr>Типичные причины сопротивления изменениям на российских предприятиях:</vt:lpstr>
      <vt:lpstr>Причины сильного неприятия изменений:</vt:lpstr>
      <vt:lpstr>Внутренние факторы, препятствующие организационным изменениям:</vt:lpstr>
      <vt:lpstr>Основные причины сопротивления изменениям</vt:lpstr>
      <vt:lpstr>Пути мотивирования сотрудников  на принятие изменений и работу  по их внедрению:</vt:lpstr>
      <vt:lpstr>Типичные ошибки, ведущие к неэффективности организационных изменений и росту сопротивления персонала:</vt:lpstr>
      <vt:lpstr>Принципы проведения успешных изменений:</vt:lpstr>
      <vt:lpstr>Последствия ошибок  в преодолении сопротивления изменениям:</vt:lpstr>
      <vt:lpstr>Подходы к преодолению сопротивления организационным изменениям  (1)</vt:lpstr>
      <vt:lpstr>Подходы к преодолению сопротивления  организационным изменениям  (2)</vt:lpstr>
      <vt:lpstr>Полная формула организационных изменений </vt:lpstr>
      <vt:lpstr>Этапы и процедуры управление сопротивлением при реализации организационных изменений (1/3):</vt:lpstr>
      <vt:lpstr>Этапы и процедуры управление сопротивлением при реализации организационных изменений (2/3):</vt:lpstr>
      <vt:lpstr>Этапы и процедуры управление сопротивлением при реализации организационных изменений (3/3):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Представление цели изменений через позиционирование</dc:title>
  <dc:creator>Пользователь</dc:creator>
  <cp:lastModifiedBy>Пользователь</cp:lastModifiedBy>
  <cp:revision>84</cp:revision>
  <dcterms:created xsi:type="dcterms:W3CDTF">2014-06-09T00:30:37Z</dcterms:created>
  <dcterms:modified xsi:type="dcterms:W3CDTF">2015-03-15T16:56:03Z</dcterms:modified>
</cp:coreProperties>
</file>