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16EEC-64DD-463F-84FA-D53625F5DABA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F4D69-7C8B-4153-AA0D-647895AEF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4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74F778A-B792-4435-87E2-4555C63B16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4B8BCA3D-0B61-43F6-BA18-02F181DA4B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A8A03C55-BBBB-4F6F-B1E5-BCF4145F5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57AA054-4854-47FE-9EC0-E7DE188D6B51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0446B-B098-4D15-8BB3-A20C7A7045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Миссия и цели организации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380709-C914-44D7-A73A-70A98BCC55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3</a:t>
            </a:r>
          </a:p>
        </p:txBody>
      </p:sp>
    </p:spTree>
    <p:extLst>
      <p:ext uri="{BB962C8B-B14F-4D97-AF65-F5344CB8AC3E}">
        <p14:creationId xmlns:p14="http://schemas.microsoft.com/office/powerpoint/2010/main" val="368661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2D9DB-E34B-4D76-876D-364624BA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5532"/>
          </a:xfrm>
        </p:spPr>
        <p:txBody>
          <a:bodyPr/>
          <a:lstStyle/>
          <a:p>
            <a:r>
              <a:rPr lang="ru-RU" b="1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8F8103-D6C0-40A4-A22B-28F5A09F2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238250"/>
            <a:ext cx="8946541" cy="4195481"/>
          </a:xfrm>
        </p:spPr>
        <p:txBody>
          <a:bodyPr>
            <a:normAutofit/>
          </a:bodyPr>
          <a:lstStyle/>
          <a:p>
            <a:r>
              <a:rPr lang="ru-RU" sz="2400" dirty="0"/>
              <a:t>Миссия: понятие, значение</a:t>
            </a:r>
          </a:p>
          <a:p>
            <a:r>
              <a:rPr lang="ru-RU" sz="2400" dirty="0"/>
              <a:t>Подходы к пониманию миссии</a:t>
            </a:r>
          </a:p>
          <a:p>
            <a:r>
              <a:rPr lang="ru-RU" sz="2400" dirty="0" err="1"/>
              <a:t>Целеполагаиние</a:t>
            </a:r>
            <a:endParaRPr lang="ru-RU" sz="2400" dirty="0"/>
          </a:p>
          <a:p>
            <a:r>
              <a:rPr lang="ru-RU" sz="2400" dirty="0"/>
              <a:t>Критерии качества целей</a:t>
            </a:r>
          </a:p>
          <a:p>
            <a:r>
              <a:rPr lang="ru-RU" sz="2400" dirty="0"/>
              <a:t>«Дерево» целей</a:t>
            </a:r>
          </a:p>
        </p:txBody>
      </p:sp>
    </p:spTree>
    <p:extLst>
      <p:ext uri="{BB962C8B-B14F-4D97-AF65-F5344CB8AC3E}">
        <p14:creationId xmlns:p14="http://schemas.microsoft.com/office/powerpoint/2010/main" val="86351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A7D2C-551B-4D05-9DE9-B53D8FB2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75" y="533400"/>
            <a:ext cx="8229600" cy="581025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Миссия - </a:t>
            </a:r>
          </a:p>
        </p:txBody>
      </p:sp>
      <p:sp>
        <p:nvSpPr>
          <p:cNvPr id="10243" name="Содержимое 2">
            <a:extLst>
              <a:ext uri="{FF2B5EF4-FFF2-40B4-BE49-F238E27FC236}">
                <a16:creationId xmlns:a16="http://schemas.microsoft.com/office/drawing/2014/main" id="{548E3C70-DC46-47EC-8225-930A05568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082" y="1350664"/>
            <a:ext cx="9678988" cy="4783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/>
              <a:t>это общая цель организации, выражающая причину существования.</a:t>
            </a:r>
          </a:p>
          <a:p>
            <a:pPr marL="0" indent="0">
              <a:buNone/>
            </a:pPr>
            <a:endParaRPr lang="ru-RU" altLang="ru-RU" sz="2400" dirty="0"/>
          </a:p>
          <a:p>
            <a:r>
              <a:rPr lang="ru-RU" altLang="ru-RU" sz="2400" dirty="0"/>
              <a:t>является одним из главных элементов идеологической базы формирования организации;</a:t>
            </a:r>
          </a:p>
          <a:p>
            <a:r>
              <a:rPr lang="ru-RU" altLang="ru-RU" sz="2400" dirty="0"/>
              <a:t>не должна зависеть от текущего состояния организации;</a:t>
            </a:r>
          </a:p>
          <a:p>
            <a:r>
              <a:rPr lang="ru-RU" altLang="ru-RU" sz="2400" dirty="0"/>
              <a:t>выражает устремленность в будущее;</a:t>
            </a:r>
          </a:p>
          <a:p>
            <a:r>
              <a:rPr lang="ru-RU" altLang="ru-RU" sz="2400" dirty="0"/>
              <a:t>является комплексной целью;</a:t>
            </a:r>
          </a:p>
          <a:p>
            <a:r>
              <a:rPr lang="ru-RU" altLang="ru-RU" sz="2400" dirty="0"/>
              <a:t>играет значительную роль как во внутренней, так и во внешней среде.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95CDC65-146A-4E0D-936E-A21C8523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Попова И.В.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EA5B4-865F-479D-BE68-1CCCD45D0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0282"/>
          </a:xfrm>
        </p:spPr>
        <p:txBody>
          <a:bodyPr/>
          <a:lstStyle/>
          <a:p>
            <a:r>
              <a:rPr lang="ru-RU" b="1" dirty="0"/>
              <a:t>Подходы к пониманию миссии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8E4C47-69B3-44BB-8C97-56E94D565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333500"/>
            <a:ext cx="9404722" cy="4914899"/>
          </a:xfrm>
        </p:spPr>
        <p:txBody>
          <a:bodyPr/>
          <a:lstStyle/>
          <a:p>
            <a:r>
              <a:rPr lang="ru-RU" sz="2400" u="sng" dirty="0"/>
              <a:t>Широкое понимание:  </a:t>
            </a:r>
            <a:r>
              <a:rPr lang="ru-RU" sz="2400" dirty="0"/>
              <a:t>миссия рассматривается как определение философии и предназначения, смысла существования организации. Философия организации определяет ценности, верования и принципы, в соответствии с которыми организация собирается действовать.</a:t>
            </a:r>
          </a:p>
          <a:p>
            <a:r>
              <a:rPr lang="ru-RU" sz="2400" i="1" dirty="0"/>
              <a:t>Пример:</a:t>
            </a:r>
          </a:p>
          <a:p>
            <a:pPr marL="0" indent="0">
              <a:buNone/>
            </a:pPr>
            <a:r>
              <a:rPr lang="ru-RU" sz="2400" dirty="0"/>
              <a:t>«Предоставление людям дешевого транспорта»</a:t>
            </a:r>
          </a:p>
          <a:p>
            <a:pPr marL="0" indent="0" algn="ctr">
              <a:buNone/>
            </a:pPr>
            <a:r>
              <a:rPr lang="ru-RU" sz="2400" dirty="0"/>
              <a:t>Генри Форд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575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EA5B4-865F-479D-BE68-1CCCD45D0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0282"/>
          </a:xfrm>
        </p:spPr>
        <p:txBody>
          <a:bodyPr/>
          <a:lstStyle/>
          <a:p>
            <a:r>
              <a:rPr lang="ru-RU" b="1" dirty="0"/>
              <a:t>Подходы к пониманию миссии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8E4C47-69B3-44BB-8C97-56E94D565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333500"/>
            <a:ext cx="10832493" cy="4914899"/>
          </a:xfrm>
        </p:spPr>
        <p:txBody>
          <a:bodyPr>
            <a:normAutofit lnSpcReduction="10000"/>
          </a:bodyPr>
          <a:lstStyle/>
          <a:p>
            <a:r>
              <a:rPr lang="ru-RU" sz="2400" u="sng" dirty="0"/>
              <a:t>Узкое понимание миссии</a:t>
            </a:r>
            <a:r>
              <a:rPr lang="ru-RU" sz="2400" dirty="0"/>
              <a:t>: она рассматривается как формулировка того, зачем существует организация. В ней обычно детализируется статус предприятия, декларируются принципы его работы, заявления и намерения руководства, дается определение самых важных характеристик организации.</a:t>
            </a:r>
          </a:p>
          <a:p>
            <a:endParaRPr lang="ru-RU" sz="2400" dirty="0"/>
          </a:p>
          <a:p>
            <a:r>
              <a:rPr lang="ru-RU" sz="2400" i="1" dirty="0"/>
              <a:t>Пример:</a:t>
            </a:r>
          </a:p>
          <a:p>
            <a:pPr marL="0" indent="0">
              <a:buNone/>
            </a:pPr>
            <a:r>
              <a:rPr lang="ru-RU" sz="2400" dirty="0"/>
              <a:t>«Стать ведущим поставщиком лучших сортов кофе в мире, соблюдая в ходе роста компании наши непоколебимые принципы (место работы, где уважают сотрудников; культурное разнообразие; высшие стандарты работы с кофе, удовлетворение клиентов; вклад в местное сообщество; прибыльность).»</a:t>
            </a:r>
          </a:p>
          <a:p>
            <a:pPr marL="0" indent="0" algn="ctr">
              <a:buNone/>
            </a:pPr>
            <a:r>
              <a:rPr lang="en-US" sz="2400" dirty="0"/>
              <a:t>Starbucks</a:t>
            </a:r>
            <a:endParaRPr lang="ru-RU" sz="2400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963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8E4F47-4BF7-48DF-A2B2-A33B9663F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18857"/>
          </a:xfrm>
        </p:spPr>
        <p:txBody>
          <a:bodyPr/>
          <a:lstStyle/>
          <a:p>
            <a:r>
              <a:rPr lang="ru-RU" b="1" dirty="0"/>
              <a:t>Миссия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34385-8144-4CED-BE99-70AF701B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419226"/>
            <a:ext cx="10880120" cy="4829174"/>
          </a:xfrm>
        </p:spPr>
        <p:txBody>
          <a:bodyPr>
            <a:normAutofit/>
          </a:bodyPr>
          <a:lstStyle/>
          <a:p>
            <a:r>
              <a:rPr lang="ru-RU" sz="2600" dirty="0"/>
              <a:t>Центральным моментом миссии является ответ на вопрос: какова главная цель организации? </a:t>
            </a:r>
          </a:p>
          <a:p>
            <a:r>
              <a:rPr lang="ru-RU" sz="2600" dirty="0"/>
              <a:t>Поэтому на первом месте должны стоять интересы, ожидания и ценности потребителей, причем не только в настоящее время, но на будущее. </a:t>
            </a:r>
          </a:p>
          <a:p>
            <a:r>
              <a:rPr lang="ru-RU" sz="2600" dirty="0"/>
              <a:t>Поэтому в миссии не принято указывать прибыль — это и так ясно, ни одна организация не будет работать себе в убыток.</a:t>
            </a:r>
          </a:p>
        </p:txBody>
      </p:sp>
    </p:spTree>
    <p:extLst>
      <p:ext uri="{BB962C8B-B14F-4D97-AF65-F5344CB8AC3E}">
        <p14:creationId xmlns:p14="http://schemas.microsoft.com/office/powerpoint/2010/main" val="1826191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1DD22-C33A-4493-9CEA-1622B2AA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452718"/>
            <a:ext cx="9944100" cy="1400530"/>
          </a:xfrm>
        </p:spPr>
        <p:txBody>
          <a:bodyPr/>
          <a:lstStyle/>
          <a:p>
            <a:r>
              <a:rPr lang="ru-RU" b="1" dirty="0"/>
              <a:t>Заинтересованные группы в формулировке миссии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5E8192-F257-42E1-8414-B800DFCB6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052918"/>
            <a:ext cx="3914775" cy="4224057"/>
          </a:xfrm>
        </p:spPr>
        <p:txBody>
          <a:bodyPr>
            <a:normAutofit/>
          </a:bodyPr>
          <a:lstStyle/>
          <a:p>
            <a:r>
              <a:rPr lang="ru-RU" sz="2200" dirty="0"/>
              <a:t>собственников организации;</a:t>
            </a:r>
          </a:p>
          <a:p>
            <a:r>
              <a:rPr lang="ru-RU" sz="2200" dirty="0"/>
              <a:t>сотрудников организации;</a:t>
            </a:r>
          </a:p>
          <a:p>
            <a:r>
              <a:rPr lang="ru-RU" sz="2200" dirty="0"/>
              <a:t>клиентов организации;</a:t>
            </a:r>
          </a:p>
          <a:p>
            <a:r>
              <a:rPr lang="ru-RU" sz="2200" dirty="0"/>
              <a:t>деловых партнеров организации;</a:t>
            </a:r>
          </a:p>
          <a:p>
            <a:r>
              <a:rPr lang="ru-RU" sz="2200" dirty="0"/>
              <a:t>местного сообщества;</a:t>
            </a:r>
          </a:p>
          <a:p>
            <a:r>
              <a:rPr lang="ru-RU" sz="2200" dirty="0"/>
              <a:t>общества в целом.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1AE6409-2AD4-42B8-9E14-D3A78D7F8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311865"/>
              </p:ext>
            </p:extLst>
          </p:nvPr>
        </p:nvGraphicFramePr>
        <p:xfrm>
          <a:off x="4467225" y="1924050"/>
          <a:ext cx="7477125" cy="4605803"/>
        </p:xfrm>
        <a:graphic>
          <a:graphicData uri="http://schemas.openxmlformats.org/drawingml/2006/table">
            <a:tbl>
              <a:tblPr/>
              <a:tblGrid>
                <a:gridCol w="195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9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69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Ключевая проблема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9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 является клиентами фирмы?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9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Товары/услуги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товары/услуги предлагаются?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69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Где фирма ведет конкурентную борьбу?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69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Какова базовая технология фирмы?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84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Проблемы выживания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Какую экономическую цель преследует фирма?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699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Ключевая проблема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440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Каковы базовые убеждения, ценности и приоритетные устремления?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2440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Желательный образ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какому имиджу стремится фирма и какую ответственность перед обществом она принимает?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2440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ответственность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Какова позиция фирмы по отношению к своему персоналу?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2440"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о себе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indent="-1905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95000"/>
                        <a:buFont typeface="Wingdings 2" panose="05020102010507070707" pitchFamily="18" charset="2"/>
                        <a:defRPr sz="22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8D89A4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48560"/>
                        </a:buClr>
                        <a:buSzPct val="65000"/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-1905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Каковы заявляемые отличительные каче­ства и конкурентные преимущества?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76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D61843-0D38-4B6A-8AE0-EBEE2C89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Ф. Котлер, миссия должна вырабатываться с учетом следующих факторов: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9EBDEE-D6B6-4698-8155-CCEF9241B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2352674"/>
            <a:ext cx="10680093" cy="4052607"/>
          </a:xfrm>
        </p:spPr>
        <p:txBody>
          <a:bodyPr/>
          <a:lstStyle/>
          <a:p>
            <a:r>
              <a:rPr lang="ru-RU" sz="2400" dirty="0"/>
              <a:t>истории организации, в процессе которой формировались философия, профиль и стиль деятельности, место на рынке и т.д.;</a:t>
            </a:r>
          </a:p>
          <a:p>
            <a:r>
              <a:rPr lang="ru-RU" sz="2400" dirty="0"/>
              <a:t>существующего стиля поведения и способа действия собственников и управленческого персонала;</a:t>
            </a:r>
          </a:p>
          <a:p>
            <a:r>
              <a:rPr lang="ru-RU" sz="2400" dirty="0"/>
              <a:t>состояния среды обитания организации;</a:t>
            </a:r>
          </a:p>
          <a:p>
            <a:r>
              <a:rPr lang="ru-RU" sz="2400" dirty="0"/>
              <a:t>ресурсов, которые она может привести в действие для достижения своих целей;</a:t>
            </a:r>
          </a:p>
          <a:p>
            <a:r>
              <a:rPr lang="ru-RU" sz="2400" dirty="0"/>
              <a:t>отличительных особенностей, которыми обладает организация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030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82DA4-0720-437C-9A81-EF6FCDD9F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1232"/>
          </a:xfrm>
        </p:spPr>
        <p:txBody>
          <a:bodyPr/>
          <a:lstStyle/>
          <a:p>
            <a:r>
              <a:rPr lang="ru-RU" b="1" dirty="0"/>
              <a:t>Миссия: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FA899E-361F-4D15-B94E-81685A2A0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19200"/>
            <a:ext cx="10956320" cy="5353050"/>
          </a:xfrm>
        </p:spPr>
        <p:txBody>
          <a:bodyPr>
            <a:normAutofit/>
          </a:bodyPr>
          <a:lstStyle/>
          <a:p>
            <a:r>
              <a:rPr lang="ru-RU" sz="2400" dirty="0"/>
              <a:t>дает общее представление о том, что собой представляет организация, к чему она стремится, какие средства готова использовать в своей деятельности для внешней среды;</a:t>
            </a:r>
          </a:p>
          <a:p>
            <a:r>
              <a:rPr lang="ru-RU" sz="2400" dirty="0"/>
              <a:t>способствует формированию внутренней среды организации, ее «единого духа»;</a:t>
            </a:r>
          </a:p>
          <a:p>
            <a:r>
              <a:rPr lang="ru-RU" sz="2400" dirty="0"/>
              <a:t>создает возможность для более эффективного управления организацией в силу того, что она является базой для установления целей организации и помогает выработать стратегию деятельности, устанавливая направленность и допустимые границы ее существования;</a:t>
            </a:r>
          </a:p>
          <a:p>
            <a:r>
              <a:rPr lang="ru-RU" sz="2400" dirty="0"/>
              <a:t>обеспечивает стандарты деятельности и расширяет для работника смысл и содержание его работы, позволяя применять более широкий спектр мотивационных приемов.</a:t>
            </a:r>
          </a:p>
        </p:txBody>
      </p:sp>
    </p:spTree>
    <p:extLst>
      <p:ext uri="{BB962C8B-B14F-4D97-AF65-F5344CB8AC3E}">
        <p14:creationId xmlns:p14="http://schemas.microsoft.com/office/powerpoint/2010/main" val="3496940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A2649-FA24-4545-97D3-663FEF5E0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31122"/>
            <a:ext cx="9404723" cy="756957"/>
          </a:xfrm>
        </p:spPr>
        <p:txBody>
          <a:bodyPr/>
          <a:lstStyle/>
          <a:p>
            <a:r>
              <a:rPr lang="ru-RU" b="1" dirty="0"/>
              <a:t>Цель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29CC74-A148-48D4-B559-3EFFD530A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40" y="1133474"/>
            <a:ext cx="11108720" cy="5295901"/>
          </a:xfrm>
        </p:spPr>
        <p:txBody>
          <a:bodyPr>
            <a:noAutofit/>
          </a:bodyPr>
          <a:lstStyle/>
          <a:p>
            <a:r>
              <a:rPr lang="ru-RU" sz="2200" dirty="0"/>
              <a:t>предполагаемый результат деятельности организации, к достижению которого направлены усилия ее членов.</a:t>
            </a:r>
          </a:p>
          <a:p>
            <a:endParaRPr lang="ru-RU" sz="2200" dirty="0"/>
          </a:p>
          <a:p>
            <a:r>
              <a:rPr lang="ru-RU" sz="2200" dirty="0"/>
              <a:t>черты и свойства: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четкая ориентация на определенный отрезок времени,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конкретность и измеримость,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непротиворечивость и согласованность с другими целями и ресурсами,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 адресность и контролируемость.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ru-RU" sz="2200" dirty="0"/>
          </a:p>
          <a:p>
            <a:pPr marL="0" indent="0">
              <a:buNone/>
            </a:pPr>
            <a:r>
              <a:rPr lang="ru-RU" sz="2200" dirty="0"/>
              <a:t>Поскольку организация создается для выполнения какой — либо функции, то эта функция должна быть переведена на язык конкретных целей.</a:t>
            </a:r>
          </a:p>
        </p:txBody>
      </p:sp>
    </p:spTree>
    <p:extLst>
      <p:ext uri="{BB962C8B-B14F-4D97-AF65-F5344CB8AC3E}">
        <p14:creationId xmlns:p14="http://schemas.microsoft.com/office/powerpoint/2010/main" val="3081538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1885D-553A-4167-AA72-C1A84EEA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61" y="254935"/>
            <a:ext cx="9404723" cy="709332"/>
          </a:xfrm>
        </p:spPr>
        <p:txBody>
          <a:bodyPr/>
          <a:lstStyle/>
          <a:p>
            <a:r>
              <a:rPr lang="ru-RU" b="1" dirty="0"/>
              <a:t>Классификация целей</a:t>
            </a:r>
          </a:p>
        </p:txBody>
      </p:sp>
      <p:pic>
        <p:nvPicPr>
          <p:cNvPr id="1026" name="Picture 2" descr="https://konspekta.net/studopedianet/baza4/2059231347230.files/image001.jpg">
            <a:extLst>
              <a:ext uri="{FF2B5EF4-FFF2-40B4-BE49-F238E27FC236}">
                <a16:creationId xmlns:a16="http://schemas.microsoft.com/office/drawing/2014/main" id="{335CDF5D-2AB8-4A10-BEA1-9A871CBE9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051392"/>
            <a:ext cx="7092950" cy="537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519479-A450-4132-83E7-A7F5256FE0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51" b="8103"/>
          <a:stretch/>
        </p:blipFill>
        <p:spPr>
          <a:xfrm>
            <a:off x="7604590" y="1051392"/>
            <a:ext cx="4117865" cy="53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68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40615-9211-4813-A41B-47B76776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600" b="1" dirty="0"/>
              <a:t>SMART-</a:t>
            </a:r>
            <a:r>
              <a:rPr lang="ru-RU" sz="3600" b="1" dirty="0"/>
              <a:t>подход к постановке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13918C-8D5F-4643-88F4-D9525F5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176618"/>
            <a:ext cx="11088689" cy="5405157"/>
          </a:xfrm>
        </p:spPr>
        <p:txBody>
          <a:bodyPr/>
          <a:lstStyle/>
          <a:p>
            <a:r>
              <a:rPr lang="ru-RU" dirty="0"/>
              <a:t>Цели должны быть </a:t>
            </a:r>
            <a:r>
              <a:rPr lang="ru-RU" u="sng" dirty="0"/>
              <a:t>конкретными</a:t>
            </a:r>
            <a:r>
              <a:rPr lang="ru-RU" dirty="0"/>
              <a:t> (</a:t>
            </a:r>
            <a:r>
              <a:rPr lang="ru-RU" dirty="0" err="1"/>
              <a:t>Specific</a:t>
            </a:r>
            <a:r>
              <a:rPr lang="ru-RU" dirty="0"/>
              <a:t>). Это означает, что с помощью этих целей можно определить, в каком направлении функционирует и развивается организация.</a:t>
            </a:r>
          </a:p>
          <a:p>
            <a:r>
              <a:rPr lang="ru-RU" dirty="0"/>
              <a:t>Цели должны быть </a:t>
            </a:r>
            <a:r>
              <a:rPr lang="ru-RU" u="sng" dirty="0"/>
              <a:t>измеримыми</a:t>
            </a:r>
            <a:r>
              <a:rPr lang="ru-RU" dirty="0"/>
              <a:t> (</a:t>
            </a:r>
            <a:r>
              <a:rPr lang="ru-RU" dirty="0" err="1"/>
              <a:t>Measurable</a:t>
            </a:r>
            <a:r>
              <a:rPr lang="ru-RU" dirty="0"/>
              <a:t>). Это означает, что необходимо так формулировать цели, чтобы можно было найти количественные или качественные критерии их выполнения.</a:t>
            </a:r>
          </a:p>
          <a:p>
            <a:r>
              <a:rPr lang="ru-RU" dirty="0"/>
              <a:t>Цели должны быть </a:t>
            </a:r>
            <a:r>
              <a:rPr lang="ru-RU" u="sng" dirty="0"/>
              <a:t>достижимыми</a:t>
            </a:r>
            <a:r>
              <a:rPr lang="ru-RU" dirty="0"/>
              <a:t> (</a:t>
            </a:r>
            <a:r>
              <a:rPr lang="ru-RU" dirty="0" err="1"/>
              <a:t>Achievable</a:t>
            </a:r>
            <a:r>
              <a:rPr lang="ru-RU" dirty="0"/>
              <a:t>). Они не должны выходить за пределы возможностей исполнителей.</a:t>
            </a:r>
          </a:p>
          <a:p>
            <a:r>
              <a:rPr lang="ru-RU" dirty="0"/>
              <a:t>Цели должны быть </a:t>
            </a:r>
            <a:r>
              <a:rPr lang="ru-RU" u="sng" dirty="0"/>
              <a:t>актуальными</a:t>
            </a:r>
            <a:r>
              <a:rPr lang="ru-RU" dirty="0"/>
              <a:t> (</a:t>
            </a:r>
            <a:r>
              <a:rPr lang="ru-RU" dirty="0" err="1"/>
              <a:t>Relevant</a:t>
            </a:r>
            <a:r>
              <a:rPr lang="ru-RU" dirty="0"/>
              <a:t>). Стоит удостовериться, что выполнение данной задачи действительно необходимо и не приведет к снижению общей эффективности деятельности организации.</a:t>
            </a:r>
          </a:p>
          <a:p>
            <a:r>
              <a:rPr lang="ru-RU" dirty="0"/>
              <a:t>Цели должны быть </a:t>
            </a:r>
            <a:r>
              <a:rPr lang="ru-RU" u="sng" dirty="0"/>
              <a:t>ограниченными во времени</a:t>
            </a:r>
            <a:r>
              <a:rPr lang="ru-RU" dirty="0"/>
              <a:t> (</a:t>
            </a:r>
            <a:r>
              <a:rPr lang="ru-RU" dirty="0" err="1"/>
              <a:t>Timebound</a:t>
            </a:r>
            <a:r>
              <a:rPr lang="ru-RU" dirty="0"/>
              <a:t>). Крайне важно определить временной промежуток, по окончании которого должна быть достигнута цель.</a:t>
            </a:r>
          </a:p>
        </p:txBody>
      </p:sp>
    </p:spTree>
    <p:extLst>
      <p:ext uri="{BB962C8B-B14F-4D97-AF65-F5344CB8AC3E}">
        <p14:creationId xmlns:p14="http://schemas.microsoft.com/office/powerpoint/2010/main" val="3619940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6891B-6C72-4356-BD34-F463773B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3742" cy="718857"/>
          </a:xfrm>
        </p:spPr>
        <p:txBody>
          <a:bodyPr/>
          <a:lstStyle/>
          <a:p>
            <a:r>
              <a:rPr lang="ru-RU" b="1" dirty="0"/>
              <a:t>Процесс установления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98E1B-4F9A-410C-B7B4-A8C31B800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314450"/>
            <a:ext cx="9403742" cy="493394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все цели определяются верхним уровнем руководства и подчинены единой ориентации;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установление целей сверху вниз — каждый из нижестоящих уровней определяет свои цели, исходя из целей высокого уровня;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Установление целей снизу вверх — в этом случае нижестоящие звенья устанавливают себе цели, которые служат основой для целей высокого уровня.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 любом случае решающая роль в установлении целей принадлежит высшему руководству.</a:t>
            </a:r>
          </a:p>
        </p:txBody>
      </p:sp>
    </p:spTree>
    <p:extLst>
      <p:ext uri="{BB962C8B-B14F-4D97-AF65-F5344CB8AC3E}">
        <p14:creationId xmlns:p14="http://schemas.microsoft.com/office/powerpoint/2010/main" val="387322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E51D1-3C7F-4BAA-AD24-1C254BF3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0757"/>
          </a:xfrm>
        </p:spPr>
        <p:txBody>
          <a:bodyPr/>
          <a:lstStyle/>
          <a:p>
            <a:r>
              <a:rPr lang="ru-RU" b="1" dirty="0"/>
              <a:t>Этапы процесса целеполагания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DEB79C-0559-4E42-8342-57795C311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343026"/>
            <a:ext cx="11098214" cy="4905374"/>
          </a:xfrm>
        </p:spPr>
        <p:txBody>
          <a:bodyPr>
            <a:normAutofit/>
          </a:bodyPr>
          <a:lstStyle/>
          <a:p>
            <a:r>
              <a:rPr lang="ru-RU" sz="2400" dirty="0"/>
              <a:t>1. Выявление и анализ тех тенденций, которые наблюдаются в окружении. </a:t>
            </a:r>
          </a:p>
          <a:p>
            <a:r>
              <a:rPr lang="ru-RU" sz="2400" dirty="0"/>
              <a:t>2. Установление целей для организации в целом. </a:t>
            </a:r>
          </a:p>
          <a:p>
            <a:r>
              <a:rPr lang="ru-RU" sz="2400" dirty="0"/>
              <a:t>3. Построение иерархии целей. </a:t>
            </a:r>
          </a:p>
          <a:p>
            <a:r>
              <a:rPr lang="ru-RU" sz="2400" dirty="0"/>
              <a:t>4. Установление индивидуальных целей. 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/>
              <a:t>В качестве удобного и апробированного на практике способа можно использовать построение целевой модели в виде дерева целей.</a:t>
            </a:r>
          </a:p>
        </p:txBody>
      </p:sp>
    </p:spTree>
    <p:extLst>
      <p:ext uri="{BB962C8B-B14F-4D97-AF65-F5344CB8AC3E}">
        <p14:creationId xmlns:p14="http://schemas.microsoft.com/office/powerpoint/2010/main" val="1119894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D0AFD-C9DB-4772-BAD8-F74D2651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08" y="481806"/>
            <a:ext cx="4078289" cy="737907"/>
          </a:xfrm>
        </p:spPr>
        <p:txBody>
          <a:bodyPr/>
          <a:lstStyle/>
          <a:p>
            <a:r>
              <a:rPr lang="ru-RU" b="1" dirty="0"/>
              <a:t>Дерево целей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EA59C4E-802C-4E7B-9BD4-FA08CF333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08" y="4158458"/>
            <a:ext cx="11547092" cy="12901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Посредством дерева целей описывается их упорядоченная иерархия, для чего осуществляется последовательная декомпозиция главной цели на подцели. </a:t>
            </a:r>
          </a:p>
        </p:txBody>
      </p:sp>
      <p:grpSp>
        <p:nvGrpSpPr>
          <p:cNvPr id="7" name="Group 1">
            <a:extLst>
              <a:ext uri="{FF2B5EF4-FFF2-40B4-BE49-F238E27FC236}">
                <a16:creationId xmlns:a16="http://schemas.microsoft.com/office/drawing/2014/main" id="{8C99BB0A-9060-404F-B1CA-D228A2363C21}"/>
              </a:ext>
            </a:extLst>
          </p:cNvPr>
          <p:cNvGrpSpPr>
            <a:grpSpLocks/>
          </p:cNvGrpSpPr>
          <p:nvPr/>
        </p:nvGrpSpPr>
        <p:grpSpPr bwMode="auto">
          <a:xfrm>
            <a:off x="3232710" y="481806"/>
            <a:ext cx="8313179" cy="3142223"/>
            <a:chOff x="1341" y="5464"/>
            <a:chExt cx="9751" cy="3059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EEBE008C-0FCB-4EC6-8054-4EF0290C37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1" y="5464"/>
              <a:ext cx="9751" cy="3059"/>
              <a:chOff x="1341" y="7075"/>
              <a:chExt cx="9751" cy="3059"/>
            </a:xfrm>
          </p:grpSpPr>
          <p:sp>
            <p:nvSpPr>
              <p:cNvPr id="10" name="Oval 3">
                <a:extLst>
                  <a:ext uri="{FF2B5EF4-FFF2-40B4-BE49-F238E27FC236}">
                    <a16:creationId xmlns:a16="http://schemas.microsoft.com/office/drawing/2014/main" id="{016B1CE9-21FB-412B-A21E-8FC130A7E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9" y="7075"/>
                <a:ext cx="3960" cy="72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dirty="0">
                    <a:solidFill>
                      <a:schemeClr val="bg1"/>
                    </a:solidFill>
                    <a:latin typeface="Times New Roman" panose="02020603050405020304" pitchFamily="18" charset="0"/>
                  </a:rPr>
                  <a:t>Общая цель организации</a:t>
                </a:r>
                <a:endParaRPr lang="ru-RU" altLang="ru-RU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Line 4">
                <a:extLst>
                  <a:ext uri="{FF2B5EF4-FFF2-40B4-BE49-F238E27FC236}">
                    <a16:creationId xmlns:a16="http://schemas.microsoft.com/office/drawing/2014/main" id="{50888E1B-5550-4046-9587-5D044F28D3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61" y="7614"/>
                <a:ext cx="162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Line 5">
                <a:extLst>
                  <a:ext uri="{FF2B5EF4-FFF2-40B4-BE49-F238E27FC236}">
                    <a16:creationId xmlns:a16="http://schemas.microsoft.com/office/drawing/2014/main" id="{8F91BDED-A35E-4274-AD91-EC922A6263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1" y="7794"/>
                <a:ext cx="18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Line 6">
                <a:extLst>
                  <a:ext uri="{FF2B5EF4-FFF2-40B4-BE49-F238E27FC236}">
                    <a16:creationId xmlns:a16="http://schemas.microsoft.com/office/drawing/2014/main" id="{37C70ECF-384C-4922-99C6-79AB760D09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01" y="7794"/>
                <a:ext cx="36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Line 7">
                <a:extLst>
                  <a:ext uri="{FF2B5EF4-FFF2-40B4-BE49-F238E27FC236}">
                    <a16:creationId xmlns:a16="http://schemas.microsoft.com/office/drawing/2014/main" id="{ADA8E58B-EF9A-4512-AE14-63FFCDCC0E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01" y="7614"/>
                <a:ext cx="162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B90EDDC9-E129-45ED-8575-4705E25E7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7978"/>
                <a:ext cx="57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b="1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Ключевые</a:t>
                </a:r>
                <a:r>
                  <a:rPr lang="ru-RU" altLang="ru-RU" b="1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altLang="ru-RU" b="1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цели по подсистемам организации</a:t>
                </a:r>
                <a:endParaRPr lang="ru-RU" altLang="ru-RU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6" name="Group 9">
                <a:extLst>
                  <a:ext uri="{FF2B5EF4-FFF2-40B4-BE49-F238E27FC236}">
                    <a16:creationId xmlns:a16="http://schemas.microsoft.com/office/drawing/2014/main" id="{78DFB1AD-1442-4B9E-ACA2-BB419A32D8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1" y="9054"/>
                <a:ext cx="1980" cy="1080"/>
                <a:chOff x="1341" y="9054"/>
                <a:chExt cx="1980" cy="1080"/>
              </a:xfrm>
            </p:grpSpPr>
            <p:sp>
              <p:nvSpPr>
                <p:cNvPr id="42" name="Oval 10">
                  <a:extLst>
                    <a:ext uri="{FF2B5EF4-FFF2-40B4-BE49-F238E27FC236}">
                      <a16:creationId xmlns:a16="http://schemas.microsoft.com/office/drawing/2014/main" id="{361688FC-20BA-440D-AB57-8C0E1EFD92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43" name="Oval 11">
                  <a:extLst>
                    <a:ext uri="{FF2B5EF4-FFF2-40B4-BE49-F238E27FC236}">
                      <a16:creationId xmlns:a16="http://schemas.microsoft.com/office/drawing/2014/main" id="{5E735B8F-C280-432C-8A2B-C8BF8A5DED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44" name="Oval 12">
                  <a:extLst>
                    <a:ext uri="{FF2B5EF4-FFF2-40B4-BE49-F238E27FC236}">
                      <a16:creationId xmlns:a16="http://schemas.microsoft.com/office/drawing/2014/main" id="{45CE747F-9ED9-4518-A36F-FD1BCB2739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45" name="Line 13">
                  <a:extLst>
                    <a:ext uri="{FF2B5EF4-FFF2-40B4-BE49-F238E27FC236}">
                      <a16:creationId xmlns:a16="http://schemas.microsoft.com/office/drawing/2014/main" id="{F8C27875-F3A8-42C7-8F6D-C8AE3DE859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21" y="9054"/>
                  <a:ext cx="3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" name="Line 14">
                  <a:extLst>
                    <a:ext uri="{FF2B5EF4-FFF2-40B4-BE49-F238E27FC236}">
                      <a16:creationId xmlns:a16="http://schemas.microsoft.com/office/drawing/2014/main" id="{DF4CD7B2-B8E0-4A40-A404-13F93BA1FD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1" y="923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7" name="Line 15">
                  <a:extLst>
                    <a:ext uri="{FF2B5EF4-FFF2-40B4-BE49-F238E27FC236}">
                      <a16:creationId xmlns:a16="http://schemas.microsoft.com/office/drawing/2014/main" id="{474B859D-8F85-46FF-8834-2FB87CF007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81" y="9234"/>
                  <a:ext cx="18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F54945E-D257-4494-8C6D-29F10B09D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8514"/>
                <a:ext cx="2340" cy="72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sz="16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Производство</a:t>
                </a:r>
                <a:endParaRPr lang="ru-RU" altLang="ru-RU" sz="160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A281CB2-94A4-4CF6-A618-47F876EC45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1" y="9054"/>
                <a:ext cx="1980" cy="1080"/>
                <a:chOff x="1341" y="9054"/>
                <a:chExt cx="1980" cy="1080"/>
              </a:xfrm>
            </p:grpSpPr>
            <p:sp>
              <p:nvSpPr>
                <p:cNvPr id="36" name="Oval 18">
                  <a:extLst>
                    <a:ext uri="{FF2B5EF4-FFF2-40B4-BE49-F238E27FC236}">
                      <a16:creationId xmlns:a16="http://schemas.microsoft.com/office/drawing/2014/main" id="{9561A386-2EDC-4BB3-B9F9-BC5A100E8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37" name="Oval 19">
                  <a:extLst>
                    <a:ext uri="{FF2B5EF4-FFF2-40B4-BE49-F238E27FC236}">
                      <a16:creationId xmlns:a16="http://schemas.microsoft.com/office/drawing/2014/main" id="{AFFA35E6-5A8E-47E9-BA7D-5984F51ED8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38" name="Oval 20">
                  <a:extLst>
                    <a:ext uri="{FF2B5EF4-FFF2-40B4-BE49-F238E27FC236}">
                      <a16:creationId xmlns:a16="http://schemas.microsoft.com/office/drawing/2014/main" id="{C7AAFBA0-F141-401B-AFD1-59EE51D67F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39" name="Line 21">
                  <a:extLst>
                    <a:ext uri="{FF2B5EF4-FFF2-40B4-BE49-F238E27FC236}">
                      <a16:creationId xmlns:a16="http://schemas.microsoft.com/office/drawing/2014/main" id="{33E57D5B-CD79-4140-B776-70B8633470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21" y="9054"/>
                  <a:ext cx="3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0" name="Line 22">
                  <a:extLst>
                    <a:ext uri="{FF2B5EF4-FFF2-40B4-BE49-F238E27FC236}">
                      <a16:creationId xmlns:a16="http://schemas.microsoft.com/office/drawing/2014/main" id="{1352988E-1602-47CE-9BAA-BC7327A059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1" y="923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" name="Line 23">
                  <a:extLst>
                    <a:ext uri="{FF2B5EF4-FFF2-40B4-BE49-F238E27FC236}">
                      <a16:creationId xmlns:a16="http://schemas.microsoft.com/office/drawing/2014/main" id="{BE03E6D8-D111-468D-B51C-7895ED6854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81" y="9234"/>
                  <a:ext cx="18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9" name="Oval 24">
                <a:extLst>
                  <a:ext uri="{FF2B5EF4-FFF2-40B4-BE49-F238E27FC236}">
                    <a16:creationId xmlns:a16="http://schemas.microsoft.com/office/drawing/2014/main" id="{176EDAD8-FB6B-4534-AF9A-98BDBF0DA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1" y="8514"/>
                <a:ext cx="2340" cy="72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sz="16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Маркетинг</a:t>
                </a:r>
                <a:endParaRPr lang="ru-RU" altLang="ru-RU" sz="160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0" name="Group 25">
                <a:extLst>
                  <a:ext uri="{FF2B5EF4-FFF2-40B4-BE49-F238E27FC236}">
                    <a16:creationId xmlns:a16="http://schemas.microsoft.com/office/drawing/2014/main" id="{BB10CBEE-CDE6-49F3-9EB6-206F908776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61" y="9054"/>
                <a:ext cx="1980" cy="1080"/>
                <a:chOff x="1341" y="9054"/>
                <a:chExt cx="1980" cy="1080"/>
              </a:xfrm>
            </p:grpSpPr>
            <p:sp>
              <p:nvSpPr>
                <p:cNvPr id="30" name="Oval 26">
                  <a:extLst>
                    <a:ext uri="{FF2B5EF4-FFF2-40B4-BE49-F238E27FC236}">
                      <a16:creationId xmlns:a16="http://schemas.microsoft.com/office/drawing/2014/main" id="{9BE1E7AB-0BF6-4B5F-A157-020972A4B2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31" name="Oval 27">
                  <a:extLst>
                    <a:ext uri="{FF2B5EF4-FFF2-40B4-BE49-F238E27FC236}">
                      <a16:creationId xmlns:a16="http://schemas.microsoft.com/office/drawing/2014/main" id="{9EA62D32-A08B-46AE-8CC8-1FD7569085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32" name="Oval 28">
                  <a:extLst>
                    <a:ext uri="{FF2B5EF4-FFF2-40B4-BE49-F238E27FC236}">
                      <a16:creationId xmlns:a16="http://schemas.microsoft.com/office/drawing/2014/main" id="{4DA9D5BA-0665-419E-A1E2-C12E2CCADF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33" name="Line 29">
                  <a:extLst>
                    <a:ext uri="{FF2B5EF4-FFF2-40B4-BE49-F238E27FC236}">
                      <a16:creationId xmlns:a16="http://schemas.microsoft.com/office/drawing/2014/main" id="{03B95762-72B6-462D-9E77-80B9728D03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21" y="9054"/>
                  <a:ext cx="3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4" name="Line 30">
                  <a:extLst>
                    <a:ext uri="{FF2B5EF4-FFF2-40B4-BE49-F238E27FC236}">
                      <a16:creationId xmlns:a16="http://schemas.microsoft.com/office/drawing/2014/main" id="{7B842E51-418E-4011-999B-F9C2717DC5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1" y="923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5" name="Line 31">
                  <a:extLst>
                    <a:ext uri="{FF2B5EF4-FFF2-40B4-BE49-F238E27FC236}">
                      <a16:creationId xmlns:a16="http://schemas.microsoft.com/office/drawing/2014/main" id="{225D3AF0-15EE-4EB0-BA1E-C380311477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81" y="9234"/>
                  <a:ext cx="18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" name="Group 32">
                <a:extLst>
                  <a:ext uri="{FF2B5EF4-FFF2-40B4-BE49-F238E27FC236}">
                    <a16:creationId xmlns:a16="http://schemas.microsoft.com/office/drawing/2014/main" id="{A2C181B2-4E59-4613-A514-DBC0B6C902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81" y="9054"/>
                <a:ext cx="1980" cy="1080"/>
                <a:chOff x="1341" y="9054"/>
                <a:chExt cx="1980" cy="1080"/>
              </a:xfrm>
            </p:grpSpPr>
            <p:sp>
              <p:nvSpPr>
                <p:cNvPr id="24" name="Oval 33">
                  <a:extLst>
                    <a:ext uri="{FF2B5EF4-FFF2-40B4-BE49-F238E27FC236}">
                      <a16:creationId xmlns:a16="http://schemas.microsoft.com/office/drawing/2014/main" id="{F9194D86-8814-41FB-8A9C-A9FB9A134B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25" name="Oval 34">
                  <a:extLst>
                    <a:ext uri="{FF2B5EF4-FFF2-40B4-BE49-F238E27FC236}">
                      <a16:creationId xmlns:a16="http://schemas.microsoft.com/office/drawing/2014/main" id="{5FCD866D-E200-498D-AE2A-94A842CB03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26" name="Oval 35">
                  <a:extLst>
                    <a:ext uri="{FF2B5EF4-FFF2-40B4-BE49-F238E27FC236}">
                      <a16:creationId xmlns:a16="http://schemas.microsoft.com/office/drawing/2014/main" id="{9B5041B9-4704-4D73-8ECA-F292F7665D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1" y="9774"/>
                  <a:ext cx="540" cy="3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fontAlgn="base">
                    <a:spcBef>
                      <a:spcPts val="1000"/>
                    </a:spcBef>
                    <a:spcAft>
                      <a:spcPct val="0"/>
                    </a:spcAft>
                    <a:buClr>
                      <a:srgbClr val="EB3D9F"/>
                    </a:buClr>
                    <a:buSzPct val="80000"/>
                    <a:buFont typeface="Wingdings 3" panose="05040102010807070707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>
                    <a:solidFill>
                      <a:schemeClr val="tx1"/>
                    </a:solidFill>
                    <a:latin typeface="Constantia" panose="02030602050306030303" pitchFamily="18" charset="0"/>
                  </a:endParaRPr>
                </a:p>
              </p:txBody>
            </p:sp>
            <p:sp>
              <p:nvSpPr>
                <p:cNvPr id="27" name="Line 36">
                  <a:extLst>
                    <a:ext uri="{FF2B5EF4-FFF2-40B4-BE49-F238E27FC236}">
                      <a16:creationId xmlns:a16="http://schemas.microsoft.com/office/drawing/2014/main" id="{07829D54-F0D1-4918-91E6-1D9E4F8DA4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21" y="9054"/>
                  <a:ext cx="3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" name="Line 37">
                  <a:extLst>
                    <a:ext uri="{FF2B5EF4-FFF2-40B4-BE49-F238E27FC236}">
                      <a16:creationId xmlns:a16="http://schemas.microsoft.com/office/drawing/2014/main" id="{B23FED8D-72C2-4A7F-9B5B-879F5DA9B9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1" y="923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" name="Line 38">
                  <a:extLst>
                    <a:ext uri="{FF2B5EF4-FFF2-40B4-BE49-F238E27FC236}">
                      <a16:creationId xmlns:a16="http://schemas.microsoft.com/office/drawing/2014/main" id="{502D2D7A-1CC0-411B-A009-6CC36284C4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81" y="9234"/>
                  <a:ext cx="18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2" name="Oval 39">
                <a:extLst>
                  <a:ext uri="{FF2B5EF4-FFF2-40B4-BE49-F238E27FC236}">
                    <a16:creationId xmlns:a16="http://schemas.microsoft.com/office/drawing/2014/main" id="{741448F0-E4F5-467C-A187-586520708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2" y="8514"/>
                <a:ext cx="2340" cy="72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sz="16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Финансы</a:t>
                </a:r>
                <a:endParaRPr lang="ru-RU" altLang="ru-RU" sz="160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" name="Oval 40">
                <a:extLst>
                  <a:ext uri="{FF2B5EF4-FFF2-40B4-BE49-F238E27FC236}">
                    <a16:creationId xmlns:a16="http://schemas.microsoft.com/office/drawing/2014/main" id="{6594C5A2-7F4E-4B19-A59D-32EEA806A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01" y="8514"/>
                <a:ext cx="2340" cy="72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rgbClr val="EB3D9F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sz="16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Персонал</a:t>
                </a:r>
                <a:endParaRPr lang="ru-RU" altLang="ru-RU" sz="160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Rectangle 41">
              <a:extLst>
                <a:ext uri="{FF2B5EF4-FFF2-40B4-BE49-F238E27FC236}">
                  <a16:creationId xmlns:a16="http://schemas.microsoft.com/office/drawing/2014/main" id="{21236B79-7EC5-4E9F-9C67-0A7554E2D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" y="7623"/>
              <a:ext cx="896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rgbClr val="EB3D9F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lang="ru-RU" altLang="ru-RU" sz="20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Подцели по подсистемам организации</a:t>
              </a:r>
              <a:endParaRPr lang="ru-RU" altLang="ru-RU" sz="20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24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9CF8DB-FD89-47C6-B6DF-81155328C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6" y="443193"/>
            <a:ext cx="9726614" cy="633132"/>
          </a:xfrm>
        </p:spPr>
        <p:txBody>
          <a:bodyPr/>
          <a:lstStyle/>
          <a:p>
            <a:r>
              <a:rPr lang="ru-RU" sz="3600" b="1" dirty="0"/>
              <a:t>Правила построения дерева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9D8CDD-B1B1-4CC3-9E66-72E768F2A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6" y="1266825"/>
            <a:ext cx="11220450" cy="5147981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общая цель должна содержать описание конечного результата;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развертывании общей цели в иерархическую структуру исходят из того, что реализация подцелей каждого последующего уровня является необходимым и достаточным условием достижения целей предыдущего уровня;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формулировке целей разных уровней необходимо описывать желаемые результаты, а не способы их получения;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подцели каждого уровня должны быть независимы друг от друга и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невыводимы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друг из друга;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фундамент дерева целей должны составлять задачи, представляющие собой формулировку работ, которые могут быть выполнены определенным способом в установленные сроки.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360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3DD64-0C97-40FB-8224-20E22F3F2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7" y="285749"/>
            <a:ext cx="2716213" cy="3495675"/>
          </a:xfrm>
        </p:spPr>
        <p:txBody>
          <a:bodyPr/>
          <a:lstStyle/>
          <a:p>
            <a:r>
              <a:rPr lang="ru-RU" i="1" dirty="0"/>
              <a:t>Пример дерева целей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A3C20A-74EE-4755-9821-AE4553316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0" t="22917" r="14629" b="3195"/>
          <a:stretch/>
        </p:blipFill>
        <p:spPr>
          <a:xfrm>
            <a:off x="2897558" y="285748"/>
            <a:ext cx="8284791" cy="619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83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</TotalTime>
  <Words>1000</Words>
  <Application>Microsoft Office PowerPoint</Application>
  <PresentationFormat>Широкоэкранный</PresentationFormat>
  <Paragraphs>119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Century Gothic</vt:lpstr>
      <vt:lpstr>Constantia</vt:lpstr>
      <vt:lpstr>Times New Roman</vt:lpstr>
      <vt:lpstr>Wingdings</vt:lpstr>
      <vt:lpstr>Wingdings 2</vt:lpstr>
      <vt:lpstr>Wingdings 3</vt:lpstr>
      <vt:lpstr>Ион</vt:lpstr>
      <vt:lpstr>Миссия и цели организации</vt:lpstr>
      <vt:lpstr>План</vt:lpstr>
      <vt:lpstr>Миссия - </vt:lpstr>
      <vt:lpstr>Подходы к пониманию миссии</vt:lpstr>
      <vt:lpstr>Подходы к пониманию миссии</vt:lpstr>
      <vt:lpstr>Миссия</vt:lpstr>
      <vt:lpstr>Заинтересованные группы в формулировке миссии</vt:lpstr>
      <vt:lpstr>Ф. Котлер, миссия должна вырабатываться с учетом следующих факторов:</vt:lpstr>
      <vt:lpstr>Миссия:</vt:lpstr>
      <vt:lpstr>Цель -</vt:lpstr>
      <vt:lpstr>Классификация целей</vt:lpstr>
      <vt:lpstr>SMART-подход к постановке целей</vt:lpstr>
      <vt:lpstr>Процесс установления целей</vt:lpstr>
      <vt:lpstr>Этапы процесса целеполагания</vt:lpstr>
      <vt:lpstr>Дерево целей</vt:lpstr>
      <vt:lpstr>Правила построения дерева целей</vt:lpstr>
      <vt:lpstr>Пример дерева целей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Миссия и цели организации</dc:title>
  <dc:creator>Инна Попова</dc:creator>
  <cp:lastModifiedBy>Инна Попова</cp:lastModifiedBy>
  <cp:revision>14</cp:revision>
  <dcterms:created xsi:type="dcterms:W3CDTF">2022-03-14T09:47:35Z</dcterms:created>
  <dcterms:modified xsi:type="dcterms:W3CDTF">2022-03-14T22:52:13Z</dcterms:modified>
</cp:coreProperties>
</file>