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8" r:id="rId2"/>
    <p:sldId id="260" r:id="rId3"/>
    <p:sldId id="272" r:id="rId4"/>
    <p:sldId id="393" r:id="rId5"/>
    <p:sldId id="390" r:id="rId6"/>
    <p:sldId id="394" r:id="rId7"/>
    <p:sldId id="365" r:id="rId8"/>
    <p:sldId id="366" r:id="rId9"/>
    <p:sldId id="347" r:id="rId10"/>
    <p:sldId id="349" r:id="rId11"/>
    <p:sldId id="368" r:id="rId12"/>
    <p:sldId id="367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377" r:id="rId22"/>
    <p:sldId id="378" r:id="rId23"/>
    <p:sldId id="379" r:id="rId24"/>
    <p:sldId id="380" r:id="rId25"/>
    <p:sldId id="381" r:id="rId26"/>
    <p:sldId id="383" r:id="rId27"/>
    <p:sldId id="382" r:id="rId28"/>
    <p:sldId id="384" r:id="rId29"/>
    <p:sldId id="385" r:id="rId30"/>
    <p:sldId id="386" r:id="rId31"/>
    <p:sldId id="387" r:id="rId32"/>
    <p:sldId id="388" r:id="rId33"/>
    <p:sldId id="389" r:id="rId34"/>
    <p:sldId id="302" r:id="rId35"/>
  </p:sldIdLst>
  <p:sldSz cx="9144000" cy="6858000" type="screen4x3"/>
  <p:notesSz cx="6858000" cy="9144000"/>
  <p:custDataLst>
    <p:tags r:id="rId38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F2BEC"/>
    <a:srgbClr val="1120AA"/>
    <a:srgbClr val="000000"/>
    <a:srgbClr val="FFF05F"/>
    <a:srgbClr val="00A8EC"/>
    <a:srgbClr val="BBE0E3"/>
    <a:srgbClr val="FF0000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77258" autoAdjust="0"/>
  </p:normalViewPr>
  <p:slideViewPr>
    <p:cSldViewPr snapToObjects="1">
      <p:cViewPr varScale="1">
        <p:scale>
          <a:sx n="64" d="100"/>
          <a:sy n="64" d="100"/>
        </p:scale>
        <p:origin x="91" y="67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1C562E1-7797-4503-9CFD-A9235D92EB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104ED55-A61B-4B93-B373-6F4A9A6727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инновационные мероприятия, связанные с расширением производства, заменой выбывающих основных фондов, модернизацией и капитальным ремонтом основных фондов, техническим перевооружением, реконструкцией и новым строительством, пополнением оборотных средств и освоением новых видов деятельности;</a:t>
            </a:r>
          </a:p>
          <a:p>
            <a:r>
              <a:rPr lang="ru-RU" alt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Кроме них, предприятие платит налоги, сборы, отчисления; штрафы, пеню, неустойки, обусловленные действующим законодательством, расходует средства, на социальные нужды членов (трудового коллектива и благотворительную деятельность, а также финансирование текущих мероприятий по формированию и реализации стратегии и тактики своего развития).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Уровень и структура издержек предприятия используется при оценке эффективности его деятельности, конкурентоспособности и устойчивости на товарных рынках.</a:t>
            </a:r>
            <a:endParaRPr lang="ru-RU" altLang="ru-RU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Таким образом, себестоимость продукции – это нормированные издержки предприятия.</a:t>
            </a:r>
          </a:p>
          <a:p>
            <a:r>
              <a:rPr lang="ru-RU" alt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Данный подход ограничивает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необоснованный рост цен и защищает потребителя от попыток производителя переложить на него часть своих издержек.</a:t>
            </a:r>
          </a:p>
          <a:p>
            <a:r>
              <a:rPr lang="ru-RU" alt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 то же время себестоимость всегда зависит от количества произведенной и реализованной продукции.</a:t>
            </a:r>
            <a:endParaRPr lang="ru-RU" altLang="ru-RU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778104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Исходными данными для разработки плана по издержкам являются: установленные тактическим планом размеры прибыли, а также уровень рентабельности производства или задания по снижению себестоимости продукции; показатели производства и реализации продукции; эффективность мероприятий по разделу тактического плана инноваций; прогрессивные нормы и нормативы соответствующего раздела тактического плана; показатели плана материально-технического обеспечения производства; прейскуранты цен; данные об использовании основных фондов и размерах амортизационных отчислений; показатели плана по труду и кадрам; объем работ по подготовке производства, освоению и внедрению новой техники, объем производства новой техники и т.д. 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99824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 составлении плана по издержкам особое внимание необходимо обратить на выявление резервов снижения себестоимости, а также причин возникновения затрат, не обусловленных нормальной организацией производственного процесса: сверхнормативного расхода сырья и материалов, топлива и энергии, потерь рабочего времени и доплат за отступление от нормальных условий труда и сверхурочные работы, потерь от простоев машин и оборудования, аварий, брака, излишних расходов, вызванных нерациональными хозяйственными связями по поставкам сырья и материалов, нарушением технологической и трудовой дисциплины, изменением объема работ по подготовке производства, освоением и внедрением новой техники и технологии и т.д.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53793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825148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4 материальное поощрение за это участие, сводимость показателей по предприятию, объединению, отрасли и в целом по региону.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9655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2  Смета может составляться как на отдельные комплексные статьи расходов, так и в целом на объем валовой, товарной и реализуемой продукции. Сметный метод позволяет увязать отдельные разделы тактического плана между собой и согласовать их с планами внутрипроизводственных подразделений. На основе смет затрат составляется свод затрат на производство продукции в целом по предприятию.</a:t>
            </a:r>
          </a:p>
          <a:p>
            <a:r>
              <a:rPr lang="ru-RU" altLang="ru-RU" dirty="0"/>
              <a:t>3 При планировании себестоимости данным методом важно правильно определить объекты калькулирования. Ими могут быть: отдельные изделия; заказы; технологические переделы; марки, сорта, артикулы и т.д. В дальнейшем калькуляции применяются при планировании себестоимости валовой, товарной и реализованной продукции, смет затрат и свода затрат по предприятию.</a:t>
            </a:r>
          </a:p>
          <a:p>
            <a:r>
              <a:rPr lang="ru-RU" altLang="ru-RU" dirty="0"/>
              <a:t>4 широко применяется при составлении плановых калькуляций и смет затрат. Важнейшее достоинство - возможность обособленного учета отклонений от действующих (текущих) норм и их причин. Это позволяет судить о том, какие факторы привели к изменению затрат, и своевременно принимать оптимальные решения, направленные на улучшение экономических показателей работы предприятия.</a:t>
            </a:r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122DD1-67F2-42CD-836E-CFD0842F983D}" type="slidenum">
              <a:rPr lang="ru-RU" altLang="ru-RU" sz="1200" smtClean="0"/>
              <a:pPr/>
              <a:t>9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рассчитываются на новые виды продукции;</a:t>
            </a:r>
          </a:p>
          <a:p>
            <a:r>
              <a:rPr lang="ru-RU" altLang="ru-RU" dirty="0"/>
              <a:t>2</a:t>
            </a:r>
            <a:r>
              <a:rPr lang="ru-RU" altLang="ru-RU" baseline="0" dirty="0"/>
              <a:t>  (годовые, квартальные, месячные) учитывают условия производства конкретного планового периода (действующие в нем плановые нормы затрат). При широкой номенклатуре выпускаемых товаров плановые расчеты себестоимости могут производиться на так называемые детали-представители однородных групп изделий или работ.</a:t>
            </a:r>
            <a:endParaRPr lang="ru-RU" altLang="ru-RU" dirty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275ADD-BE67-4BC6-AB00-80594C0C66EF}" type="slidenum">
              <a:rPr lang="ru-RU" altLang="ru-RU" sz="1200" smtClean="0"/>
              <a:pPr/>
              <a:t>10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 используется на предприятиях массового и крупносерийного производства с </a:t>
            </a:r>
            <a:r>
              <a:rPr lang="ru-RU" dirty="0" err="1"/>
              <a:t>подетальной</a:t>
            </a:r>
            <a:r>
              <a:rPr lang="ru-RU" dirty="0"/>
              <a:t> специализацией внутризаводских</a:t>
            </a:r>
            <a:r>
              <a:rPr lang="ru-RU" baseline="0" dirty="0"/>
              <a:t> подразделений. Для определения полной себестоимости готового изделия к цеховой себестоимости отдельных узлов и деталей добавляются затраты на сборку, испытания, общезаводские и внепроизводственные расходы;</a:t>
            </a:r>
          </a:p>
          <a:p>
            <a:r>
              <a:rPr lang="ru-RU" baseline="0" dirty="0"/>
              <a:t>2 используется на предприятиях машиностроения и металлообработки, мебельной и др. отраслей промышленности при изготовлении продукции единичного характера; включаются все затраты, связанные с выполнением заказа независимо от того, когда они возникли. Используется в расчетах с заказчиками.</a:t>
            </a:r>
          </a:p>
          <a:p>
            <a:r>
              <a:rPr lang="ru-RU" baseline="0" dirty="0"/>
              <a:t>3 используется на предприятиях, продукция которых различается по качественным характеристикам, - пищевая, легкая промышленность. Определяется себестоимость продукции отдельных сортов, номеров, артикулов;</a:t>
            </a:r>
          </a:p>
          <a:p>
            <a:r>
              <a:rPr lang="ru-RU" baseline="0" dirty="0"/>
              <a:t>4 в отраслях массового производства в условиях однородного технологического процесса и последовательных стадий обработки (хлопчатобумажная, металлургическая промышленность). Исчисляются затраты на производство продукции по каждой фазе.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6783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 Стоимость вспомогательных материалов может быть выделена в отдельную статью</a:t>
            </a:r>
            <a:r>
              <a:rPr lang="ru-RU" baseline="0" dirty="0"/>
              <a:t> в случае, если она занимает значительный удельный вес в себестоимости изделий.</a:t>
            </a:r>
          </a:p>
          <a:p>
            <a:r>
              <a:rPr lang="ru-RU" baseline="0" dirty="0"/>
              <a:t>3 При незначительном их удельном весе в себестоимости они могут не выделяться в отдельную статью, а включаться в «Расходы на содержание и эксплуатацию оборудования». Стоимость определяется на основе: 1) утвержденных норм расхода на единицу продукции; 2) действующих оптовых цен и тарифов на перевозку продукции с учетом всех расходов по заготовке и доставке на склад предприятия.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4123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5</a:t>
            </a:r>
            <a:r>
              <a:rPr lang="ru-RU" baseline="0" dirty="0"/>
              <a:t> относится на себестоимость отдельных заказов и изделий прямым путем либо пропорционально сметным ставкам, которые устанавливаются в плане на основании расчетов за изделие, заказ, машинокомплект;</a:t>
            </a:r>
          </a:p>
          <a:p>
            <a:r>
              <a:rPr lang="ru-RU" baseline="0" dirty="0"/>
              <a:t>6 оплата очередных и дополнительных отпусков, компенсации за неиспользованные отпуска, оплата льготных часов подросткам, оплата перерывов в работе кормящих матерей, оплата времени, связанного с выполнением государственных и общественных обязанностей, а также выплата вознаграждений за выслугу лет и пр.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5338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7 </a:t>
            </a:r>
            <a:r>
              <a:rPr lang="ru-RU" sz="1200" dirty="0"/>
              <a:t>создается</a:t>
            </a:r>
            <a:r>
              <a:rPr lang="ru-RU" sz="1200" baseline="0" dirty="0"/>
              <a:t> </a:t>
            </a:r>
            <a:r>
              <a:rPr lang="ru-RU" altLang="ru-RU" sz="1200" dirty="0"/>
              <a:t>за счет средств фонда развития или путем отнесения на расходы будущих лет. К числу таких расходов относятся расходы на освоение новых предприятий, производств, цехов и агрегатов (пусковые расходы), расходы на подготовку и освоение производства новых видов продукции и новых технологических процессов, расходы на подготовительные работы в добывающей промышленности и т.д. </a:t>
            </a:r>
          </a:p>
          <a:p>
            <a:r>
              <a:rPr lang="ru-RU" sz="1200" dirty="0"/>
              <a:t>8 Примерная номенклатура: амортизация</a:t>
            </a:r>
            <a:r>
              <a:rPr lang="ru-RU" sz="1200" baseline="0" dirty="0"/>
              <a:t> оборудования и транспортных средств, эксплуатация оборудования, текущий ремонт оборудования и транспортных средств, внутризаводское перемещение грузов, износ малоценных и быстроизнашивающихся предметов и приспособлений, прочие расходы.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aseline="0" dirty="0"/>
              <a:t>9 </a:t>
            </a:r>
            <a:r>
              <a:rPr lang="ru-RU" altLang="ru-RU" sz="1200" dirty="0"/>
              <a:t>содержание аппарата управления цеха; содержание прочего цехового персонала; амортизация зданий, сооружений и инвентаря; текущий ремонт зданий, сооружений и инвентаря; содержание зданий, сооружений и инвентаря; проведение испытаний, опытов, исследований, рационализация, изобретательство; охрана труда; износ малоценного и быстроизнашивающегося инвентаря; прочие расходы.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61696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</a:t>
            </a:r>
            <a:r>
              <a:rPr lang="ru-RU" baseline="0" dirty="0"/>
              <a:t> 1) </a:t>
            </a:r>
            <a:r>
              <a:rPr lang="ru-RU" altLang="ru-RU" sz="1200" dirty="0"/>
              <a:t>заработная плата аппарата управления предприятием; затраты по командировкам и перемещениям персонала; содержание пожарной, военизированной и сторожевой охраны; отчисления на содержание вышестоящих организаций; прочие расходы;</a:t>
            </a:r>
          </a:p>
          <a:p>
            <a:r>
              <a:rPr lang="ru-RU" altLang="ru-RU" sz="1200" dirty="0"/>
              <a:t>2) содержание прочего заводского персонала; амортизация основных фондов; содержание и текущий ремонт зданий, сооружений и инвентаря заводского назначения; производство испытаний, опытов, исследований, содержание общезаводских лабораторий, расходы на изобретательство и технические усовершенствования; охрана труда; подготовка кадров; организованный набор рабочей силы, прочие расходы;</a:t>
            </a:r>
          </a:p>
          <a:p>
            <a:r>
              <a:rPr lang="ru-RU" altLang="ru-RU" sz="1200" dirty="0"/>
              <a:t>3) налоги, сборы и прочие обязательные отчисления и расходы;</a:t>
            </a:r>
          </a:p>
          <a:p>
            <a:r>
              <a:rPr lang="ru-RU" altLang="ru-RU" sz="1200" dirty="0"/>
              <a:t>11</a:t>
            </a:r>
            <a:r>
              <a:rPr lang="ru-RU" altLang="ru-RU" sz="1200" baseline="0" dirty="0"/>
              <a:t> расходы, связанные с обеспечением нормальной эксплуатации изделий у потребителей, расходы на гарантийный ремонт изделий в пределах установленных норм и других видов затрат, не относящихся ни к одной из указанных ранее статей;</a:t>
            </a:r>
          </a:p>
          <a:p>
            <a:r>
              <a:rPr lang="ru-RU" altLang="ru-RU" sz="1200" baseline="0" dirty="0"/>
              <a:t>12 затраты на тару и упаковку изделий на складах готовой продукции; расходы на транспортировку продукции; комиссионные сборы; прочие расходы по сбыту. 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1644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Существенные особенности калькулирования себестоимости продукции имеют производства с комплексным использованием сырья (в нефтеперерабатывающей промышленности, мясожировом, спиртовом, лесопильном и др. производствах). Здесь из одного исходного сырья обеспечивается выход нескольких разнородных продуктов. Затраты на эти продукты общие и часто не могут быть отнесены непосредственно на себестоимость конкретных из них.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1 оставшиеся затраты</a:t>
            </a:r>
            <a:r>
              <a:rPr lang="ru-RU" altLang="ru-RU" sz="1200" baseline="0" dirty="0"/>
              <a:t> составляют себестоимость основного продукта;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baseline="0" dirty="0"/>
              <a:t>2 все затраты распределяются по конкретным продуктам пропорционально научно обоснованным коэффициентам;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baseline="0" dirty="0"/>
              <a:t>3 последовательное использование 1 и 2.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2865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1 стоимость приобретаемых со стороны сырья и материалов, покупных комплектующих изделий и полуфабрикатов, подвергающихся в дальнейшем монтажу или дополнительной обработке на данном мероприятии; работ и услуг производственного характера, выполняемых сторонними предприятиями;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2 отражаются выплаты заработной платы, исчисленные исходя из сдельных расценок, тарифных ставок и должностных окладов, стимулирующих и компенсирующих выплат, систем премирования;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4 сумма амортизационных отчислений на полное восстановление основных производственных фондов, исчисленная исходя из балансовой стоимости и утвержденных норм, методов и правил;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5 налоги, сборы и другие платежи в бюджет и внебюджетные фонды,</a:t>
            </a:r>
            <a:r>
              <a:rPr lang="ru-RU" altLang="ru-RU" sz="1200" baseline="0" dirty="0"/>
              <a:t> плата за подготовку и переподготовку кадров; оплата консультационных, информационных и аудиторских услуг; услуг связи, вычислительных центров, банков, связанных с обслуживанием предприятий; вознаграждения за изобретения и рационализаторские предложения; авторские гонорары; расходы на рекламу; арендная плата; лизинговые платежи; износ нематериальных активов; командировочные и представительские расходы.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9779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1 Затраты, которое отсутствуют в других разделах</a:t>
            </a:r>
            <a:r>
              <a:rPr lang="ru-RU" altLang="ru-RU" sz="1200" baseline="0" dirty="0"/>
              <a:t> тактического плана (например, амортизационные отчисления), рассчитываются специально.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baseline="0" dirty="0"/>
              <a:t>Такой подход целесообразен на окончательной стадии формирования тактического плана. Он позволяет сбалансировать затраты предприятия и цехов и тем самым проконтролировать правильность расчетов.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baseline="0" dirty="0"/>
              <a:t>2 Поскольку в калькуляции определяется только себестоимость товарной продукции, то для установления общей суммы затрат ее следует скорректировать на себестоимость изменения остатков незавершенного производства, резервов предстоящих расходов, расходов будущих периодов и на затраты, связанные с работами и услугами, не включаемыми в состав валовой и товарной продукции.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75055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Указанные показатели могут определяться как методом прямого счета укрупненно, так и по технико-экономическим факторам.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9190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Указанные показатели могут определяться как методом прямого счета укрупненно, так и по технико-экономическим факторам.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 определении влияния различных факторов на себестоимость продукции должны быть учтены факторы как внутренние, то есть не­посредственно зависящие от данного производственного подраз­деления, так и внешние, не зависящие от него (природные, отрасле­вые и пр.).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52459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lang="ru-RU" dirty="0"/>
              <a:t>для чего объем то­варной продукции планового года (в сопоставимых с предыдущим годом ценах) умножается на величину затрат на 1 р. товарной продук­ции предыдущего года;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3 в це­нах и условиях предыдущего года;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5 и снижение этих затрат по сравнению с уровнем затрат пре­дыдущего года;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7 </a:t>
            </a:r>
            <a:r>
              <a:rPr lang="ru-RU" dirty="0"/>
              <a:t>с учетом предусмотрен­ных на планируемый год изменений цен на изготовляемую продук­цию, потребляемое сырье, материалы, топливо, энергию, условий оплаты труда и другие изменения, приводящие к повышению или снижению издержек производства.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72344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02086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85834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37619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65607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88634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44037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01239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13995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Себестоимость товарной продукций планового года зависит от изменения удельного веса отдельных ее видов, имеющих различный уровень рентабельности, в общем объеме товарного выпуска. Влияние этого фактора видно только по переменным расходам. Расчет ведется по каждому виду продукции, включенной в план. 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02030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Для проверки правильности расчетов себестоимости и увязки сметы затрат на производство по экономическим элементам со сметой затрат по калькуляционным статьям, а также для определения внутреннего оборота затрат составляется сводная шахматная таблица «Свод затрат на производство»..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Основой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для определения этих показателей являются составленные ранее расчеты затрат на сырье и материалы, топливо и энергию и т.д. Одновременно в составе этих расходов выделяются элементы затрат и сумма затрат вспомогательных производств, которые не распределяются по элементам.</a:t>
            </a:r>
          </a:p>
          <a:p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В составе этих расходов выделяются элементы затрат.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91741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 Она оценивается по плановой себестоимости и по среднегодовой себестоимости соответствующих</a:t>
            </a:r>
            <a:r>
              <a:rPr lang="ru-RU" baseline="0" dirty="0"/>
              <a:t> видов продукции за прошлый год.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baseline="0" dirty="0"/>
              <a:t>3 Она является непосредственной базой для подсчета суммы плановой прибыли от реализации продукции.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4339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50757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75419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2570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70825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0899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56579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916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00322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93975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69886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1252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1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5"/>
          <p:cNvSpPr>
            <a:spLocks noChangeShapeType="1"/>
          </p:cNvSpPr>
          <p:nvPr/>
        </p:nvSpPr>
        <p:spPr bwMode="auto">
          <a:xfrm>
            <a:off x="323850" y="30337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Line 6"/>
          <p:cNvSpPr>
            <a:spLocks noChangeShapeType="1"/>
          </p:cNvSpPr>
          <p:nvPr/>
        </p:nvSpPr>
        <p:spPr bwMode="auto">
          <a:xfrm>
            <a:off x="431800" y="5300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323850" y="3159125"/>
            <a:ext cx="8496300" cy="707886"/>
          </a:xfrm>
          <a:prstGeom prst="rect">
            <a:avLst/>
          </a:prstGeom>
          <a:solidFill>
            <a:srgbClr val="BBE0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333399"/>
                </a:solidFill>
              </a:rPr>
              <a:t>Планирование издержек</a:t>
            </a: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323850" y="549275"/>
            <a:ext cx="8496300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Кафедра менеджмента, ауд. 1532, т. 240</a:t>
            </a:r>
            <a:r>
              <a:rPr lang="en-US" altLang="ru-RU" sz="2400"/>
              <a:t>-</a:t>
            </a:r>
            <a:r>
              <a:rPr lang="ru-RU" altLang="ru-RU" sz="2400"/>
              <a:t>41-36</a:t>
            </a:r>
          </a:p>
          <a:p>
            <a:pPr eaLnBrk="1" hangingPunct="1"/>
            <a:endParaRPr lang="ru-RU" altLang="ru-RU" sz="2400"/>
          </a:p>
          <a:p>
            <a:pPr eaLnBrk="1" hangingPunct="1"/>
            <a:r>
              <a:rPr lang="ru-RU" altLang="ru-RU" sz="2400"/>
              <a:t>К.э.н., доцент Недолужко О.В.</a:t>
            </a:r>
          </a:p>
        </p:txBody>
      </p:sp>
      <p:sp>
        <p:nvSpPr>
          <p:cNvPr id="4102" name="Text Box 13"/>
          <p:cNvSpPr txBox="1">
            <a:spLocks noChangeArrowheads="1"/>
          </p:cNvSpPr>
          <p:nvPr/>
        </p:nvSpPr>
        <p:spPr bwMode="auto">
          <a:xfrm>
            <a:off x="323850" y="4221163"/>
            <a:ext cx="84963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333399"/>
                </a:solidFill>
              </a:rPr>
              <a:t>План лекции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400" b="1">
              <a:solidFill>
                <a:srgbClr val="0F2BEC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9ED4571-8E32-4AB0-B0B4-0552E5075285}" type="slidenum">
              <a:rPr lang="ru-RU" altLang="ru-RU" sz="1800"/>
              <a:pPr eaLnBrk="1" hangingPunct="1"/>
              <a:t>2</a:t>
            </a:fld>
            <a:endParaRPr lang="ru-RU" altLang="ru-RU" sz="180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Цели, задачи и содержание планирования издержек.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Состав затрат, включаемых в себестоимость.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Методы калькулирования.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Планирование снижения себестоимости.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3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Предприятие в процессе производственно-хозяйственной деятельности затрачивает различные ресурсы.</a:t>
            </a:r>
          </a:p>
          <a:p>
            <a:r>
              <a:rPr lang="ru-RU" dirty="0"/>
              <a:t>Виды затрат:</a:t>
            </a:r>
          </a:p>
          <a:p>
            <a:r>
              <a:rPr lang="ru-RU" dirty="0"/>
              <a:t>1 единовременные - осуществляются в форме инвестиций на различные инновационные мероприятия. 1 в свою очередь делятся на </a:t>
            </a:r>
            <a:r>
              <a:rPr lang="ru-RU" dirty="0" err="1"/>
              <a:t>предпроизводственные</a:t>
            </a:r>
            <a:r>
              <a:rPr lang="ru-RU" dirty="0"/>
              <a:t> и капитальные вложения;</a:t>
            </a:r>
          </a:p>
          <a:p>
            <a:r>
              <a:rPr lang="ru-RU" dirty="0"/>
              <a:t>2 текущие - связаны с производством и реализацией продукции, работ, услуг и принимают форму издержек. Основная часть издержек – затраты на производство и реализацию продукции.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4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Составной частью издержек предприятия является себестоимость продукции. Качественно издержки и себестоимость не различаются, поскольку представляют собой текущие затраты. Их различие выражается в следующем:</a:t>
            </a:r>
          </a:p>
          <a:p>
            <a:r>
              <a:rPr lang="ru-RU" dirty="0"/>
              <a:t>1 количественно себестоимость представляет собой только часть издержек предприятия. Статьи издержек, которые входят в себестоимость продукции, устанавливает государство;</a:t>
            </a:r>
          </a:p>
          <a:p>
            <a:r>
              <a:rPr lang="ru-RU" dirty="0"/>
              <a:t>2 издержки, не вошедшие в себестоимость продукции, предприятие вынуждено компенсировать из прибыли;</a:t>
            </a:r>
          </a:p>
          <a:p>
            <a:r>
              <a:rPr lang="ru-RU" dirty="0"/>
              <a:t>3 часть издержек непосредственно не связана с выпуском продукции. Они существуют даже тогда, когда продукция не выпускается вообще.</a:t>
            </a:r>
          </a:p>
        </p:txBody>
      </p:sp>
    </p:spTree>
    <p:extLst>
      <p:ext uri="{BB962C8B-B14F-4D97-AF65-F5344CB8AC3E}">
        <p14:creationId xmlns:p14="http://schemas.microsoft.com/office/powerpoint/2010/main" val="1508528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5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sz="2200" dirty="0"/>
              <a:t>Цель планирования издержек - оптимизация текущих затрат предприятия, обеспечивающая необходимые темпы роста прибыли и рентабельности на основе рационального использования денежных, трудовых и материальных ресурсов.</a:t>
            </a:r>
          </a:p>
          <a:p>
            <a:r>
              <a:rPr lang="ru-RU" sz="2200" dirty="0"/>
              <a:t>План по издержкам предприятия состоит из следующих разделов:</a:t>
            </a:r>
          </a:p>
          <a:p>
            <a:r>
              <a:rPr lang="ru-RU" sz="2200" dirty="0"/>
              <a:t>1 снижение себестоимости продукции за счет влияния на нее технико-экономических факторов;</a:t>
            </a:r>
          </a:p>
          <a:p>
            <a:r>
              <a:rPr lang="ru-RU" sz="2200" dirty="0"/>
              <a:t>2 калькуляция себестоимости видов продукции (работ, услуг);</a:t>
            </a:r>
          </a:p>
          <a:p>
            <a:r>
              <a:rPr lang="ru-RU" sz="2200" dirty="0"/>
              <a:t>3 смета затрат на производство.</a:t>
            </a:r>
            <a:endParaRPr lang="ru-RU" altLang="ru-RU" sz="2200" dirty="0"/>
          </a:p>
        </p:txBody>
      </p:sp>
    </p:spTree>
    <p:extLst>
      <p:ext uri="{BB962C8B-B14F-4D97-AF65-F5344CB8AC3E}">
        <p14:creationId xmlns:p14="http://schemas.microsoft.com/office/powerpoint/2010/main" val="407737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6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Этапы планирования издержек: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1 анализ стоимостных показателей производственной деятельности предприятия в целом и отдельных его подразделений;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2 выявление возможностей и уточнение размеров снижения себестоимости продукции в планируемом году по сравнению с предшествующим периодом;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3 составление калькуляций себестоимости основных видов выпускаемой продукции;</a:t>
            </a:r>
          </a:p>
        </p:txBody>
      </p:sp>
    </p:spTree>
    <p:extLst>
      <p:ext uri="{BB962C8B-B14F-4D97-AF65-F5344CB8AC3E}">
        <p14:creationId xmlns:p14="http://schemas.microsoft.com/office/powerpoint/2010/main" val="787334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7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Этапы планирования издержек (продолжение):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4 выявление нецелесообразных затрат и разработка меры по их ликвидации;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5 определение рентабельности видов выпускаемой продукции и производства;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6 оценка влияния на себестоимость, прибыль и рентабельность увеличения затрат на освоение производства новой продукции; 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7 создание базы для разработки оптовых или розничных цен;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8 разработка мер по совершенствованию хозрасчетных взаимоотношений между производственными подразделениями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647093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692696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56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8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Методы планирования издержек: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1 </a:t>
            </a:r>
            <a:r>
              <a:rPr lang="ru-RU" altLang="ru-RU" dirty="0" err="1"/>
              <a:t>Пофакторный</a:t>
            </a:r>
            <a:r>
              <a:rPr lang="ru-RU" altLang="ru-RU" dirty="0"/>
              <a:t> метод заключается в определении влияния технико-экономических факторов на издержки производства в планируемом году по сравнению с предыдущим годом.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Цели: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1) обеспечение сопоставимости показателей плана с аналогичными показателями других периодов;  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2) осуществление укрупненного расчета основных технико-экономических показателей производственно-хозяйственной деятельности на стадии подготовки и сравнения вариантов предложений по объемам производства;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3) наиболее полный учет эффективности внедрения мероприятий по плану повышения эффективности производства;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4) определение участия отдельных служб, отделов и производственных подразделений в снижении издержек и повышении эффективности производства;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5) анализ и сопоставление издержек производства на различных предприятиях и объединениях. </a:t>
            </a:r>
          </a:p>
        </p:txBody>
      </p:sp>
    </p:spTree>
    <p:extLst>
      <p:ext uri="{BB962C8B-B14F-4D97-AF65-F5344CB8AC3E}">
        <p14:creationId xmlns:p14="http://schemas.microsoft.com/office/powerpoint/2010/main" val="2220072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algn="ctr" eaLnBrk="1" hangingPunct="1"/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B201CF2-A29D-4E0C-94BA-D1C4257161CB}" type="slidenum">
              <a:rPr lang="ru-RU" altLang="ru-RU" sz="1800"/>
              <a:pPr eaLnBrk="1" hangingPunct="1"/>
              <a:t>9</a:t>
            </a:fld>
            <a:endParaRPr lang="ru-RU" altLang="ru-RU" sz="18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23850" y="1350667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274638" algn="just" eaLnBrk="1" hangingPunct="1">
              <a:spcBef>
                <a:spcPct val="10000"/>
              </a:spcBef>
            </a:pPr>
            <a:r>
              <a:rPr lang="ru-RU" altLang="ru-RU" sz="2200" dirty="0"/>
              <a:t>	Методы 	планирования издержек (продолжение):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Сметный метод. Он предполагает обоснование каждой статьи себестоимости с помощью специальной сметы затрат.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 Метод калькуляций - с его помощью обосновывается величина затрат на производство единицы продукции, работ, услуг или их структурных элементов, например, детали, узла.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4 Нормативный метод. В этом случае уровень затрат на производство и реализацию продукции, работ, услуг рассчитывается на основе заранее составленных норм и нормативов.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При планировании себестоимости продукции указанные методы применяются, как правило, одновременно, в комплексе, что позволяет решать ряд взаимосвязанных задач планирования издержек. Они дополняют друг друга и делают процесс планирования издержек сквозным.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D1A31F-7CF7-4B36-A738-181060B98EA4}" type="slidenum">
              <a:rPr lang="ru-RU" altLang="ru-RU" sz="1800"/>
              <a:pPr eaLnBrk="1" hangingPunct="1"/>
              <a:t>10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1800" dirty="0"/>
              <a:t>		</a:t>
            </a:r>
            <a:r>
              <a:rPr lang="ru-RU" altLang="ru-RU" sz="2200" dirty="0"/>
              <a:t> Расчет издержек на производство отдельных видов работ и всей выпускаемой продукции называется калькулированием или калькуляцией себестоимости.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	Виды калькуляций: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1 сметные – в их основе лежат проектные нормы расхода материальных и трудовых ресурсов;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2 плановые - обычно составляются на все виды продукции, предусмотренные в годовом плане производства и реализации предприятия;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3 отчетные - отражают фактические затраты на выпуск и реализацию продукцию.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Структура плановой калькуляции зависит от отраслевых особенностей.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Состав затрат, включаемых в себестоимость 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355B2A5-971D-4769-9B69-82055501FE94}" type="slidenum">
              <a:rPr lang="ru-RU" altLang="ru-RU" sz="1800"/>
              <a:pPr eaLnBrk="1" hangingPunct="1"/>
              <a:t>11</a:t>
            </a:fld>
            <a:endParaRPr lang="ru-RU" altLang="ru-RU" sz="1800"/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  Обоснованность плановой калькуляции во многом зависит от объекта калькулирования, который соответствует, как правило, единицам измерения конкретных видов продукции, принятым на предприятии.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В планировании могут использоваться следующие виды калькуляций в зависимости от объекта калькулирования: 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1 калькуляция на отдельный узел или деталь;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2 на заказ;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3 сортовая;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4 </a:t>
            </a:r>
            <a:r>
              <a:rPr lang="ru-RU" altLang="ru-RU" sz="2400" dirty="0" err="1"/>
              <a:t>попередельная</a:t>
            </a:r>
            <a:r>
              <a:rPr lang="ru-RU" altLang="ru-RU" sz="2400" dirty="0"/>
              <a:t> (</a:t>
            </a:r>
            <a:r>
              <a:rPr lang="ru-RU" altLang="ru-RU" sz="2400" dirty="0" err="1"/>
              <a:t>пофазная</a:t>
            </a:r>
            <a:r>
              <a:rPr lang="ru-RU" altLang="ru-RU" sz="24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883151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323850" y="58420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23850" y="-26988"/>
            <a:ext cx="849630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Состав затрат, включаемых в себестоимость 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6D15DF6-4A30-4BC1-BB99-345C556913DF}" type="slidenum">
              <a:rPr lang="ru-RU" altLang="ru-RU" sz="1800"/>
              <a:pPr eaLnBrk="1" hangingPunct="1"/>
              <a:t>12</a:t>
            </a:fld>
            <a:endParaRPr lang="ru-RU" altLang="ru-RU" sz="1800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323850" y="692150"/>
            <a:ext cx="8496300" cy="561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88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1 Сырье и материалы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2 Возвратные отходы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3 Покупные изделия и полуфабрикаты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4 Топливо и энергия на технологические цели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5 Основная зарплата производственных рабочих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6 Дополнительная зарплата производственных рабочих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7 Страховые взносы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8 Расходы на освоение и подготовку производства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9 Расходы на содержание и эксплуатацию оборудования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10 Общепроизводственные расходы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    ЦЕХОВАЯ СЕБЕСТОИМОСТЬ (НЕПОЛНАЯ ПРОИЗВОДСТВЕННАЯ)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11 Общехозяйственные расходы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12 Прочие производственные расходы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13 Потери от  брака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ПРОИЗВОДСТВЕННАЯ СЕБЕСТОИМОСТЬ (ПОЛНАЯ ПРОИЗВОДСТВЕННАЯ)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14 Внепроизводственные расходы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    ПОЛНАЯ СЕБЕСТОИМОСТЬ (СЕБЕСТОИМОСТЬ ПРОДАННОЙ ПРОДУКЦИИ)</a:t>
            </a: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323850" y="3716338"/>
            <a:ext cx="84963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38919" name="Line 9"/>
          <p:cNvSpPr>
            <a:spLocks noChangeShapeType="1"/>
          </p:cNvSpPr>
          <p:nvPr/>
        </p:nvSpPr>
        <p:spPr bwMode="auto">
          <a:xfrm>
            <a:off x="323850" y="4940300"/>
            <a:ext cx="84963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814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Состав затрат, включаемых в себестоимость 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13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Состав статей калькуляции: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 «Сырье и материалы» - включается стоимость материалов, входящих в состав вырабатываемых изделий и вспомогательных материалов, которые используются при изготовлении данного изделия для обеспечения нормального технологического процесса.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«Возвратные отходы» - из затрат на сырье и материалы исключается стоимость возвратных расходов по цене их возможной реализации.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 «Топливо для технологических целей» и «Энергия для технологических целей» - планируются затраты на все виды топлива и энергии, как получаемые со стороны, так и вырабатываемые самим предприятием и расходуемые непосредственно в процессе производства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3197240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Состав затрат, включаемых в себестоимость 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14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Состав статей калькуляции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4 «Покупные полуфабрикаты и комплектующие изделия» -  включается стоимость готовых изделий и полуфабрикатов, приобретаемых по кооперации для укомплектования выпускаемой продукции и требующих затрат труда на их обработку или сборку;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5 «Основная заработная плата производственных рабочих» - основная заработная плата производственных рабочих и инженерно-технических работников, непосредственно участвующих в изготовлении продукции;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6 «Дополнительная заработная плата производственных рабочих» - выплаты, предусмотренные законодательством о труде или коллективными договорами за непроработанное на производстве (</a:t>
            </a:r>
            <a:r>
              <a:rPr lang="ru-RU" altLang="ru-RU" sz="2200" dirty="0" err="1"/>
              <a:t>неявочное</a:t>
            </a:r>
            <a:r>
              <a:rPr lang="ru-RU" altLang="ru-RU" sz="2200" dirty="0"/>
              <a:t>) время рабочих;</a:t>
            </a:r>
          </a:p>
        </p:txBody>
      </p:sp>
    </p:spTree>
    <p:extLst>
      <p:ext uri="{BB962C8B-B14F-4D97-AF65-F5344CB8AC3E}">
        <p14:creationId xmlns:p14="http://schemas.microsoft.com/office/powerpoint/2010/main" val="3382056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Состав затрат, включаемых в себестоимость 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15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Состав статей калькуляции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7  «Расходы на подготовку и освоение производства» -  составляется по каждому виду вновь осваиваемой продукции, производства или цеха независимо от источника возмещения этих затрат;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8 «Расходы на содержание и эксплуатацию оборудования» - включает затраты, связанные с содержанием средств труда, участвующих в производственном процессе, и расходы по их восстановлению в связи с износом;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9 «Общепроизводственные расходы» - сумма цеховых расходов предприятия, в которую включаются затраты, связанные с работой цехов в целом.</a:t>
            </a:r>
          </a:p>
        </p:txBody>
      </p:sp>
    </p:spTree>
    <p:extLst>
      <p:ext uri="{BB962C8B-B14F-4D97-AF65-F5344CB8AC3E}">
        <p14:creationId xmlns:p14="http://schemas.microsoft.com/office/powerpoint/2010/main" val="1127755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Состав затрат, включаемых в себестоимость 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16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Состав статей калькуляции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10 «Общехозяйственные (общезаводские) расходы» - расходы по управлению предприятием.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Смета включает следующие статьи: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1) расходы по управлению предприятием;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2) общехозяйственные расходы;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3) сборы и отчисления;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11 «Прочие производственные расходы» - составляется на основе расчетов отчислений на научно-исследовательские работы и расходов на стандартизацию, отчислений на геолого-разведочные работы на основе данных об объеме производства (реализации) соответствующих видов продукции и установленных норм отчислений на эти цели;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12 «Внепроизводственные расходы» - затраты на сбыт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val="1099906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17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Методы калькулирования себестоимости производств с комплексным использованием сырья: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 метод исключения затрат – все продукты и полуфабрикаты, получаемые на соответствующем переделе, считаются попутными, себестоимость их изготовления принимается на уровне, заложенном в оптовой цене или себестоимости аналогичных продуктов, и исключается из общих расходов;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метод распределения затрат – применяется в тех производствах, где из одного вида исходного сырья получается 2 и более основных продуктов при отсутствии попутных;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 комбинированный метод – в тех производствах, где одновременно получается несколько основных и попутных продуктов и полуфабрикатов.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</p:txBody>
      </p:sp>
    </p:spTree>
    <p:extLst>
      <p:ext uri="{BB962C8B-B14F-4D97-AF65-F5344CB8AC3E}">
        <p14:creationId xmlns:p14="http://schemas.microsoft.com/office/powerpoint/2010/main" val="982651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18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Плановая смета затрат на производство продукции составляется с целью определения общей суммы всех плановых затрат предприятия (по экономическим элементам) и взаимной увязки плана себестоимости с другими разделами тактического плана.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Плановая смета затрат составляется по следующей структуре: 1 материальные затраты (за вычетом стоимости возвратных отходов);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расходы на оплату труда;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 страховые взносы;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4 амортизация основных фондов;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5 прочие затраты.</a:t>
            </a:r>
          </a:p>
        </p:txBody>
      </p:sp>
    </p:spTree>
    <p:extLst>
      <p:ext uri="{BB962C8B-B14F-4D97-AF65-F5344CB8AC3E}">
        <p14:creationId xmlns:p14="http://schemas.microsoft.com/office/powerpoint/2010/main" val="2626918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19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Методы составления сметы затрат на производство: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 сметный – смета затрат составляется в целом по предприятию, а размеры затрат по отдельным экономическим элементам берутся в основном из различных разделов тактического плана.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Смета затрат по предприятию может рассчитываться на основе цеховых смет затрат, определяемых аналогично.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калькуляционный – на основе калькуляции себестоимости товарной продукции. С этой целью калькуляционные статьи расходов, особенно комплексные, расчленяются при расчете на экономические элементы.</a:t>
            </a:r>
          </a:p>
        </p:txBody>
      </p:sp>
    </p:spTree>
    <p:extLst>
      <p:ext uri="{BB962C8B-B14F-4D97-AF65-F5344CB8AC3E}">
        <p14:creationId xmlns:p14="http://schemas.microsoft.com/office/powerpoint/2010/main" val="1678040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20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200" dirty="0">
                <a:solidFill>
                  <a:schemeClr val="accent4"/>
                </a:solidFill>
              </a:rPr>
              <a:t>Снижение себестоимости продукции (работ, услуг) планируется по двум показателям:</a:t>
            </a:r>
          </a:p>
          <a:p>
            <a:r>
              <a:rPr lang="ru-RU" sz="2200" dirty="0">
                <a:solidFill>
                  <a:schemeClr val="accent4"/>
                </a:solidFill>
              </a:rPr>
              <a:t>1) снижение себестоимости сравнимой товарной продукции, то есть выпускавшейся на данном предприятии в предплановом году;</a:t>
            </a:r>
          </a:p>
          <a:p>
            <a:r>
              <a:rPr lang="ru-RU" sz="2200" dirty="0">
                <a:solidFill>
                  <a:schemeClr val="accent4"/>
                </a:solidFill>
              </a:rPr>
              <a:t>2) снижение затрат на один рубль товарной продукции.</a:t>
            </a:r>
            <a:endParaRPr lang="en-US" sz="2200" dirty="0">
              <a:solidFill>
                <a:schemeClr val="accent4"/>
              </a:solidFill>
            </a:endParaRPr>
          </a:p>
          <a:p>
            <a:endParaRPr lang="ru-RU" sz="2200" dirty="0">
              <a:solidFill>
                <a:schemeClr val="accent4"/>
              </a:solidFill>
            </a:endParaRPr>
          </a:p>
          <a:p>
            <a:r>
              <a:rPr lang="ru-RU" sz="2200" dirty="0">
                <a:solidFill>
                  <a:schemeClr val="accent4"/>
                </a:solidFill>
              </a:rPr>
              <a:t>Планируемое снижение себестоимости сравнимой товарной про­дукции</a:t>
            </a:r>
            <a:r>
              <a:rPr lang="en-US" sz="2200" dirty="0">
                <a:solidFill>
                  <a:schemeClr val="accent4"/>
                </a:solidFill>
              </a:rPr>
              <a:t> </a:t>
            </a:r>
            <a:r>
              <a:rPr lang="ru-RU" sz="2200" dirty="0">
                <a:solidFill>
                  <a:schemeClr val="accent4"/>
                </a:solidFill>
              </a:rPr>
              <a:t>в процентах определяется по формуле</a:t>
            </a:r>
          </a:p>
          <a:p>
            <a:endParaRPr lang="ru-RU" sz="2200" dirty="0">
              <a:solidFill>
                <a:schemeClr val="accent4"/>
              </a:solidFill>
            </a:endParaRPr>
          </a:p>
          <a:p>
            <a:endParaRPr lang="ru-RU" sz="2200" dirty="0">
              <a:solidFill>
                <a:schemeClr val="accent4"/>
              </a:solidFill>
            </a:endParaRPr>
          </a:p>
          <a:p>
            <a:endParaRPr lang="ru-RU" sz="2200" dirty="0">
              <a:solidFill>
                <a:schemeClr val="accent4"/>
              </a:solidFill>
            </a:endParaRPr>
          </a:p>
          <a:p>
            <a:r>
              <a:rPr lang="ru-RU" sz="2200" dirty="0">
                <a:solidFill>
                  <a:schemeClr val="accent4"/>
                </a:solidFill>
              </a:rPr>
              <a:t>где</a:t>
            </a:r>
            <a:r>
              <a:rPr lang="en-US" sz="2200" dirty="0">
                <a:solidFill>
                  <a:schemeClr val="accent4"/>
                </a:solidFill>
              </a:rPr>
              <a:t> </a:t>
            </a:r>
            <a:r>
              <a:rPr lang="ru-RU" sz="2200" dirty="0" err="1">
                <a:solidFill>
                  <a:schemeClr val="accent4"/>
                </a:solidFill>
              </a:rPr>
              <a:t>Вп</a:t>
            </a:r>
            <a:r>
              <a:rPr lang="ru-RU" sz="2200" dirty="0">
                <a:solidFill>
                  <a:schemeClr val="accent4"/>
                </a:solidFill>
              </a:rPr>
              <a:t> — запланированный объем выпуска товарной продукции в натуральных, условно-натуральных показателях;</a:t>
            </a:r>
          </a:p>
          <a:p>
            <a:r>
              <a:rPr lang="ru-RU" sz="2200" dirty="0" err="1">
                <a:solidFill>
                  <a:schemeClr val="accent4"/>
                </a:solidFill>
              </a:rPr>
              <a:t>Сп</a:t>
            </a:r>
            <a:r>
              <a:rPr lang="ru-RU" sz="2200" dirty="0">
                <a:solidFill>
                  <a:schemeClr val="accent4"/>
                </a:solidFill>
              </a:rPr>
              <a:t>, С0,— пол­ная себестоимость единицы продукции соответственно в плановом и отчетном периодах, тыс. р.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788" y="4273040"/>
            <a:ext cx="2892303" cy="58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48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21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200" dirty="0">
                <a:solidFill>
                  <a:schemeClr val="accent4"/>
                </a:solidFill>
              </a:rPr>
              <a:t>Планируемое снижение затрат на один рубль товарной продукции  в процентах рассчитывается аналогично:</a:t>
            </a:r>
          </a:p>
          <a:p>
            <a:endParaRPr lang="ru-RU" sz="2200" dirty="0">
              <a:solidFill>
                <a:schemeClr val="accent4"/>
              </a:solidFill>
            </a:endParaRPr>
          </a:p>
          <a:p>
            <a:endParaRPr lang="ru-RU" sz="2200" dirty="0">
              <a:solidFill>
                <a:schemeClr val="accent4"/>
              </a:solidFill>
            </a:endParaRPr>
          </a:p>
          <a:p>
            <a:endParaRPr lang="ru-RU" sz="2200" dirty="0">
              <a:solidFill>
                <a:schemeClr val="accent4"/>
              </a:solidFill>
            </a:endParaRPr>
          </a:p>
          <a:p>
            <a:r>
              <a:rPr lang="ru-RU" sz="2200" dirty="0">
                <a:solidFill>
                  <a:schemeClr val="accent4"/>
                </a:solidFill>
              </a:rPr>
              <a:t>где      ,          — затраты на рубль товарной продукции соответствен­но в отчетном и плановом периодах.</a:t>
            </a:r>
          </a:p>
          <a:p>
            <a:endParaRPr lang="ru-RU" sz="2200" dirty="0">
              <a:solidFill>
                <a:schemeClr val="accent4"/>
              </a:solidFill>
            </a:endParaRPr>
          </a:p>
          <a:p>
            <a:r>
              <a:rPr lang="ru-RU" sz="2200" dirty="0"/>
              <a:t>Для более точных расчетов планируемой полной себестоимости единицы продукции и соответственно затрат на рубль товарной про­дукции рекомендуется применять факторный метод.</a:t>
            </a:r>
            <a:endParaRPr lang="ru-RU" sz="2200" dirty="0">
              <a:solidFill>
                <a:schemeClr val="accent4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799" y="1880828"/>
            <a:ext cx="2748561" cy="8280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2744924"/>
            <a:ext cx="366328" cy="290010"/>
          </a:xfrm>
          <a:prstGeom prst="rect">
            <a:avLst/>
          </a:prstGeom>
        </p:spPr>
      </p:pic>
      <p:pic>
        <p:nvPicPr>
          <p:cNvPr id="1035" name="Picture 11" descr="http://www.macro-econom.ru/images/books/2296/image15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44924"/>
            <a:ext cx="370117" cy="29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709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22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Порядок расчета влияния факторов на себестоимость продукции в пла­нируемом году:</a:t>
            </a:r>
          </a:p>
          <a:p>
            <a:r>
              <a:rPr lang="ru-RU" dirty="0"/>
              <a:t>1) определяются затраты на 1 р. товарной продукции предыдуще­го года;</a:t>
            </a:r>
          </a:p>
          <a:p>
            <a:r>
              <a:rPr lang="ru-RU" dirty="0"/>
              <a:t>2) рассчитывается себестоимость товарной продукции планового года исходя из уровня затрат предыдущего года;</a:t>
            </a:r>
          </a:p>
          <a:p>
            <a:r>
              <a:rPr lang="ru-RU" dirty="0"/>
              <a:t>3) определяется влияние каждого фактора на уровень затрат;</a:t>
            </a:r>
          </a:p>
          <a:p>
            <a:r>
              <a:rPr lang="ru-RU" dirty="0"/>
              <a:t>4) из себестоимости товарной продукции, найденной по уровню затрат предыдущего года, вычитается итоговая сумма экономии за счет влияния факторов и определяется себестоимость товарной про­дукции планового года;</a:t>
            </a:r>
          </a:p>
          <a:p>
            <a:r>
              <a:rPr lang="ru-RU" dirty="0"/>
              <a:t>5) определяется уровень затрат на 1 р. товарной продукции плано­вого года,</a:t>
            </a:r>
          </a:p>
          <a:p>
            <a:r>
              <a:rPr lang="ru-RU" dirty="0"/>
              <a:t>6) определяется изменение оптовых цен и условий, влияющих на объем и себестоимость товарной продукции;</a:t>
            </a:r>
          </a:p>
          <a:p>
            <a:r>
              <a:rPr lang="ru-RU" dirty="0"/>
              <a:t>7) определяется уровень затрат на 1 р. товарной продукции с уче­том вышеуказанных изменений.</a:t>
            </a:r>
          </a:p>
        </p:txBody>
      </p:sp>
    </p:spTree>
    <p:extLst>
      <p:ext uri="{BB962C8B-B14F-4D97-AF65-F5344CB8AC3E}">
        <p14:creationId xmlns:p14="http://schemas.microsoft.com/office/powerpoint/2010/main" val="1911700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23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Аналогично можно рассчитать плановое снижение себестоимости сравнимой продукции. Для этого выполняются следующие плановые расчеты:</a:t>
            </a:r>
          </a:p>
          <a:p>
            <a:r>
              <a:rPr lang="ru-RU" dirty="0"/>
              <a:t>1) определяется фактическая себестоимость единицы сравнимой товарной продукции предыдущего года;</a:t>
            </a:r>
          </a:p>
          <a:p>
            <a:r>
              <a:rPr lang="ru-RU" dirty="0"/>
              <a:t>2) рассчитывается себестоимость товарной продукции планового года исходя из уровня затрат предыдущего года;</a:t>
            </a:r>
          </a:p>
          <a:p>
            <a:r>
              <a:rPr lang="ru-RU" dirty="0"/>
              <a:t>3) определяется влияние каждого фактора на уровень затрат в ценах и условиях предыдущего года;</a:t>
            </a:r>
          </a:p>
          <a:p>
            <a:r>
              <a:rPr lang="ru-RU" dirty="0"/>
              <a:t>4) определяется себестоимость товарной продукции планового года;</a:t>
            </a:r>
          </a:p>
          <a:p>
            <a:r>
              <a:rPr lang="ru-RU" dirty="0"/>
              <a:t>5) рассчитывается экономия от снижения себестоимости товарного выпуска продукции планового года;</a:t>
            </a:r>
          </a:p>
          <a:p>
            <a:r>
              <a:rPr lang="ru-RU" dirty="0"/>
              <a:t>6) определяется изменение оптовых цен и условий на планируемый год;</a:t>
            </a:r>
          </a:p>
          <a:p>
            <a:r>
              <a:rPr lang="ru-RU" dirty="0"/>
              <a:t>7) определяется планируемое снижение себестоимости сравнимой товарной продукции в рублях и процентах.</a:t>
            </a:r>
          </a:p>
        </p:txBody>
      </p:sp>
    </p:spTree>
    <p:extLst>
      <p:ext uri="{BB962C8B-B14F-4D97-AF65-F5344CB8AC3E}">
        <p14:creationId xmlns:p14="http://schemas.microsoft.com/office/powerpoint/2010/main" val="2533758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24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Сумма переходящей на планируемый год экономии (</a:t>
            </a:r>
            <a:r>
              <a:rPr lang="ru-RU" dirty="0" err="1"/>
              <a:t>Эпер</a:t>
            </a:r>
            <a:r>
              <a:rPr lang="ru-RU" dirty="0"/>
              <a:t>), получаемой от мероприятий, внедренных в предыдущем периоде, определяется по формуле: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где Со, С1 —переменные затраты на единицу продукции до и после проведения мероприятий;</a:t>
            </a:r>
          </a:p>
          <a:p>
            <a:r>
              <a:rPr lang="ru-RU" dirty="0" err="1"/>
              <a:t>By</a:t>
            </a:r>
            <a:r>
              <a:rPr lang="ru-RU" dirty="0"/>
              <a:t>, В1 —количество продукции, произведенной в базисном году до и после проведения мероприятий;</a:t>
            </a:r>
          </a:p>
          <a:p>
            <a:r>
              <a:rPr lang="ru-RU" dirty="0" err="1"/>
              <a:t>Впл</a:t>
            </a:r>
            <a:r>
              <a:rPr lang="ru-RU" dirty="0"/>
              <a:t> —количество продукции, производимой в планируемом году.</a:t>
            </a:r>
          </a:p>
          <a:p>
            <a:endParaRPr lang="ru-RU" dirty="0"/>
          </a:p>
          <a:p>
            <a:r>
              <a:rPr lang="ru-RU" dirty="0"/>
              <a:t>Рассчитанная по данной формуле величина уменьшается на сумму экономии, учтенной в плановых расчетах предыдущего года.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2096852"/>
            <a:ext cx="3195601" cy="75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34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25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Размер экономии затрат в результате внедрения мероприятий по повышению технического уровня производства, вычислительной техники, улучшению организации производства и труда рассчитывается по плану технического и организационного развития.</a:t>
            </a:r>
          </a:p>
          <a:p>
            <a:r>
              <a:rPr lang="ru-RU" dirty="0"/>
              <a:t>Экономия от снижения материальных затрат (Эм) находится по формуле:</a:t>
            </a:r>
          </a:p>
          <a:p>
            <a:endParaRPr lang="ru-RU" dirty="0"/>
          </a:p>
          <a:p>
            <a:r>
              <a:rPr lang="ru-RU" dirty="0"/>
              <a:t>  </a:t>
            </a:r>
          </a:p>
          <a:p>
            <a:r>
              <a:rPr lang="ru-RU" dirty="0"/>
              <a:t>где            – норма расхода сырья, материалов, топлива, энергии на единицу продукции до и после проведения соответствующего мероприятия;</a:t>
            </a:r>
          </a:p>
          <a:p>
            <a:r>
              <a:rPr lang="ru-RU" dirty="0"/>
              <a:t>Ц – цена единицы сырья, материалов, топлива, энергии;</a:t>
            </a:r>
          </a:p>
          <a:p>
            <a:r>
              <a:rPr lang="ru-RU" dirty="0"/>
              <a:t>В1 – количество единиц продукции, выпускаемых с момента проведения мероприятия до конца планируемого года.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526725"/>
            <a:ext cx="900100" cy="334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732" y="2960948"/>
            <a:ext cx="3666086" cy="48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42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26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Уменьшение расходов на заработную плату и страховые взносы в результате снижения трудоемкости единицы продукции (</a:t>
            </a:r>
            <a:r>
              <a:rPr lang="ru-RU" dirty="0" err="1"/>
              <a:t>Э</a:t>
            </a:r>
            <a:r>
              <a:rPr lang="ru-RU" baseline="-25000" dirty="0" err="1"/>
              <a:t>з</a:t>
            </a:r>
            <a:r>
              <a:rPr lang="ru-RU" dirty="0"/>
              <a:t>) рассчитывается по формуле</a:t>
            </a:r>
          </a:p>
          <a:p>
            <a:endParaRPr lang="ru-RU" dirty="0"/>
          </a:p>
          <a:p>
            <a:r>
              <a:rPr lang="ru-RU" dirty="0"/>
              <a:t>  </a:t>
            </a:r>
          </a:p>
          <a:p>
            <a:endParaRPr lang="ru-RU" dirty="0"/>
          </a:p>
          <a:p>
            <a:r>
              <a:rPr lang="ru-RU" dirty="0"/>
              <a:t>где            – трудоемкость единицы продукции до и после проведения мероприятия, </a:t>
            </a:r>
            <a:r>
              <a:rPr lang="ru-RU" dirty="0" err="1"/>
              <a:t>нормо</a:t>
            </a:r>
            <a:r>
              <a:rPr lang="ru-RU" dirty="0"/>
              <a:t>-ч; </a:t>
            </a:r>
          </a:p>
          <a:p>
            <a:r>
              <a:rPr lang="ru-RU" dirty="0"/>
              <a:t>        – среднечасовая тарифная ставка рабочего до и после проведения мероприятия;</a:t>
            </a:r>
          </a:p>
          <a:p>
            <a:r>
              <a:rPr lang="ru-RU" dirty="0"/>
              <a:t>∆</a:t>
            </a:r>
            <a:r>
              <a:rPr lang="ru-RU" dirty="0" err="1"/>
              <a:t>Дз</a:t>
            </a:r>
            <a:r>
              <a:rPr lang="ru-RU" dirty="0"/>
              <a:t> – средний процент дополнительной зарплаты для данной категории рабочих;</a:t>
            </a:r>
          </a:p>
          <a:p>
            <a:r>
              <a:rPr lang="ru-RU" dirty="0"/>
              <a:t>∆Г – установленный процент отчислений на страховые взносы.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692" y="2132856"/>
            <a:ext cx="4335906" cy="75608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612" y="2816932"/>
            <a:ext cx="544236" cy="5053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50" y="3552809"/>
            <a:ext cx="792001" cy="41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84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27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При высвобождении работников, находящихся на повременной оплате труда, экономия устанавливается по формуле</a:t>
            </a:r>
          </a:p>
          <a:p>
            <a:r>
              <a:rPr lang="ru-RU" dirty="0"/>
              <a:t> 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где </a:t>
            </a:r>
            <a:r>
              <a:rPr lang="ru-RU" dirty="0" err="1"/>
              <a:t>Чв</a:t>
            </a:r>
            <a:r>
              <a:rPr lang="ru-RU" dirty="0"/>
              <a:t> – количество высвобождающихся работников;</a:t>
            </a:r>
          </a:p>
          <a:p>
            <a:r>
              <a:rPr lang="ru-RU" dirty="0" err="1"/>
              <a:t>Зм</a:t>
            </a:r>
            <a:r>
              <a:rPr lang="ru-RU" dirty="0"/>
              <a:t> – среднемесячная заработная плата данной категории работников;</a:t>
            </a:r>
          </a:p>
          <a:p>
            <a:r>
              <a:rPr lang="ru-RU" dirty="0"/>
              <a:t>М</a:t>
            </a:r>
            <a:r>
              <a:rPr lang="ru-RU" baseline="-25000" dirty="0"/>
              <a:t>1</a:t>
            </a:r>
            <a:r>
              <a:rPr lang="ru-RU" dirty="0"/>
              <a:t> – число месяцев с момента проведения мероприятий до конца года.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665" y="1736812"/>
            <a:ext cx="2394269" cy="68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967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28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Экономия, обусловленная изменением специализации производства (передачей изготовления литья, штамповок, узлов, агрегатов) (Эс), может быть определена по формуле: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В результате применения надбавок в цене за повышение качества изделий увеличивается объем товарной продукции. Это увеличение можно определить следующим образом: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где         - увеличение объема товарной продукции; </a:t>
            </a:r>
          </a:p>
          <a:p>
            <a:r>
              <a:rPr lang="ru-RU" dirty="0"/>
              <a:t>           – оптовая цена, действующая до (Ц0) и после (Ц1) повышения качества.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332" y="2168860"/>
            <a:ext cx="1935578" cy="4320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848" y="4147136"/>
            <a:ext cx="2415150" cy="4680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596" y="4671137"/>
            <a:ext cx="576064" cy="4140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410" y="5049180"/>
            <a:ext cx="692214" cy="34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615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29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Относительная экономия на условно-постоянных расходах (</a:t>
            </a:r>
            <a:r>
              <a:rPr lang="ru-RU" dirty="0" err="1"/>
              <a:t>Эу</a:t>
            </a:r>
            <a:r>
              <a:rPr lang="ru-RU" dirty="0"/>
              <a:t>) в результате увеличения объема производства определяется по формуле: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где       – себестоимость, товарной продукции в базисном году, </a:t>
            </a:r>
            <a:r>
              <a:rPr lang="ru-RU" dirty="0" err="1"/>
              <a:t>тыс</a:t>
            </a:r>
            <a:r>
              <a:rPr lang="ru-RU" dirty="0"/>
              <a:t>; р.;</a:t>
            </a:r>
          </a:p>
          <a:p>
            <a:r>
              <a:rPr lang="ru-RU" dirty="0"/>
              <a:t>        – темп прироста товарной продукции в планируемом году по сравнению с базисным годом, %;</a:t>
            </a:r>
          </a:p>
          <a:p>
            <a:r>
              <a:rPr lang="ru-RU" dirty="0"/>
              <a:t>Ур – удельный вес условно-постоянных расходов в себестоимости товарной продукции базисного года, %.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1841851"/>
            <a:ext cx="1944216" cy="7230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1" y="2564904"/>
            <a:ext cx="482099" cy="3535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21" y="2877381"/>
            <a:ext cx="383270" cy="44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1334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30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Относительная экономия на амортизационных отчислениях (</a:t>
            </a:r>
            <a:r>
              <a:rPr lang="ru-RU" dirty="0" err="1"/>
              <a:t>Эа</a:t>
            </a:r>
            <a:r>
              <a:rPr lang="ru-RU" dirty="0"/>
              <a:t>) в результате улучшения использования производственных фондов исчисляется по формуле: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где а0, а1, – общая сумма амортизационных отчислений в базисном и планируемом годах, тыс. р.;  ,</a:t>
            </a:r>
          </a:p>
          <a:p>
            <a:r>
              <a:rPr lang="ru-RU" dirty="0"/>
              <a:t>   ,      – объем товарной продукции в базисном и планируемом годах, тыс. р.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951" y="2060848"/>
            <a:ext cx="2070547" cy="7920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906" y="3467978"/>
            <a:ext cx="424666" cy="4246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548" y="3506725"/>
            <a:ext cx="371076" cy="38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95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31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Для получения конкретной суммы экономии (Эст) разница затрат на 1 р. товарной продукции базисного и планируемого годов умножается на объем товарной продукции планируемого года. При этом продукция последнего оценивается по ценам и уровню затрат базисного года.</a:t>
            </a:r>
          </a:p>
          <a:p>
            <a:r>
              <a:rPr lang="ru-RU" dirty="0"/>
              <a:t>Расчет ведется по формуле: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где n – количество видов продукции.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748" y="2734013"/>
            <a:ext cx="4030866" cy="12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825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32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Свод затрат представляет собой матрицу, в которой по вертикали указываются калькуляционные статьи затрат, а по горизонтали – элементы сметы затрат.</a:t>
            </a:r>
          </a:p>
          <a:p>
            <a:r>
              <a:rPr lang="ru-RU" dirty="0"/>
              <a:t>Калькуляционные статьи затрат сгруппированы в 2 раздела:</a:t>
            </a:r>
          </a:p>
          <a:p>
            <a:r>
              <a:rPr lang="ru-RU" dirty="0"/>
              <a:t>1 затраты на производство по статьям расходов; Общий итог по 1 равен общей сумме затрат на производство в планируемом году;</a:t>
            </a:r>
          </a:p>
          <a:p>
            <a:r>
              <a:rPr lang="ru-RU" dirty="0"/>
              <a:t>2 данные о затратах вспомогательного производства и транспортно-заготовительных расходах и транспортно-заготовительных расходах.</a:t>
            </a:r>
          </a:p>
          <a:p>
            <a:r>
              <a:rPr lang="ru-RU" dirty="0"/>
              <a:t>Сумма элементов затрат, выделенных в 1 и 2 , должна быть равна общей сумме затрат на производство в планируемом году.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5932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33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1 Плановая себестоимость товарного выпуска продукции по каждому виду определяется путем умножения плановой себестоимости изделий на количество таких изделий.</a:t>
            </a:r>
          </a:p>
          <a:p>
            <a:r>
              <a:rPr lang="ru-RU" dirty="0"/>
              <a:t>2 Снижение себестоимости сравнимой товарной продукции определяется сопоставлением ее со среднегодовой себестоимостью этой же продукции за предыдущий год.</a:t>
            </a:r>
          </a:p>
          <a:p>
            <a:r>
              <a:rPr lang="ru-RU" dirty="0"/>
              <a:t>3 Себестоимость реализуемой продукции рассчитывается исходя из ее объема по плану реализации:</a:t>
            </a:r>
          </a:p>
          <a:p>
            <a:r>
              <a:rPr lang="ru-RU" dirty="0"/>
              <a:t>Ср = </a:t>
            </a:r>
            <a:r>
              <a:rPr lang="ru-RU" dirty="0" err="1"/>
              <a:t>Ст</a:t>
            </a:r>
            <a:r>
              <a:rPr lang="ru-RU" dirty="0"/>
              <a:t> + Сон – Сок,</a:t>
            </a:r>
          </a:p>
          <a:p>
            <a:r>
              <a:rPr lang="ru-RU" dirty="0"/>
              <a:t>где </a:t>
            </a:r>
            <a:r>
              <a:rPr lang="ru-RU" dirty="0" err="1"/>
              <a:t>Ст</a:t>
            </a:r>
            <a:r>
              <a:rPr lang="ru-RU" dirty="0"/>
              <a:t> – себестоимость производимой в плановом году товарной продукции;</a:t>
            </a:r>
          </a:p>
          <a:p>
            <a:r>
              <a:rPr lang="ru-RU" dirty="0"/>
              <a:t>Сон, Сок – себестоимость остатков готовой продукции на складах и отгруженной, но не оплаченной, на начало и конец планируемого года соответственно.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0643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Вопросы для самопроверки</a:t>
            </a:r>
          </a:p>
        </p:txBody>
      </p:sp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56F13A5-1699-4CE1-94FC-DA1B427726C0}" type="slidenum">
              <a:rPr lang="ru-RU" altLang="ru-RU" sz="1800"/>
              <a:pPr eaLnBrk="1" hangingPunct="1"/>
              <a:t>34</a:t>
            </a:fld>
            <a:endParaRPr lang="ru-RU" altLang="ru-RU" sz="1800"/>
          </a:p>
        </p:txBody>
      </p:sp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1. В чем состоит цель планирования издержек?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2. Какие задачи решаются при разработке плана по себестоимости?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3. Перечислите этапы планирования издержек.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4. Назовите и охарактеризуйте методы планирования издержек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5. Перечислите и охарактеризуйте калькуляционные статьи.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6. Каким образом осуществляется планирование </a:t>
            </a:r>
            <a:r>
              <a:rPr lang="ru-RU" altLang="ru-RU"/>
              <a:t>снижения себестоимости</a:t>
            </a:r>
            <a:r>
              <a:rPr lang="ru-RU" altLang="ru-RU" dirty="0"/>
              <a:t>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28&quot;&gt;&lt;property id=&quot;20148&quot; value=&quot;5&quot;/&gt;&lt;property id=&quot;20300&quot; value=&quot;Slide 2&quot;/&gt;&lt;property id=&quot;20303&quot; value=&quot;-1&quot;/&gt;&lt;property id=&quot;20307&quot; value=&quot;260&quot;/&gt;&lt;property id=&quot;20309&quot; value=&quot;-1&quot;/&gt;&lt;/object&gt;&lt;object type=&quot;3&quot; unique_id=&quot;10429&quot;&gt;&lt;property id=&quot;20148&quot; value=&quot;5&quot;/&gt;&lt;property id=&quot;20300&quot; value=&quot;Slide 4&quot;/&gt;&lt;property id=&quot;20303&quot; value=&quot;-1&quot;/&gt;&lt;property id=&quot;20307&quot; value=&quot;261&quot;/&gt;&lt;property id=&quot;20309&quot; value=&quot;-1&quot;/&gt;&lt;/object&gt;&lt;object type=&quot;3&quot; unique_id=&quot;10430&quot;&gt;&lt;property id=&quot;20148&quot; value=&quot;5&quot;/&gt;&lt;property id=&quot;20300&quot; value=&quot;Slide 5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6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7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8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9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10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11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3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4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5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6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8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9&quot;/&gt;&lt;property id=&quot;20307&quot; value=&quot;271&quot;/&gt;&lt;property id=&quot;20309&quot; value=&quot;-1&quot;/&gt;&lt;/object&gt;&lt;object type=&quot;3&quot; unique_id=&quot;10979&quot;&gt;&lt;property id=&quot;20148&quot; value=&quot;5&quot;/&gt;&lt;property id=&quot;20300&quot; value=&quot;Slide 3&quot;/&gt;&lt;property id=&quot;20307&quot; value=&quot;272&quot;/&gt;&lt;property id=&quot;20309&quot; value=&quot;-1&quot;/&gt;&lt;/object&gt;&lt;object type=&quot;3&quot; unique_id=&quot;11756&quot;&gt;&lt;property id=&quot;20148&quot; value=&quot;5&quot;/&gt;&lt;property id=&quot;20300&quot; value=&quot;Slide 12&quot;/&gt;&lt;property id=&quot;20307&quot; value=&quot;273&quot;/&gt;&lt;/object&gt;&lt;object type=&quot;3&quot; unique_id=&quot;11778&quot;&gt;&lt;property id=&quot;20148&quot; value=&quot;5&quot;/&gt;&lt;property id=&quot;20300&quot; value=&quot;Slide 17&quot;/&gt;&lt;property id=&quot;20307&quot; value=&quot;274&quot;/&gt;&lt;/object&gt;&lt;/object&gt;&lt;/object&gt;&lt;/database&gt;"/>
  <p:tag name="ISPRING_RESOURCE_PATHS_HASH_2" val="f331e0d67b6e61e18adf21e37ed8a6c7333b07f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20479</TotalTime>
  <Words>4477</Words>
  <Application>Microsoft Office PowerPoint</Application>
  <PresentationFormat>Экран (4:3)</PresentationFormat>
  <Paragraphs>399</Paragraphs>
  <Slides>34</Slides>
  <Notes>30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7" baseType="lpstr">
      <vt:lpstr>Arial</vt:lpstr>
      <vt:lpstr>Arial Narrow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Недолужко Ольга</cp:lastModifiedBy>
  <cp:revision>296</cp:revision>
  <dcterms:created xsi:type="dcterms:W3CDTF">2007-04-22T06:20:01Z</dcterms:created>
  <dcterms:modified xsi:type="dcterms:W3CDTF">2017-03-06T06:40:21Z</dcterms:modified>
</cp:coreProperties>
</file>