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63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5/2/2022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32424A-461B-4A0A-8DFE-6BA4015ED3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400" dirty="0"/>
              <a:t>Проектирование организационных структур управления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A2E1DCD-0128-483A-8DB3-6F437A7639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Тема 7</a:t>
            </a:r>
          </a:p>
        </p:txBody>
      </p:sp>
    </p:spTree>
    <p:extLst>
      <p:ext uri="{BB962C8B-B14F-4D97-AF65-F5344CB8AC3E}">
        <p14:creationId xmlns:p14="http://schemas.microsoft.com/office/powerpoint/2010/main" val="1626821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E4043E-A5AF-40B7-B1BF-966325969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5F5F7D-ABBC-4A1B-A6EF-B305D0929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914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BECD4B-81CC-4CEB-A885-7E26A8FF6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Организационная структура управления (ОСУ)</a:t>
            </a:r>
            <a:r>
              <a:rPr lang="ru-RU" dirty="0"/>
              <a:t> -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9AE72E-9AF0-44EC-819E-CAB523CE8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525" y="2052918"/>
            <a:ext cx="10877549" cy="4195481"/>
          </a:xfrm>
        </p:spPr>
        <p:txBody>
          <a:bodyPr/>
          <a:lstStyle/>
          <a:p>
            <a:r>
              <a:rPr lang="ru-RU" sz="2400" dirty="0"/>
              <a:t>включает в себя систему целей и их распределение между различными звеньями; распределение задач и функций по всем звеньям; распределение ответственности, полномочий и прав внутри организации; коммуникации, потоки информации и документооборот в организации т.д.</a:t>
            </a:r>
          </a:p>
          <a:p>
            <a:endParaRPr lang="ru-RU" sz="2400" dirty="0"/>
          </a:p>
          <a:p>
            <a:r>
              <a:rPr lang="ru-RU" sz="2400" dirty="0"/>
              <a:t>поведенческая система, включающая весь персонал организации.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6253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4927A-0C8D-40CF-87C8-4AC37901B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Влияние внешней среды на проектирование ОСУ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22D7D6-3C62-479E-B7ED-A24232053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052918"/>
            <a:ext cx="10974389" cy="4195481"/>
          </a:xfrm>
        </p:spPr>
        <p:txBody>
          <a:bodyPr/>
          <a:lstStyle/>
          <a:p>
            <a:r>
              <a:rPr lang="ru-RU" sz="2400" dirty="0"/>
              <a:t>выявление и описание элементов внешней среды;</a:t>
            </a:r>
          </a:p>
          <a:p>
            <a:r>
              <a:rPr lang="ru-RU" sz="2400" dirty="0"/>
              <a:t>выявление основных взаимосвязей между элементами внешней среды;</a:t>
            </a:r>
          </a:p>
          <a:p>
            <a:r>
              <a:rPr lang="ru-RU" sz="2400" dirty="0"/>
              <a:t>определение степени разнообразия элементов внешней среды;</a:t>
            </a:r>
          </a:p>
          <a:p>
            <a:r>
              <a:rPr lang="ru-RU" sz="2400" dirty="0"/>
              <a:t>проектирование каждого элемента организационной структуры с учетом особенностей той среды, в которой данный элемент будет функционировать;</a:t>
            </a:r>
          </a:p>
          <a:p>
            <a:r>
              <a:rPr lang="ru-RU" sz="2400" dirty="0"/>
              <a:t>формирование механизма управления с учетом специфики элементов организационной структуры и ее внешней среды.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7113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5C3925-7F51-4484-9DA8-7D6AF9381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Системность подхода к проектированию ОСУ проявляется: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43A825-67D5-4595-B165-889236DB9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2052918"/>
            <a:ext cx="10926764" cy="4352364"/>
          </a:xfrm>
        </p:spPr>
        <p:txBody>
          <a:bodyPr>
            <a:normAutofit/>
          </a:bodyPr>
          <a:lstStyle/>
          <a:p>
            <a:r>
              <a:rPr lang="ru-RU" sz="2400" dirty="0"/>
              <a:t>не упускать из виду ни одну из управленческих задач, без решения которых реализация целей окажется невыполнимой;</a:t>
            </a:r>
          </a:p>
          <a:p>
            <a:r>
              <a:rPr lang="ru-RU" sz="2400" dirty="0"/>
              <a:t>выявлять и </a:t>
            </a:r>
            <a:r>
              <a:rPr lang="ru-RU" sz="2400" dirty="0" err="1"/>
              <a:t>взаимоувязывать</a:t>
            </a:r>
            <a:r>
              <a:rPr lang="ru-RU" sz="2400" dirty="0"/>
              <a:t> применительно к этим задачам систему функций, прав и ответственности по вертикали управления;</a:t>
            </a:r>
          </a:p>
          <a:p>
            <a:r>
              <a:rPr lang="ru-RU" sz="2400" dirty="0"/>
              <a:t>оформлять организационно все связи по горизонтали управления;</a:t>
            </a:r>
          </a:p>
          <a:p>
            <a:r>
              <a:rPr lang="ru-RU" sz="2400" dirty="0"/>
              <a:t>обеспечивать органическое сочетание горизонтали и вертикали управления с целью нахождения оптимального для данных условий соотношения централизации и децентрализации управления.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9562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9E3E0-DBF4-40BF-A494-26DE043DB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14107"/>
          </a:xfrm>
        </p:spPr>
        <p:txBody>
          <a:bodyPr/>
          <a:lstStyle/>
          <a:p>
            <a:r>
              <a:rPr lang="ru-RU" b="1" dirty="0"/>
              <a:t>Методология проектирования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C33F23-2F96-4DEC-A70F-257B3F6CB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485900"/>
            <a:ext cx="4411663" cy="4762499"/>
          </a:xfrm>
        </p:spPr>
        <p:txBody>
          <a:bodyPr/>
          <a:lstStyle/>
          <a:p>
            <a:r>
              <a:rPr lang="ru-RU" sz="2400" dirty="0"/>
              <a:t>предполагает прежде всего определение системы целей организации, которая обуславливает и содержание функций управления. </a:t>
            </a:r>
          </a:p>
          <a:p>
            <a:r>
              <a:rPr lang="ru-RU" sz="2400" dirty="0"/>
              <a:t>Общая последовательность перехода от целей организации к ее структуре </a:t>
            </a:r>
          </a:p>
          <a:p>
            <a:endParaRPr lang="ru-RU" dirty="0"/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778F3418-871C-41F6-8F9B-9EA37FAE6BE9}"/>
              </a:ext>
            </a:extLst>
          </p:cNvPr>
          <p:cNvSpPr/>
          <p:nvPr/>
        </p:nvSpPr>
        <p:spPr>
          <a:xfrm>
            <a:off x="2851943" y="5653367"/>
            <a:ext cx="1318418" cy="81410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F6460B-09C2-4EF1-9464-9AADF7EBB5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13" t="18472" r="36796" b="40417"/>
          <a:stretch/>
        </p:blipFill>
        <p:spPr>
          <a:xfrm>
            <a:off x="5257800" y="1357803"/>
            <a:ext cx="6162675" cy="510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91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FDE9E9-C342-4801-989B-625E54173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224118"/>
            <a:ext cx="9404723" cy="1400530"/>
          </a:xfrm>
        </p:spPr>
        <p:txBody>
          <a:bodyPr/>
          <a:lstStyle/>
          <a:p>
            <a:r>
              <a:rPr lang="ru-RU" sz="3600" b="1" dirty="0"/>
              <a:t>Процесс формирования организационной структуры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36B826-67B8-4B27-984F-0583E5738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624648"/>
            <a:ext cx="11127770" cy="4780634"/>
          </a:xfrm>
        </p:spPr>
        <p:txBody>
          <a:bodyPr/>
          <a:lstStyle/>
          <a:p>
            <a:pPr marL="0" indent="0">
              <a:buNone/>
            </a:pPr>
            <a:r>
              <a:rPr lang="ru-RU" sz="2200" dirty="0"/>
              <a:t>1. Формирование общей структурной схемы аппарата управления; на этой стадии определяются главные характеристики организации: цели, виды подсистем, число уровней, степень централизации полномочий, формы взаимоотношений с внешней средой, требования к различным видам обеспечения.</a:t>
            </a:r>
          </a:p>
          <a:p>
            <a:pPr marL="0" indent="0">
              <a:buNone/>
            </a:pPr>
            <a:r>
              <a:rPr lang="ru-RU" sz="2200" dirty="0"/>
              <a:t>2. Разработка состава основных подразделений и связей между ними; к основным подразделениям относятся отделы, управления, бюро, секции, лаборатории и прочие виды, которые имеют свою внутреннюю структуру.</a:t>
            </a:r>
          </a:p>
          <a:p>
            <a:pPr marL="0" indent="0">
              <a:buNone/>
            </a:pPr>
            <a:r>
              <a:rPr lang="ru-RU" sz="2200" dirty="0"/>
              <a:t>3. Регламентация организационной структуры, которая предусматривает разработку количественных характеристик аппарата управления и процедур управленческой деятельности.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8696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D02472-79E0-42E6-89FB-8CE768231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71232"/>
          </a:xfrm>
        </p:spPr>
        <p:txBody>
          <a:bodyPr/>
          <a:lstStyle/>
          <a:p>
            <a:r>
              <a:rPr lang="ru-RU" sz="3600" b="1" dirty="0"/>
              <a:t>Матрица ответственности</a:t>
            </a:r>
          </a:p>
        </p:txBody>
      </p:sp>
      <p:pic>
        <p:nvPicPr>
          <p:cNvPr id="1028" name="Picture 4" descr="https://cf.ppt-online.org/files/slide/q/qfhFPG8wa5WyV6I7HgA2SmXOurQzxLe3n9plB4/slide-5.jpg">
            <a:extLst>
              <a:ext uri="{FF2B5EF4-FFF2-40B4-BE49-F238E27FC236}">
                <a16:creationId xmlns:a16="http://schemas.microsoft.com/office/drawing/2014/main" id="{ED4FE03D-9AE2-4B4B-8336-B297E222D2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" t="11111" r="3750" b="10972"/>
          <a:stretch/>
        </p:blipFill>
        <p:spPr bwMode="auto">
          <a:xfrm>
            <a:off x="1943100" y="1238250"/>
            <a:ext cx="8305800" cy="534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388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73D2F5-7602-4A5F-9D21-E335A3DB6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Методы проектирования организационных структур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B94A9C-27DD-4C94-B25B-17B58B6A1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853248"/>
            <a:ext cx="11137293" cy="43951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/>
              <a:t>1. </a:t>
            </a:r>
            <a:r>
              <a:rPr lang="ru-RU" sz="2200" u="sng" dirty="0"/>
              <a:t>Метод аналогий </a:t>
            </a:r>
            <a:r>
              <a:rPr lang="ru-RU" sz="2200" dirty="0"/>
              <a:t>состоит в применении организационных форм управления, которые оправдали себя в организациях со сходными характеристиками. Здесь происходит выработка типовых структур управления и определение условий их применения. Использование метода аналогий основано на двух подходах.</a:t>
            </a:r>
          </a:p>
          <a:p>
            <a:r>
              <a:rPr lang="ru-RU" sz="2200" dirty="0"/>
              <a:t>Первый из них заключается в том, что выявляются главные организационные характеристики и соответствующие им организационные формы, которые эффективны для определенного набора исходных условий. </a:t>
            </a:r>
          </a:p>
          <a:p>
            <a:r>
              <a:rPr lang="ru-RU" sz="2200" dirty="0"/>
              <a:t>Второй подход представляет, по сути, типизацию наиболее общих принципиальных решений построения и функционирования организаций.</a:t>
            </a:r>
          </a:p>
        </p:txBody>
      </p:sp>
    </p:spTree>
    <p:extLst>
      <p:ext uri="{BB962C8B-B14F-4D97-AF65-F5344CB8AC3E}">
        <p14:creationId xmlns:p14="http://schemas.microsoft.com/office/powerpoint/2010/main" val="2881899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73D2F5-7602-4A5F-9D21-E335A3DB6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Методы проектирования организационных структур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B94A9C-27DD-4C94-B25B-17B58B6A1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853248"/>
            <a:ext cx="11137293" cy="43951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300" dirty="0"/>
              <a:t>2. </a:t>
            </a:r>
            <a:r>
              <a:rPr lang="ru-RU" sz="2300" u="sng" dirty="0"/>
              <a:t>Экспертно-аналитический метод</a:t>
            </a:r>
            <a:r>
              <a:rPr lang="ru-RU" sz="2300" dirty="0"/>
              <a:t> состоит в обследовании и аналитическом изучении организации, проводимыми квалифицированными специалистами с привлечением руководства организации. Данный метод имеет многообразные формы реализации: </a:t>
            </a:r>
          </a:p>
          <a:p>
            <a:r>
              <a:rPr lang="ru-RU" sz="2300" dirty="0"/>
              <a:t>диагностический анализ проблем и «узких мест» в управлении, </a:t>
            </a:r>
          </a:p>
          <a:p>
            <a:r>
              <a:rPr lang="ru-RU" sz="2300" dirty="0"/>
              <a:t>проведение экспертных опросов, </a:t>
            </a:r>
          </a:p>
          <a:p>
            <a:r>
              <a:rPr lang="ru-RU" sz="2300" dirty="0"/>
              <a:t>применение научных принципов формирования </a:t>
            </a:r>
            <a:r>
              <a:rPr lang="ru-RU" sz="2300" dirty="0" err="1"/>
              <a:t>оргструктур</a:t>
            </a:r>
            <a:r>
              <a:rPr lang="ru-RU" sz="2300" dirty="0"/>
              <a:t> управления, </a:t>
            </a:r>
          </a:p>
          <a:p>
            <a:r>
              <a:rPr lang="ru-RU" sz="2300" dirty="0"/>
              <a:t>разработка графических и табличных описаний процессов управления и </a:t>
            </a:r>
            <a:r>
              <a:rPr lang="ru-RU" sz="2300" dirty="0" err="1"/>
              <a:t>оргструктур</a:t>
            </a:r>
            <a:r>
              <a:rPr lang="ru-RU" sz="23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668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73D2F5-7602-4A5F-9D21-E335A3DB6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Методы проектирования организационных структур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B94A9C-27DD-4C94-B25B-17B58B6A1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853248"/>
            <a:ext cx="11137293" cy="43951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3. </a:t>
            </a:r>
            <a:r>
              <a:rPr lang="ru-RU" sz="2400" u="sng" dirty="0"/>
              <a:t>Метод структуризации целей </a:t>
            </a:r>
            <a:r>
              <a:rPr lang="ru-RU" sz="2400" dirty="0"/>
              <a:t>предусматривает выработку целей организации и оценку </a:t>
            </a:r>
            <a:r>
              <a:rPr lang="ru-RU" sz="2400" dirty="0" err="1"/>
              <a:t>оргструктур</a:t>
            </a:r>
            <a:r>
              <a:rPr lang="ru-RU" sz="2400" dirty="0"/>
              <a:t> с точки зрения соответствия их системе целей. Использование этого метода предусматривает выполнение следующих этапов:</a:t>
            </a:r>
          </a:p>
          <a:p>
            <a:r>
              <a:rPr lang="ru-RU" sz="2400" dirty="0"/>
              <a:t>разработка дерева целей исходя из конечных результатов;</a:t>
            </a:r>
          </a:p>
          <a:p>
            <a:r>
              <a:rPr lang="ru-RU" sz="2400" dirty="0"/>
              <a:t>экспертный анализ предлагаемых вариантов </a:t>
            </a:r>
            <a:r>
              <a:rPr lang="ru-RU" sz="2400" dirty="0" err="1"/>
              <a:t>оргструктур</a:t>
            </a:r>
            <a:r>
              <a:rPr lang="ru-RU" sz="2400" dirty="0"/>
              <a:t> с точки зрения обеспечения целей;</a:t>
            </a:r>
          </a:p>
          <a:p>
            <a:r>
              <a:rPr lang="ru-RU" sz="2400" dirty="0"/>
              <a:t>составление карт прав и ответственности за достижение целей.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886341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73D2F5-7602-4A5F-9D21-E335A3DB6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Методы проектирования организационных структур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B94A9C-27DD-4C94-B25B-17B58B6A1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853248"/>
            <a:ext cx="11137293" cy="43951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4. </a:t>
            </a:r>
            <a:r>
              <a:rPr lang="ru-RU" sz="2400" u="sng" dirty="0"/>
              <a:t>Метод организационного моделирования </a:t>
            </a:r>
            <a:r>
              <a:rPr lang="ru-RU" sz="2400" dirty="0"/>
              <a:t>представляет собой разработку формализованных математико-кибернетических, графо-аналитических, математико-статистических и натуральных моделей организационных структур. Процесс проектирования основан на совместном использовании названных методов. Выбор метода зависит от характеристики организации, от возможностей проведения исследований, квалификации разработчиков.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829354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F7801D-0FDB-4002-8E90-AF48EDD76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99807"/>
          </a:xfrm>
        </p:spPr>
        <p:txBody>
          <a:bodyPr/>
          <a:lstStyle/>
          <a:p>
            <a:r>
              <a:rPr lang="ru-RU" sz="3600" b="1" dirty="0"/>
              <a:t>Эффективность ОСУ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837CC7-3764-477A-AED8-E64AE1A9D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314450"/>
            <a:ext cx="11242070" cy="5257800"/>
          </a:xfrm>
        </p:spPr>
        <p:txBody>
          <a:bodyPr>
            <a:normAutofit lnSpcReduction="10000"/>
          </a:bodyPr>
          <a:lstStyle/>
          <a:p>
            <a:r>
              <a:rPr lang="ru-RU" sz="2200" dirty="0"/>
              <a:t>не может быть оценена каким-либо одним показателем.</a:t>
            </a:r>
          </a:p>
          <a:p>
            <a:r>
              <a:rPr lang="ru-RU" sz="2200" dirty="0"/>
              <a:t>Конечным критерием эффективности при сравнении различных вариантов организационных структур является наиболее полное и устойчивое достижение целей, поставленных в области производства, экономики, технического прогресса и социального развития.</a:t>
            </a:r>
          </a:p>
          <a:p>
            <a:endParaRPr lang="ru-RU" sz="2200" dirty="0"/>
          </a:p>
          <a:p>
            <a:pPr marL="0" indent="0">
              <a:buNone/>
            </a:pPr>
            <a:r>
              <a:rPr lang="ru-RU" sz="2200" dirty="0"/>
              <a:t>Набор нормативных характеристик аппарата управления:</a:t>
            </a:r>
          </a:p>
          <a:p>
            <a:r>
              <a:rPr lang="ru-RU" sz="2200" dirty="0"/>
              <a:t>производительность при переработке информации;</a:t>
            </a:r>
          </a:p>
          <a:p>
            <a:r>
              <a:rPr lang="ru-RU" sz="2200" dirty="0"/>
              <a:t>оперативность принятия управленческих решений;</a:t>
            </a:r>
          </a:p>
          <a:p>
            <a:r>
              <a:rPr lang="ru-RU" sz="2200" dirty="0"/>
              <a:t>надежность аппарата управления, выражающаяся в качестве исполнения решений по срокам и ресурсам;</a:t>
            </a:r>
          </a:p>
          <a:p>
            <a:r>
              <a:rPr lang="ru-RU" sz="2200" dirty="0"/>
              <a:t>адаптивность и гибкость как способность своевременного выявления проблем.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6093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209207-BDC4-4EA5-9E6A-DC9731C19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276225"/>
            <a:ext cx="9404723" cy="1577023"/>
          </a:xfrm>
        </p:spPr>
        <p:txBody>
          <a:bodyPr/>
          <a:lstStyle/>
          <a:p>
            <a:r>
              <a:rPr lang="ru-RU" sz="3200" b="1" dirty="0"/>
              <a:t>Критерии эффективности системы управления формируются по двум направлениям: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03BF82-8783-4D60-9A60-737D32806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2052918"/>
            <a:ext cx="11032518" cy="4395507"/>
          </a:xfrm>
        </p:spPr>
        <p:txBody>
          <a:bodyPr>
            <a:normAutofit/>
          </a:bodyPr>
          <a:lstStyle/>
          <a:p>
            <a:r>
              <a:rPr lang="ru-RU" sz="2400" dirty="0"/>
              <a:t>по степени соответствия достигаемых результатов установленным целям,</a:t>
            </a:r>
          </a:p>
          <a:p>
            <a:r>
              <a:rPr lang="ru-RU" sz="2400" dirty="0"/>
              <a:t>по степени соответствия процесса функционирования системы требованиям к его содержанию, организации и результатам.</a:t>
            </a:r>
          </a:p>
          <a:p>
            <a:endParaRPr lang="ru-RU" sz="2400" dirty="0"/>
          </a:p>
          <a:p>
            <a:r>
              <a:rPr lang="ru-RU" sz="2400" dirty="0"/>
              <a:t>Критерием эффективности при сравнении различных вариантов организационной структуры служит возможность наиболее полного и устойчивого достижения конечных целей системы управления при относительно малых затратах на ее функционирование.</a:t>
            </a:r>
          </a:p>
        </p:txBody>
      </p:sp>
    </p:spTree>
    <p:extLst>
      <p:ext uri="{BB962C8B-B14F-4D97-AF65-F5344CB8AC3E}">
        <p14:creationId xmlns:p14="http://schemas.microsoft.com/office/powerpoint/2010/main" val="4146074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1F54BD-334B-4708-A10E-33247FF33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Показатели оценки эффективности аппарата управления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D50715-92F6-4F03-BC68-2A4737984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2052918"/>
            <a:ext cx="10937268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1. </a:t>
            </a:r>
            <a:r>
              <a:rPr lang="ru-RU" sz="2400" u="sng" dirty="0"/>
              <a:t>Группа показателей, характеризующих эффективность системы управления</a:t>
            </a:r>
            <a:r>
              <a:rPr lang="ru-RU" sz="2400" dirty="0"/>
              <a:t>. Они выражаются через конечные результаты деятельности и затраты на управление. В качестве эффекта может рассматриваться: </a:t>
            </a:r>
          </a:p>
          <a:p>
            <a:r>
              <a:rPr lang="ru-RU" sz="2400" dirty="0"/>
              <a:t>увеличение объема выпускаемой продукции, прибыли, </a:t>
            </a:r>
          </a:p>
          <a:p>
            <a:r>
              <a:rPr lang="ru-RU" sz="2400" dirty="0"/>
              <a:t>снижение себестоимости,</a:t>
            </a:r>
          </a:p>
          <a:p>
            <a:r>
              <a:rPr lang="ru-RU" sz="2400" dirty="0"/>
              <a:t> экономия на капитальных вложениях, </a:t>
            </a:r>
          </a:p>
          <a:p>
            <a:r>
              <a:rPr lang="ru-RU" sz="2400" dirty="0"/>
              <a:t>повышение качества выпускаемой продукции и др.</a:t>
            </a:r>
          </a:p>
        </p:txBody>
      </p:sp>
    </p:spTree>
    <p:extLst>
      <p:ext uri="{BB962C8B-B14F-4D97-AF65-F5344CB8AC3E}">
        <p14:creationId xmlns:p14="http://schemas.microsoft.com/office/powerpoint/2010/main" val="2961949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1F54BD-334B-4708-A10E-33247FF33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Показатели оценки эффективности аппарата управления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D50715-92F6-4F03-BC68-2A4737984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2052918"/>
            <a:ext cx="10937268" cy="43523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2. </a:t>
            </a:r>
            <a:r>
              <a:rPr lang="ru-RU" sz="2400" u="sng" dirty="0"/>
              <a:t>Группа показателей, характеризующих содержание и организацию процесса управления</a:t>
            </a:r>
            <a:r>
              <a:rPr lang="ru-RU" sz="2400" dirty="0"/>
              <a:t>, в том числе затраты и результаты управленческого труда. В качестве затрат на управление учитываются текущие расходы на содержание аппарата управления, на эксплуатацию технических средств, на содержание зданий и сооружений, на подготовку и переподготовку кадров, а также единовременные затраты на исследования, связанные с созданием систем управления, приобретение компьютерной техники и др.</a:t>
            </a:r>
          </a:p>
        </p:txBody>
      </p:sp>
    </p:spTree>
    <p:extLst>
      <p:ext uri="{BB962C8B-B14F-4D97-AF65-F5344CB8AC3E}">
        <p14:creationId xmlns:p14="http://schemas.microsoft.com/office/powerpoint/2010/main" val="1120331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1F54BD-334B-4708-A10E-33247FF33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38393"/>
            <a:ext cx="9404723" cy="976032"/>
          </a:xfrm>
        </p:spPr>
        <p:txBody>
          <a:bodyPr/>
          <a:lstStyle/>
          <a:p>
            <a:r>
              <a:rPr lang="ru-RU" sz="2800" b="1" dirty="0"/>
              <a:t>Показатели оценки эффективности аппарата управления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D50715-92F6-4F03-BC68-2A4737984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14425"/>
            <a:ext cx="11372849" cy="540067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7200" dirty="0"/>
              <a:t>2. </a:t>
            </a:r>
            <a:r>
              <a:rPr lang="ru-RU" sz="7200" u="sng" dirty="0"/>
              <a:t>Группа показателей, характеризующих содержание и организацию процесса управления:</a:t>
            </a:r>
          </a:p>
          <a:p>
            <a:r>
              <a:rPr lang="ru-RU" sz="7200" u="sng" dirty="0"/>
              <a:t>производительность аппарата управления</a:t>
            </a:r>
            <a:r>
              <a:rPr lang="ru-RU" sz="7200" dirty="0"/>
              <a:t> определяется как количество произведенной организацией конечной продукции на одного работника, занятого в аппарате управления;</a:t>
            </a:r>
          </a:p>
          <a:p>
            <a:r>
              <a:rPr lang="ru-RU" sz="7200" dirty="0"/>
              <a:t>под </a:t>
            </a:r>
            <a:r>
              <a:rPr lang="ru-RU" sz="7200" u="sng" dirty="0"/>
              <a:t>экономичностью аппарата управления</a:t>
            </a:r>
            <a:r>
              <a:rPr lang="ru-RU" sz="7200" dirty="0"/>
              <a:t> понимаются затраты на его функционирование, соизмеренные с результатами деятельности: это удельный вес затрат на содержание аппарата управления в стоимости реализованной продукции; удельный вес управленческих работников в численности </a:t>
            </a:r>
            <a:r>
              <a:rPr lang="ru-RU" sz="7200" dirty="0" err="1"/>
              <a:t>ППП</a:t>
            </a:r>
            <a:r>
              <a:rPr lang="ru-RU" sz="7200" dirty="0"/>
              <a:t> и др.;</a:t>
            </a:r>
          </a:p>
          <a:p>
            <a:r>
              <a:rPr lang="ru-RU" sz="7200" u="sng" dirty="0"/>
              <a:t>адаптивность системы управления</a:t>
            </a:r>
            <a:r>
              <a:rPr lang="ru-RU" sz="7200" dirty="0"/>
              <a:t> определяется ее способностью эффективно выполнять заданные функции в определенном диапазоне изменяющихся условий; чем шире этот диапазон, тем более адаптивной считается система;</a:t>
            </a:r>
          </a:p>
          <a:p>
            <a:r>
              <a:rPr lang="ru-RU" sz="7200" u="sng" dirty="0"/>
              <a:t>гибкость</a:t>
            </a:r>
            <a:r>
              <a:rPr lang="ru-RU" sz="7200" dirty="0"/>
              <a:t> характеризует свойство органов аппарата управления изменять в соответствии с возникающими задачами свою роль в процессе принятия управленческих решений, она может оцениваться по многообразию форм взаимодействия управленческих органов, по номенклатуре решаемых задач, по уровню централизации и другим признакам;</a:t>
            </a:r>
          </a:p>
          <a:p>
            <a:r>
              <a:rPr lang="ru-RU" sz="7200" u="sng" dirty="0"/>
              <a:t>оперативность принятия управленческих решений</a:t>
            </a:r>
            <a:r>
              <a:rPr lang="ru-RU" sz="7200" dirty="0"/>
              <a:t> характеризует своевременность выявления и решения управленческих проблем;</a:t>
            </a:r>
          </a:p>
          <a:p>
            <a:r>
              <a:rPr lang="ru-RU" sz="7200" u="sng" dirty="0"/>
              <a:t>надежность аппарата управления</a:t>
            </a:r>
            <a:r>
              <a:rPr lang="ru-RU" sz="7200" dirty="0"/>
              <a:t> в целом характеризуется его безопасным функционированием, способностью обеспечивать выполнение заданий в рамках установленных сроков и выделенных ресурсов.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15675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1F54BD-334B-4708-A10E-33247FF33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Показатели оценки эффективности аппарата управления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D50715-92F6-4F03-BC68-2A4737984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2052918"/>
            <a:ext cx="10937268" cy="43523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3. </a:t>
            </a:r>
            <a:r>
              <a:rPr lang="ru-RU" sz="2400" u="sng" dirty="0"/>
              <a:t>Группа показателей, характеризующих рациональность организационной структуры и ее организационный уровень</a:t>
            </a:r>
            <a:r>
              <a:rPr lang="ru-RU" sz="2400" dirty="0"/>
              <a:t>. К ним относятся: </a:t>
            </a:r>
          </a:p>
          <a:p>
            <a:r>
              <a:rPr lang="ru-RU" sz="2400" dirty="0"/>
              <a:t>число звеньев системы управления, </a:t>
            </a:r>
          </a:p>
          <a:p>
            <a:r>
              <a:rPr lang="ru-RU" sz="2400" dirty="0"/>
              <a:t>уровень централизации функций управления, </a:t>
            </a:r>
          </a:p>
          <a:p>
            <a:r>
              <a:rPr lang="ru-RU" sz="2400" dirty="0"/>
              <a:t>принятые нормы управляемости, </a:t>
            </a:r>
          </a:p>
          <a:p>
            <a:r>
              <a:rPr lang="ru-RU" sz="2400" dirty="0"/>
              <a:t>сбалансированность в распределении прав и ответственности, и другие.</a:t>
            </a:r>
          </a:p>
        </p:txBody>
      </p:sp>
    </p:spTree>
    <p:extLst>
      <p:ext uri="{BB962C8B-B14F-4D97-AF65-F5344CB8AC3E}">
        <p14:creationId xmlns:p14="http://schemas.microsoft.com/office/powerpoint/2010/main" val="2386391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BF540-6058-441D-8603-ABFCE6FB9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Ситуации, когда оправдана корректировка ОСУ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339239-F028-49C2-AFF5-C0B3FA7FB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2052918"/>
            <a:ext cx="11061093" cy="4352364"/>
          </a:xfrm>
        </p:spPr>
        <p:txBody>
          <a:bodyPr/>
          <a:lstStyle/>
          <a:p>
            <a:r>
              <a:rPr lang="ru-RU" sz="2400" dirty="0"/>
              <a:t>неудовлетворительное функционирование предприятия, т. е. не снижаются издержки, не растет производительность, сужаются внешние и внутренние рынки и т.д.;</a:t>
            </a:r>
          </a:p>
          <a:p>
            <a:r>
              <a:rPr lang="ru-RU" sz="2400" dirty="0"/>
              <a:t>перегрузки высшего руководства, что вызывает необходимость перераспределения функций;</a:t>
            </a:r>
          </a:p>
          <a:p>
            <a:r>
              <a:rPr lang="ru-RU" sz="2400" dirty="0"/>
              <a:t>отсутствие ориентации на перспективу из-за отвлечения внимания руководителя на решение мелких текущих дел, что всегда связано с необходимостью преобразований, введения новых способов стратегического планирования;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74870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BF540-6058-441D-8603-ABFCE6FB9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Ситуации, когда оправдана корректировка ОСУ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339239-F028-49C2-AFF5-C0B3FA7FB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2052918"/>
            <a:ext cx="11061093" cy="4352364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/>
              <a:t>разногласия по организационным вопросам, которые нарушают стабильность, не разрешают осуществление чьих-либо амбиций, приводят к несправедливому распределению власти, положений, привилегий и т.д.;</a:t>
            </a:r>
          </a:p>
          <a:p>
            <a:r>
              <a:rPr lang="ru-RU" sz="2400" dirty="0"/>
              <a:t>увеличение разнообразия: развитие или внедрение различной продукции или услуг, выход на дополнительные рынки и др. неизбежно приводит к необходимости структурных изменений;</a:t>
            </a:r>
          </a:p>
          <a:p>
            <a:r>
              <a:rPr lang="ru-RU" sz="2400" dirty="0"/>
              <a:t>объединение хозяйствующих субъектов вносит изменения в организационную структуру из-за проблемы совпадения функций, излишнего персонала, совпадении прав и т. д. Если же объединяются два или более крупных предприятия, то за этим последуют серьезные структурные изменения;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6413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BF540-6058-441D-8603-ABFCE6FB9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Ситуации, когда оправдана корректировка ОСУ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339239-F028-49C2-AFF5-C0B3FA7FB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2052918"/>
            <a:ext cx="11061093" cy="4352364"/>
          </a:xfrm>
        </p:spPr>
        <p:txBody>
          <a:bodyPr>
            <a:normAutofit/>
          </a:bodyPr>
          <a:lstStyle/>
          <a:p>
            <a:r>
              <a:rPr lang="ru-RU" sz="2400" dirty="0"/>
              <a:t>изменение технологии управления, т. е. внедрение прогрессивных методов обработки информации, что приводит к появлению новых должностей;</a:t>
            </a:r>
          </a:p>
          <a:p>
            <a:r>
              <a:rPr lang="ru-RU" sz="2400" dirty="0"/>
              <a:t>влияние технологии производственных процессов, т.е. научные и технические новшества приводят к изменениям структур;</a:t>
            </a:r>
          </a:p>
          <a:p>
            <a:r>
              <a:rPr lang="ru-RU" sz="2400" dirty="0"/>
              <a:t>внешняя экономическая обстановка вынуждает предприятия переходить к новым методам и средствам управления, а значит, к организационным изменениям.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64660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DA89BC-D362-4693-A315-31D236507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Влияние роста масштаба деятельности на необходимость корректировки ОСУ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FFF8C8-E64A-454B-9F79-39576EF3F8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81" t="25417" r="36563" b="41806"/>
          <a:stretch/>
        </p:blipFill>
        <p:spPr>
          <a:xfrm>
            <a:off x="990599" y="1687230"/>
            <a:ext cx="7077075" cy="471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139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221</TotalTime>
  <Words>1310</Words>
  <Application>Microsoft Office PowerPoint</Application>
  <PresentationFormat>Широкоэкранный</PresentationFormat>
  <Paragraphs>92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Century Gothic</vt:lpstr>
      <vt:lpstr>Wingdings 3</vt:lpstr>
      <vt:lpstr>Ион</vt:lpstr>
      <vt:lpstr>Проектирование организационных структур управления</vt:lpstr>
      <vt:lpstr>План</vt:lpstr>
      <vt:lpstr>Организационная структура управления (ОСУ) -</vt:lpstr>
      <vt:lpstr>Влияние внешней среды на проектирование ОСУ</vt:lpstr>
      <vt:lpstr>Системность подхода к проектированию ОСУ проявляется:</vt:lpstr>
      <vt:lpstr>Методология проектирования </vt:lpstr>
      <vt:lpstr>Процесс формирования организационной структуры </vt:lpstr>
      <vt:lpstr>Матрица ответственности</vt:lpstr>
      <vt:lpstr>Методы проектирования организационных структур</vt:lpstr>
      <vt:lpstr>Методы проектирования организационных структур</vt:lpstr>
      <vt:lpstr>Методы проектирования организационных структур</vt:lpstr>
      <vt:lpstr>Методы проектирования организационных структур</vt:lpstr>
      <vt:lpstr>Эффективность ОСУ</vt:lpstr>
      <vt:lpstr>Критерии эффективности системы управления формируются по двум направлениям:</vt:lpstr>
      <vt:lpstr>Показатели оценки эффективности аппарата управления</vt:lpstr>
      <vt:lpstr>Показатели оценки эффективности аппарата управления</vt:lpstr>
      <vt:lpstr>Показатели оценки эффективности аппарата управления</vt:lpstr>
      <vt:lpstr>Показатели оценки эффективности аппарата управления</vt:lpstr>
      <vt:lpstr>Ситуации, когда оправдана корректировка ОСУ</vt:lpstr>
      <vt:lpstr>Ситуации, когда оправдана корректировка ОСУ</vt:lpstr>
      <vt:lpstr>Ситуации, когда оправдана корректировка ОСУ</vt:lpstr>
      <vt:lpstr>Влияние роста масштаба деятельности на необходимость корректировки ОСУ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Проектирование организационных структур управления</dc:title>
  <dc:creator>Инна Попова</dc:creator>
  <cp:lastModifiedBy>Инна Попова</cp:lastModifiedBy>
  <cp:revision>13</cp:revision>
  <dcterms:created xsi:type="dcterms:W3CDTF">2022-04-25T08:33:08Z</dcterms:created>
  <dcterms:modified xsi:type="dcterms:W3CDTF">2022-05-02T08:57:01Z</dcterms:modified>
</cp:coreProperties>
</file>