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7" r:id="rId1"/>
  </p:sldMasterIdLst>
  <p:sldIdLst>
    <p:sldId id="256" r:id="rId2"/>
    <p:sldId id="257" r:id="rId3"/>
    <p:sldId id="258" r:id="rId4"/>
    <p:sldId id="259" r:id="rId5"/>
    <p:sldId id="273" r:id="rId6"/>
    <p:sldId id="274" r:id="rId7"/>
    <p:sldId id="277" r:id="rId8"/>
    <p:sldId id="279" r:id="rId9"/>
    <p:sldId id="280" r:id="rId10"/>
    <p:sldId id="270" r:id="rId11"/>
    <p:sldId id="266" r:id="rId12"/>
    <p:sldId id="281" r:id="rId13"/>
    <p:sldId id="267" r:id="rId14"/>
    <p:sldId id="278" r:id="rId15"/>
    <p:sldId id="282" r:id="rId16"/>
    <p:sldId id="261" r:id="rId17"/>
    <p:sldId id="262" r:id="rId18"/>
    <p:sldId id="263" r:id="rId19"/>
    <p:sldId id="283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FF"/>
    <a:srgbClr val="CC0000"/>
    <a:srgbClr val="990033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054" autoAdjust="0"/>
    <p:restoredTop sz="94660"/>
  </p:normalViewPr>
  <p:slideViewPr>
    <p:cSldViewPr>
      <p:cViewPr varScale="1">
        <p:scale>
          <a:sx n="73" d="100"/>
          <a:sy n="73" d="100"/>
        </p:scale>
        <p:origin x="-13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010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71011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1012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1013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1014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1015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1016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1017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71018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71019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71020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71021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71022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F67D959-6F5C-45C5-9BD6-90D1D40CAAD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710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710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71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71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1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1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1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1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1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8" grpId="0"/>
      <p:bldP spid="171019" grpId="0" build="p">
        <p:tmplLst>
          <p:tmpl lvl="1">
            <p:tnLst>
              <p:par>
                <p:cTn presetID="4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10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7101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710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710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3D07D-E626-409B-9CCD-80CDB6CD544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ECBBD6-7ED4-4C0A-9159-B3ED695218D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A0C09-0886-4F45-BBC4-90DDADBC7A5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574EF9-EADC-4528-8015-560AC697CBE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6A796-D385-489B-8D67-338B46AD58C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DDF6C8-7B65-4C68-811F-FFE89C90DF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B93445-106C-41E7-A701-86689F69639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5D8FDB-EF1F-4E9B-B236-37CFEAFE356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DB2D6A-FA08-4BF9-8852-59E88FC02F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5ABA01-687B-4FF7-A0B0-D2D6442A03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986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69987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9988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9989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9990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9991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69992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69993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999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6999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6999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6999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6999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AA5542DA-CA2C-47B7-BFC3-F5494DB6438E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699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699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69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69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9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9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9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9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9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9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9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9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9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9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9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9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9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9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9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9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9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94" grpId="0"/>
      <p:bldP spid="169995" grpId="0" build="p">
        <p:tmplLst>
          <p:tmpl lvl="1">
            <p:tnLst>
              <p:par>
                <p:cTn presetID="4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99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6999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6999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6999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99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6999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6999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6999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99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6999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6999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6999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99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6999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6999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6999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99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6999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6999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6999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75026"/>
            <a:ext cx="8286808" cy="6215106"/>
          </a:xfrm>
          <a:prstGeom prst="rect">
            <a:avLst/>
          </a:prstGeom>
        </p:spPr>
      </p:pic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3357563"/>
            <a:ext cx="6400800" cy="2736850"/>
          </a:xfrm>
        </p:spPr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История происхождения. Виды денег.  Функции денег</a:t>
            </a:r>
            <a:r>
              <a:rPr lang="ru-RU" b="1" i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755650" y="836613"/>
            <a:ext cx="7772400" cy="18716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8000" kern="10">
                <a:ln w="19050" cmpd="sng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gradFill rotWithShape="1">
                  <a:gsLst>
                    <a:gs pos="0">
                      <a:srgbClr val="4D0808"/>
                    </a:gs>
                    <a:gs pos="15000">
                      <a:srgbClr val="FF0300"/>
                    </a:gs>
                    <a:gs pos="27500">
                      <a:srgbClr val="FF7A00"/>
                    </a:gs>
                    <a:gs pos="50000">
                      <a:srgbClr val="FFF200"/>
                    </a:gs>
                    <a:gs pos="72500">
                      <a:srgbClr val="FF7A00"/>
                    </a:gs>
                    <a:gs pos="85000">
                      <a:srgbClr val="FF0300"/>
                    </a:gs>
                    <a:gs pos="100000">
                      <a:srgbClr val="4D0808"/>
                    </a:gs>
                  </a:gsLst>
                  <a:lin ang="18900000" scaled="1"/>
                </a:gra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ДЕНЬГИ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ur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00372"/>
            <a:ext cx="9144000" cy="3857628"/>
          </a:xfrm>
          <a:prstGeom prst="rect">
            <a:avLst/>
          </a:prstGeom>
        </p:spPr>
      </p:pic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28604"/>
            <a:ext cx="8229600" cy="5702321"/>
          </a:xfrm>
        </p:spPr>
        <p:txBody>
          <a:bodyPr/>
          <a:lstStyle/>
          <a:p>
            <a:r>
              <a:rPr lang="ru-RU" i="1" dirty="0"/>
              <a:t>Деньги - своеобразный универсальный товар </a:t>
            </a:r>
            <a:r>
              <a:rPr lang="ru-RU" dirty="0"/>
              <a:t>- </a:t>
            </a:r>
            <a:r>
              <a:rPr lang="ru-RU" i="1" dirty="0"/>
              <a:t>эквивалент, служащий для соизмерения различных видов труда и принимаемый в уплату за товары и услуги.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Товарные деньги как средство обмена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Деньги родились из необходимости обмениваться результатами труда для удовлетворения разнообразных потребностей людей. Сначала меняли мясо на зерно, горшок на рыбу, овцу на одежду. Постепенно стало ясно, что это очень сложно, и товаров, и потребностей становилось все больше. 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Эволюция денег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48244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Люди поняли: гораздо удобнее при обмене сравнивать товары не друг с другом, а с каким-то одним товаром - эквивалентом. В роли такого товара выступали то соль, то мех, то редкие ракушки. С течением времени все они были вытеснены благородными металлами, а потом - золотыми и серебряными слитками. На смену слиткам пришли монеты  не только золотые и серебряные, но и никелевые, и медные, и, наконец, бумажные деньги.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Монеты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Монеты начали чеканить еще в Древней Греции в </a:t>
            </a:r>
            <a:r>
              <a:rPr lang="en-US" dirty="0"/>
              <a:t>VII</a:t>
            </a:r>
            <a:r>
              <a:rPr lang="ru-RU" dirty="0"/>
              <a:t>-</a:t>
            </a:r>
            <a:r>
              <a:rPr lang="en-US" dirty="0"/>
              <a:t>VIII </a:t>
            </a:r>
            <a:r>
              <a:rPr lang="ru-RU" dirty="0"/>
              <a:t>вв. до н.э. А само название «монета» произошло от одного из эпитетов римской богини Юноны Монета, то есть советница, наставница. В Риме на Капитолийском холме </a:t>
            </a:r>
            <a:r>
              <a:rPr lang="ru-RU" dirty="0" smtClean="0"/>
              <a:t>был </a:t>
            </a:r>
            <a:r>
              <a:rPr lang="ru-RU" dirty="0"/>
              <a:t>храм этой богини и там же чеканили деньги, которые и стали называть в ее честь.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Возникали монетные дворы, совершенствовалась техника изготовления денег. Великий Леонардо да Винчи придумал станок для вырезания монетных кружков, а знаменитый скульптор Бенвенуто Челлини - винтовой пресс для оттискивания изображения.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Во всем мире монеты - это «путеводитель» по истории государств, поскольку на них изображались великие личности, легендарные здания, героические эпизоды. Существует специальная наука - </a:t>
            </a:r>
            <a:r>
              <a:rPr lang="ru-RU" b="1"/>
              <a:t>нумизматика,   </a:t>
            </a:r>
            <a:r>
              <a:rPr lang="ru-RU"/>
              <a:t>изучающая монеты во всех их взаимосвязях с историей, экономикой, политикой и техникой.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Каждое государство имеет свой денежный знак. Его называют национальным денежным знаком. Национальным денежным знаком Азербайджана является </a:t>
            </a:r>
            <a:r>
              <a:rPr lang="ru-RU" b="1" u="sng" dirty="0" err="1" smtClean="0"/>
              <a:t>манат</a:t>
            </a:r>
            <a:r>
              <a:rPr lang="ru-RU" b="1" u="sng" dirty="0" smtClean="0"/>
              <a:t>.</a:t>
            </a:r>
            <a:r>
              <a:rPr lang="ru-RU" dirty="0" smtClean="0"/>
              <a:t> Один </a:t>
            </a:r>
            <a:r>
              <a:rPr lang="ru-RU" dirty="0" err="1" smtClean="0"/>
              <a:t>манат</a:t>
            </a:r>
            <a:r>
              <a:rPr lang="ru-RU" dirty="0" smtClean="0"/>
              <a:t> равен 100 </a:t>
            </a:r>
            <a:r>
              <a:rPr lang="ru-RU" dirty="0" err="1" smtClean="0"/>
              <a:t>гяпикам</a:t>
            </a:r>
            <a:r>
              <a:rPr lang="ru-RU" dirty="0" smtClean="0"/>
              <a:t>.</a:t>
            </a:r>
          </a:p>
          <a:p>
            <a:endParaRPr lang="ru-RU" b="1" u="sng" dirty="0"/>
          </a:p>
        </p:txBody>
      </p:sp>
    </p:spTree>
  </p:cSld>
  <p:clrMapOvr>
    <a:masterClrMapping/>
  </p:clrMapOvr>
  <p:transition>
    <p:comb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azerbaijani_mana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285728"/>
            <a:ext cx="6537540" cy="6362947"/>
          </a:xfrm>
        </p:spPr>
      </p:pic>
    </p:spTree>
  </p:cSld>
  <p:clrMapOvr>
    <a:masterClrMapping/>
  </p:clrMapOvr>
  <p:transition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Из истории. Банкноты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/>
              <a:t>Исследователи утверждают, что первые бумажные деньги появились в Китае в 812 году н.э. </a:t>
            </a:r>
            <a:r>
              <a:rPr lang="en-US" sz="2800" dirty="0" smtClean="0"/>
              <a:t>C</a:t>
            </a:r>
            <a:r>
              <a:rPr lang="ru-RU" sz="2800" dirty="0" err="1" smtClean="0"/>
              <a:t>тановление</a:t>
            </a:r>
            <a:r>
              <a:rPr lang="ru-RU" sz="2800" dirty="0" smtClean="0"/>
              <a:t> </a:t>
            </a:r>
            <a:r>
              <a:rPr lang="ru-RU" sz="2800" dirty="0"/>
              <a:t>банковского капитала привели к замене бумажных денег банковскими билетами. Так вошли в обиход делового мира </a:t>
            </a:r>
            <a:r>
              <a:rPr lang="ru-RU" sz="2800" b="1" dirty="0"/>
              <a:t>банкноты. </a:t>
            </a:r>
            <a:r>
              <a:rPr lang="ru-RU" sz="2800" dirty="0"/>
              <a:t>Самые первые из них назывались </a:t>
            </a:r>
            <a:r>
              <a:rPr lang="ru-RU" sz="2800" dirty="0" err="1"/>
              <a:t>банкоседлерами</a:t>
            </a:r>
            <a:r>
              <a:rPr lang="ru-RU" sz="2800" dirty="0"/>
              <a:t>. Выпущены они были в Швеции в 1661 году. 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Разновидности денег.</a:t>
            </a:r>
            <a:br>
              <a:rPr lang="ru-RU" sz="4000" b="1">
                <a:solidFill>
                  <a:srgbClr val="FFFF00"/>
                </a:solidFill>
              </a:rPr>
            </a:br>
            <a:r>
              <a:rPr lang="ru-RU" sz="4000" b="1">
                <a:solidFill>
                  <a:srgbClr val="FFFF00"/>
                </a:solidFill>
              </a:rPr>
              <a:t>Наличные деньги.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Те деньги, которыми мы пользуемся ежедневно, доставая при покупке из кошельков, называются </a:t>
            </a:r>
            <a:r>
              <a:rPr lang="ru-RU" u="sng"/>
              <a:t>наличными</a:t>
            </a:r>
            <a:r>
              <a:rPr lang="ru-RU"/>
              <a:t>. Они существуют в виде бумажных денежных знаков (именуемых </a:t>
            </a:r>
            <a:r>
              <a:rPr lang="ru-RU" b="1"/>
              <a:t>банкнотами</a:t>
            </a:r>
            <a:r>
              <a:rPr lang="ru-RU"/>
              <a:t>, купюрами, ассигнациями, банковскими билетами) и металлических </a:t>
            </a:r>
            <a:r>
              <a:rPr lang="ru-RU" b="1"/>
              <a:t>монет.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5428" y="1142984"/>
            <a:ext cx="8156983" cy="5429288"/>
          </a:xfrm>
        </p:spPr>
      </p:pic>
    </p:spTree>
  </p:cSld>
  <p:clrMapOvr>
    <a:masterClrMapping/>
  </p:clrMapOvr>
  <p:transition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98456495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017" y="2428868"/>
            <a:ext cx="6417471" cy="4278314"/>
          </a:xfrm>
          <a:prstGeom prst="rect">
            <a:avLst/>
          </a:prstGeom>
        </p:spPr>
      </p:pic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Разновидности денег.</a:t>
            </a:r>
            <a:br>
              <a:rPr lang="ru-RU" sz="4000" b="1">
                <a:solidFill>
                  <a:srgbClr val="FFFF00"/>
                </a:solidFill>
              </a:rPr>
            </a:br>
            <a:r>
              <a:rPr lang="ru-RU" sz="4000"/>
              <a:t>Безналичные деньги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229600" cy="2400304"/>
          </a:xfrm>
        </p:spPr>
        <p:txBody>
          <a:bodyPr/>
          <a:lstStyle/>
          <a:p>
            <a:r>
              <a:rPr lang="ru-RU" sz="2400" dirty="0"/>
              <a:t>Организация или отдельные люди могут хранить заработанные деньги в </a:t>
            </a:r>
            <a:r>
              <a:rPr lang="ru-RU" sz="2400" b="1" dirty="0"/>
              <a:t>банках </a:t>
            </a:r>
            <a:r>
              <a:rPr lang="ru-RU" sz="2400" dirty="0"/>
              <a:t>- на специальных </a:t>
            </a:r>
            <a:r>
              <a:rPr lang="ru-RU" sz="2400" b="1" dirty="0"/>
              <a:t>расчетных 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(лицевых) счетах.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Так </a:t>
            </a:r>
            <a:r>
              <a:rPr lang="ru-RU" sz="2400" dirty="0">
                <a:solidFill>
                  <a:schemeClr val="bg1"/>
                </a:solidFill>
                <a:effectLst/>
              </a:rPr>
              <a:t>можно </a:t>
            </a:r>
            <a:r>
              <a:rPr lang="ru-RU" sz="2400" dirty="0"/>
              <a:t>оплачивать </a:t>
            </a:r>
            <a:r>
              <a:rPr lang="ru-RU" sz="2400" dirty="0">
                <a:solidFill>
                  <a:schemeClr val="bg1"/>
                </a:solidFill>
                <a:effectLst/>
              </a:rPr>
              <a:t>покупки, дарить, одалживать деньги, не </a:t>
            </a:r>
            <a:r>
              <a:rPr lang="ru-RU" sz="2400" dirty="0"/>
              <a:t>получая их </a:t>
            </a:r>
            <a:r>
              <a:rPr lang="ru-RU" sz="2400" dirty="0">
                <a:solidFill>
                  <a:schemeClr val="bg1"/>
                </a:solidFill>
                <a:effectLst/>
              </a:rPr>
              <a:t>на руки. В этом случае речь идет о </a:t>
            </a:r>
            <a:r>
              <a:rPr lang="ru-RU" sz="2400" b="1" dirty="0" smtClean="0"/>
              <a:t>безн</a:t>
            </a:r>
            <a:r>
              <a:rPr lang="ru-RU" sz="2400" b="1" dirty="0" smtClean="0">
                <a:effectLst/>
              </a:rPr>
              <a:t>аличн</a:t>
            </a:r>
            <a:r>
              <a:rPr lang="ru-RU" sz="2400" b="1" dirty="0" smtClean="0">
                <a:solidFill>
                  <a:schemeClr val="bg1"/>
                </a:solidFill>
                <a:effectLst/>
              </a:rPr>
              <a:t>ых 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деньгах</a:t>
            </a:r>
            <a:r>
              <a:rPr lang="ru-RU" sz="2400" b="1" dirty="0"/>
              <a:t>. </a:t>
            </a:r>
            <a:endParaRPr lang="ru-RU" sz="24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Кредитные карточки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/>
              <a:t>Конечно, носить в кармане пухлый кошелек с деньгами приятно. Но не всегда удобно: могут красть, можно потерять... Практичные американцы в связи с этим придумали еще в 50-х годах   </a:t>
            </a:r>
            <a:r>
              <a:rPr lang="ru-RU" sz="2400" b="1" dirty="0"/>
              <a:t>кредитные   карточки, </a:t>
            </a:r>
            <a:r>
              <a:rPr lang="ru-RU" sz="2400" dirty="0"/>
              <a:t>или  </a:t>
            </a:r>
            <a:r>
              <a:rPr lang="ru-RU" sz="2400" b="1" dirty="0"/>
              <a:t>«пластиковые деньги».   </a:t>
            </a:r>
            <a:r>
              <a:rPr lang="ru-RU" sz="2400" dirty="0"/>
              <a:t>Это   небольшой   пластиковый   прямоугольник с различными символами и защитными средствами. Он выдается банками надежным состоятельным клиентам. На карточке имеется специальная магнитная полоса, где зашифрован номер и образец подписи клиента. Совершив покупку в магазине, обладатель кредитной карточки дает ее продавцу. </a:t>
            </a:r>
            <a:r>
              <a:rPr lang="ru-RU" sz="2400" dirty="0" smtClean="0"/>
              <a:t>Тот закладывает </a:t>
            </a:r>
            <a:r>
              <a:rPr lang="ru-RU" sz="2400" dirty="0"/>
              <a:t>ее в специальную </a:t>
            </a:r>
            <a:r>
              <a:rPr lang="ru-RU" sz="2400" dirty="0" smtClean="0"/>
              <a:t>машинку, с помощью которой снимает стоимость купленного товара. Таким образом, счет </a:t>
            </a:r>
            <a:r>
              <a:rPr lang="ru-RU" sz="2400" dirty="0"/>
              <a:t>покупателя уменьшается на сумму покупки, а деньги переводятся соответственно на счет продавца. 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11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3438" y="3357562"/>
            <a:ext cx="4143404" cy="3071834"/>
          </a:xfrm>
        </p:spPr>
      </p:pic>
      <p:pic>
        <p:nvPicPr>
          <p:cNvPr id="5" name="Рисунок 4" descr="могут-украсть-деньги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214290"/>
            <a:ext cx="4471223" cy="3059258"/>
          </a:xfrm>
          <a:prstGeom prst="rect">
            <a:avLst/>
          </a:prstGeom>
        </p:spPr>
      </p:pic>
      <p:pic>
        <p:nvPicPr>
          <p:cNvPr id="6" name="Рисунок 5" descr="img783639_3_Platyozh_bankovskoy_kartoy_v_magazina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207124"/>
            <a:ext cx="4000528" cy="3079000"/>
          </a:xfrm>
          <a:prstGeom prst="rect">
            <a:avLst/>
          </a:prstGeom>
        </p:spPr>
      </p:pic>
      <p:pic>
        <p:nvPicPr>
          <p:cNvPr id="7" name="Рисунок 6" descr="credit-card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3429000"/>
            <a:ext cx="4238628" cy="2968628"/>
          </a:xfrm>
          <a:prstGeom prst="rect">
            <a:avLst/>
          </a:prstGeom>
        </p:spPr>
      </p:pic>
    </p:spTree>
  </p:cSld>
  <p:clrMapOvr>
    <a:masterClrMapping/>
  </p:clrMapOvr>
  <p:transition>
    <p:comb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Деньги как мера стоимости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 как определить, что ценнее - тонна нефти или тонна соли? </a:t>
            </a:r>
            <a:r>
              <a:rPr lang="ru-RU" dirty="0" smtClean="0"/>
              <a:t>С </a:t>
            </a:r>
            <a:r>
              <a:rPr lang="ru-RU" dirty="0"/>
              <a:t>помощью универсальной меры - </a:t>
            </a:r>
            <a:r>
              <a:rPr lang="ru-RU" dirty="0" err="1"/>
              <a:t>меры</a:t>
            </a:r>
            <a:r>
              <a:rPr lang="ru-RU" dirty="0"/>
              <a:t> стоимости, в качестве которой и выступают деньги. 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Платежное средство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Мы нуждаемся в некоем товаре. Мы идем в магазин, товар перед нами. Стоимость его измерена и написана на ценнике, в кармане у нас универсальное средство обмена - деньги. Мы отдаем их в требуемом количестве за товар, и в этот момент они реализуют еще одну свою функцию  выступают в качестве </a:t>
            </a:r>
            <a:r>
              <a:rPr lang="ru-RU" b="1"/>
              <a:t>платежного средства.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3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Средство накопления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dirty="0">
                <a:solidFill>
                  <a:schemeClr val="bg1"/>
                </a:solidFill>
                <a:effectLst/>
              </a:rPr>
              <a:t>Деньги, заработанные сегодня, совсем не обязательно сегодня же тратить. Их можно использовать для каких-то целей в будущем. Старушка, </a:t>
            </a:r>
            <a:r>
              <a:rPr lang="ru-RU" sz="2800" dirty="0" smtClean="0">
                <a:solidFill>
                  <a:schemeClr val="bg1"/>
                </a:solidFill>
                <a:effectLst/>
              </a:rPr>
              <a:t>откладывает </a:t>
            </a:r>
            <a:r>
              <a:rPr lang="ru-RU" sz="2800" dirty="0">
                <a:solidFill>
                  <a:schemeClr val="bg1"/>
                </a:solidFill>
                <a:effectLst/>
              </a:rPr>
              <a:t>«на чёрный день»; разбойник </a:t>
            </a:r>
            <a:r>
              <a:rPr lang="ru-RU" sz="2800" dirty="0" smtClean="0">
                <a:solidFill>
                  <a:schemeClr val="bg1"/>
                </a:solidFill>
                <a:effectLst/>
              </a:rPr>
              <a:t>закапывает </a:t>
            </a:r>
            <a:r>
              <a:rPr lang="ru-RU" sz="2800" dirty="0">
                <a:solidFill>
                  <a:schemeClr val="bg1"/>
                </a:solidFill>
                <a:effectLst/>
              </a:rPr>
              <a:t>клад; бизнесмен, </a:t>
            </a:r>
            <a:r>
              <a:rPr lang="ru-RU" sz="2800" dirty="0" smtClean="0">
                <a:solidFill>
                  <a:schemeClr val="bg1"/>
                </a:solidFill>
                <a:effectLst/>
              </a:rPr>
              <a:t>помещает </a:t>
            </a:r>
            <a:r>
              <a:rPr lang="ru-RU" sz="2800" dirty="0">
                <a:solidFill>
                  <a:schemeClr val="bg1"/>
                </a:solidFill>
                <a:effectLst/>
              </a:rPr>
              <a:t>средства в банк под проценты; малыш, </a:t>
            </a:r>
            <a:r>
              <a:rPr lang="ru-RU" sz="2800" dirty="0" smtClean="0">
                <a:solidFill>
                  <a:schemeClr val="bg1"/>
                </a:solidFill>
                <a:effectLst/>
              </a:rPr>
              <a:t>бросает </a:t>
            </a:r>
            <a:r>
              <a:rPr lang="ru-RU" sz="2800" dirty="0">
                <a:solidFill>
                  <a:schemeClr val="bg1"/>
                </a:solidFill>
                <a:effectLst/>
              </a:rPr>
              <a:t>монетку в свою копилку, - все они используют деньги </a:t>
            </a:r>
            <a:r>
              <a:rPr lang="ru-RU" sz="2800" b="1" u="sng" dirty="0">
                <a:solidFill>
                  <a:schemeClr val="bg1"/>
                </a:solidFill>
                <a:effectLst/>
              </a:rPr>
              <a:t>как средство накопления богатства</a:t>
            </a:r>
            <a:r>
              <a:rPr lang="ru-RU" sz="2800" dirty="0">
                <a:solidFill>
                  <a:schemeClr val="bg1"/>
                </a:solidFill>
                <a:effectLst/>
              </a:rPr>
              <a:t>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Webmone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14290"/>
            <a:ext cx="3929090" cy="3228975"/>
          </a:xfrm>
        </p:spPr>
      </p:pic>
      <p:pic>
        <p:nvPicPr>
          <p:cNvPr id="5" name="Рисунок 4" descr="1351981322_money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80" y="285728"/>
            <a:ext cx="2834583" cy="3636283"/>
          </a:xfrm>
          <a:prstGeom prst="rect">
            <a:avLst/>
          </a:prstGeom>
        </p:spPr>
      </p:pic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2066" y="4071942"/>
            <a:ext cx="3641132" cy="2476505"/>
          </a:xfrm>
          <a:prstGeom prst="rect">
            <a:avLst/>
          </a:prstGeom>
        </p:spPr>
      </p:pic>
      <p:pic>
        <p:nvPicPr>
          <p:cNvPr id="7" name="Рисунок 6" descr="images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24" y="3571876"/>
            <a:ext cx="3500462" cy="2917052"/>
          </a:xfrm>
          <a:prstGeom prst="rect">
            <a:avLst/>
          </a:prstGeom>
        </p:spPr>
      </p:pic>
    </p:spTree>
  </p:cSld>
  <p:clrMapOvr>
    <a:masterClrMapping/>
  </p:clrMapOvr>
  <p:transition>
    <p:comb/>
  </p:transition>
</p:sld>
</file>

<file path=ppt/theme/theme1.xml><?xml version="1.0" encoding="utf-8"?>
<a:theme xmlns:a="http://schemas.openxmlformats.org/drawingml/2006/main" name="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</Template>
  <TotalTime>406</TotalTime>
  <Words>751</Words>
  <Application>Microsoft Office PowerPoint</Application>
  <PresentationFormat>Экран (4:3)</PresentationFormat>
  <Paragraphs>26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Times New Roman</vt:lpstr>
      <vt:lpstr>Wingdings</vt:lpstr>
      <vt:lpstr>Орбита</vt:lpstr>
      <vt:lpstr>Слайд 1</vt:lpstr>
      <vt:lpstr>Слайд 2</vt:lpstr>
      <vt:lpstr>Товарные деньги как средство обмена</vt:lpstr>
      <vt:lpstr>Эволюция денег</vt:lpstr>
      <vt:lpstr>Монеты</vt:lpstr>
      <vt:lpstr>Слайд 6</vt:lpstr>
      <vt:lpstr>Слайд 7</vt:lpstr>
      <vt:lpstr>Слайд 8</vt:lpstr>
      <vt:lpstr>Слайд 9</vt:lpstr>
      <vt:lpstr>Из истории. Банкноты</vt:lpstr>
      <vt:lpstr>Разновидности денег. Наличные деньги.</vt:lpstr>
      <vt:lpstr>Слайд 12</vt:lpstr>
      <vt:lpstr>Разновидности денег. Безналичные деньги</vt:lpstr>
      <vt:lpstr>Кредитные карточки</vt:lpstr>
      <vt:lpstr>Слайд 15</vt:lpstr>
      <vt:lpstr>Деньги как мера стоимости</vt:lpstr>
      <vt:lpstr>Платежное средство</vt:lpstr>
      <vt:lpstr>Средство накопления</vt:lpstr>
      <vt:lpstr>Слайд 19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www.MRMARKER.ru</dc:creator>
  <cp:lastModifiedBy/>
  <cp:revision>15</cp:revision>
  <dcterms:created xsi:type="dcterms:W3CDTF">2007-11-27T14:17:24Z</dcterms:created>
  <dcterms:modified xsi:type="dcterms:W3CDTF">2013-05-05T20:00:14Z</dcterms:modified>
</cp:coreProperties>
</file>