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5" r:id="rId2"/>
    <p:sldId id="276" r:id="rId3"/>
    <p:sldId id="277" r:id="rId4"/>
    <p:sldId id="281" r:id="rId5"/>
    <p:sldId id="287" r:id="rId6"/>
    <p:sldId id="282" r:id="rId7"/>
    <p:sldId id="284" r:id="rId8"/>
    <p:sldId id="295" r:id="rId9"/>
    <p:sldId id="283" r:id="rId10"/>
    <p:sldId id="285" r:id="rId11"/>
    <p:sldId id="286" r:id="rId12"/>
    <p:sldId id="294" r:id="rId13"/>
    <p:sldId id="291" r:id="rId14"/>
    <p:sldId id="293" r:id="rId15"/>
    <p:sldId id="264" r:id="rId16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3366"/>
    <a:srgbClr val="4F81BD"/>
    <a:srgbClr val="CCECFF"/>
    <a:srgbClr val="FFFF00"/>
    <a:srgbClr val="9933FF"/>
    <a:srgbClr val="00CC00"/>
    <a:srgbClr val="800080"/>
    <a:srgbClr val="FF00FF"/>
    <a:srgbClr val="C6D9F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713" autoAdjust="0"/>
  </p:normalViewPr>
  <p:slideViewPr>
    <p:cSldViewPr snapToGrid="0"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rimstat.gks.ru/" TargetMode="External"/><Relationship Id="rId2" Type="http://schemas.openxmlformats.org/officeDocument/2006/relationships/hyperlink" Target="http://www.gks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usinesstat.ru/main_menu/methods/" TargetMode="External"/><Relationship Id="rId4" Type="http://schemas.openxmlformats.org/officeDocument/2006/relationships/hyperlink" Target="http://www.omgroup.ru/metody-issledovaniya/kabinetnye-issledovaniya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0" y="3469843"/>
            <a:ext cx="9011834" cy="522000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333366"/>
                </a:solidFill>
              </a:rPr>
              <a:t>Раздел 1 Основы маркетинговых исследований</a:t>
            </a:r>
          </a:p>
          <a:p>
            <a:pPr algn="ctr"/>
            <a:r>
              <a:rPr lang="ru-RU" sz="2800" b="1" dirty="0" smtClean="0">
                <a:solidFill>
                  <a:srgbClr val="333366"/>
                </a:solidFill>
              </a:rPr>
              <a:t>Тема 1.2 </a:t>
            </a:r>
            <a:r>
              <a:rPr lang="ru-RU" sz="2800" b="1" smtClean="0">
                <a:solidFill>
                  <a:srgbClr val="333366"/>
                </a:solidFill>
              </a:rPr>
              <a:t>Виды </a:t>
            </a:r>
            <a:r>
              <a:rPr lang="ru-RU" sz="2800" b="1" smtClean="0">
                <a:solidFill>
                  <a:srgbClr val="333366"/>
                </a:solidFill>
              </a:rPr>
              <a:t>исследовательских проектов</a:t>
            </a:r>
            <a:endParaRPr lang="ru-RU" sz="28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400" b="1" dirty="0" smtClean="0">
                <a:solidFill>
                  <a:srgbClr val="333366"/>
                </a:solidFill>
              </a:rPr>
              <a:t>ХАРАКТЕРИСТИКА ТЕМЫ</a:t>
            </a:r>
            <a:endParaRPr lang="ru-RU" altLang="ru-RU" sz="2400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68992"/>
            <a:ext cx="9144000" cy="51580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Цель</a:t>
            </a:r>
            <a:r>
              <a:rPr lang="en-US" sz="1800" b="1" dirty="0" smtClean="0">
                <a:solidFill>
                  <a:srgbClr val="FF0000"/>
                </a:solidFill>
              </a:rPr>
              <a:t>:</a:t>
            </a:r>
            <a:r>
              <a:rPr lang="en-US" sz="1800" dirty="0" smtClean="0"/>
              <a:t> </a:t>
            </a:r>
            <a:r>
              <a:rPr lang="ru-RU" sz="1800" dirty="0" smtClean="0"/>
              <a:t>рассмотреть виды исследовательских проектов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Задачи:</a:t>
            </a:r>
            <a:r>
              <a:rPr lang="ru-RU" sz="1800" dirty="0" smtClean="0"/>
              <a:t> </a:t>
            </a:r>
          </a:p>
          <a:p>
            <a:pPr marL="450850" indent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1800" dirty="0" smtClean="0"/>
              <a:t> изучить существующие классификации маркетинговых исследований</a:t>
            </a:r>
          </a:p>
          <a:p>
            <a:pPr marL="450850" indent="0" algn="just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1800" dirty="0" smtClean="0"/>
              <a:t> рассмотреть виды требуемой информации для принятия управляющих решений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ЗНАНИЯ:</a:t>
            </a:r>
            <a:endParaRPr lang="ru-RU" sz="1800" dirty="0" smtClean="0">
              <a:solidFill>
                <a:srgbClr val="FF0000"/>
              </a:solidFill>
            </a:endParaRPr>
          </a:p>
          <a:p>
            <a:pPr marL="450850" indent="0">
              <a:lnSpc>
                <a:spcPct val="120000"/>
              </a:lnSpc>
              <a:spcBef>
                <a:spcPts val="600"/>
              </a:spcBef>
            </a:pPr>
            <a:r>
              <a:rPr lang="ru-RU" sz="1800" dirty="0" smtClean="0"/>
              <a:t> направлений маркетинговых исследований</a:t>
            </a:r>
          </a:p>
          <a:p>
            <a:pPr marL="450850" indent="0">
              <a:lnSpc>
                <a:spcPct val="120000"/>
              </a:lnSpc>
              <a:spcBef>
                <a:spcPts val="600"/>
              </a:spcBef>
            </a:pPr>
            <a:r>
              <a:rPr lang="ru-RU" sz="1800" dirty="0" smtClean="0"/>
              <a:t> виды маркетинговых исследований и исследовательских проектов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УМЕНИЯ:</a:t>
            </a:r>
            <a:endParaRPr lang="ru-RU" sz="1800" dirty="0" smtClean="0">
              <a:solidFill>
                <a:srgbClr val="FF0000"/>
              </a:solidFill>
            </a:endParaRPr>
          </a:p>
          <a:p>
            <a:pPr marL="450850" indent="0">
              <a:lnSpc>
                <a:spcPct val="120000"/>
              </a:lnSpc>
              <a:spcBef>
                <a:spcPts val="600"/>
              </a:spcBef>
            </a:pPr>
            <a:r>
              <a:rPr lang="ru-RU" sz="1800" dirty="0" smtClean="0"/>
              <a:t> идентифицировать исследовательский проект во всех классификациях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ВЛАДЕНИЯ:</a:t>
            </a:r>
            <a:endParaRPr lang="ru-RU" sz="1800" dirty="0" smtClean="0">
              <a:solidFill>
                <a:srgbClr val="FF0000"/>
              </a:solidFill>
            </a:endParaRPr>
          </a:p>
          <a:p>
            <a:pPr marL="450850" indent="0">
              <a:lnSpc>
                <a:spcPct val="120000"/>
              </a:lnSpc>
              <a:spcBef>
                <a:spcPts val="600"/>
              </a:spcBef>
            </a:pPr>
            <a:r>
              <a:rPr lang="ru-RU" sz="1800" smtClean="0"/>
              <a:t> навыками </a:t>
            </a:r>
            <a:r>
              <a:rPr lang="ru-RU" sz="1800" dirty="0" smtClean="0"/>
              <a:t>определения вида планируемого маркетингового исследования во всех классификациях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ru-RU" alt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КЛЮЧЕВЫЕ ПОНЯТИЯ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857250"/>
            <a:ext cx="8002587" cy="4786313"/>
          </a:xfrm>
          <a:prstGeom prst="rect">
            <a:avLst/>
          </a:prstGeom>
        </p:spPr>
        <p:txBody>
          <a:bodyPr/>
          <a:lstStyle/>
          <a:p>
            <a:r>
              <a:rPr lang="ru-RU" altLang="ru-RU" sz="2000" dirty="0" smtClean="0"/>
              <a:t>Первичная и вторичная информация</a:t>
            </a:r>
          </a:p>
          <a:p>
            <a:r>
              <a:rPr lang="ru-RU" altLang="ru-RU" sz="2000" dirty="0" smtClean="0"/>
              <a:t>Количественные и качественные исследования</a:t>
            </a:r>
          </a:p>
          <a:p>
            <a:r>
              <a:rPr lang="ru-RU" altLang="ru-RU" sz="2000" dirty="0" smtClean="0"/>
              <a:t>Полевые и кабинетные исследования</a:t>
            </a:r>
          </a:p>
          <a:p>
            <a:r>
              <a:rPr lang="ru-RU" altLang="ru-RU" sz="2000" dirty="0" smtClean="0"/>
              <a:t>Разведочные, описательные и казуальные исследования</a:t>
            </a:r>
          </a:p>
          <a:p>
            <a:r>
              <a:rPr lang="ru-RU" altLang="ru-RU" sz="2000" dirty="0" smtClean="0"/>
              <a:t>Одноразовые, периодические и непрерывные исследования</a:t>
            </a:r>
          </a:p>
          <a:p>
            <a:r>
              <a:rPr lang="ru-RU" altLang="ru-RU" sz="2000" dirty="0" err="1" smtClean="0"/>
              <a:t>Трекинговые</a:t>
            </a:r>
            <a:r>
              <a:rPr lang="ru-RU" altLang="ru-RU" sz="2000" dirty="0" smtClean="0"/>
              <a:t> и панельные исследования</a:t>
            </a:r>
          </a:p>
          <a:p>
            <a:r>
              <a:rPr lang="ru-RU" altLang="ru-RU" sz="2000" dirty="0" smtClean="0"/>
              <a:t>Панельные исследования</a:t>
            </a:r>
          </a:p>
          <a:p>
            <a:r>
              <a:rPr lang="ru-RU" altLang="ru-RU" sz="2000" dirty="0" smtClean="0"/>
              <a:t>Инициативные синдикативные, заказные и омнибусные исследования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333366"/>
                </a:solidFill>
              </a:rPr>
              <a:t>КЛАССИФИКАЦИИ МАРКЕТИНГОВЫХ ИССЛЕДОВАНИЙ</a:t>
            </a:r>
            <a:endParaRPr lang="ru-RU" b="1" dirty="0">
              <a:solidFill>
                <a:srgbClr val="333366"/>
              </a:solidFill>
            </a:endParaRPr>
          </a:p>
        </p:txBody>
      </p:sp>
      <p:pic>
        <p:nvPicPr>
          <p:cNvPr id="6" name="Рисунок 5" descr="Тема 3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2747" y="484094"/>
            <a:ext cx="7651323" cy="5838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В ЗАВИСИМОСТИ ОТ ЦЕЛЕЙ ПРОВЕДЕНИЯ</a:t>
            </a:r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836613"/>
            <a:ext cx="9143999" cy="555536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В зависимости </a:t>
            </a:r>
            <a:r>
              <a:rPr lang="ru-RU" b="1" dirty="0" smtClean="0"/>
              <a:t>от целей проведения</a:t>
            </a:r>
            <a:r>
              <a:rPr lang="ru-RU" dirty="0" smtClean="0"/>
              <a:t> выделяют прикладные и фундаментальные исследования.</a:t>
            </a: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Прикладное исследов</a:t>
            </a:r>
            <a:r>
              <a:rPr lang="ru-RU" dirty="0" smtClean="0">
                <a:solidFill>
                  <a:srgbClr val="3333FF"/>
                </a:solidFill>
              </a:rPr>
              <a:t>ание</a:t>
            </a:r>
            <a:r>
              <a:rPr lang="ru-RU" i="1" dirty="0" smtClean="0"/>
              <a:t> </a:t>
            </a:r>
            <a:r>
              <a:rPr lang="ru-RU" dirty="0" smtClean="0"/>
              <a:t>нацелено на решение конкретной практической проблемы.</a:t>
            </a: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Фундаментальное исследование</a:t>
            </a:r>
            <a:r>
              <a:rPr lang="ru-RU" dirty="0" smtClean="0"/>
              <a:t> нацелено на расширение общего знания, а не на решение конкретной проблемы. </a:t>
            </a: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altLang="ru-RU" dirty="0" smtClean="0"/>
              <a:t>В большинстве случаев, маркетинговые исследования  являются </a:t>
            </a:r>
            <a:r>
              <a:rPr lang="ru-RU" altLang="ru-RU" dirty="0" smtClean="0">
                <a:solidFill>
                  <a:srgbClr val="0000FF"/>
                </a:solidFill>
              </a:rPr>
              <a:t>разновидностью прикладных научных исследований, </a:t>
            </a:r>
            <a:r>
              <a:rPr lang="ru-RU" altLang="ru-RU" dirty="0" smtClean="0">
                <a:solidFill>
                  <a:srgbClr val="000000"/>
                </a:solidFill>
              </a:rPr>
              <a:t>ориентированных на получение результата, который можно использовать на практике. </a:t>
            </a:r>
          </a:p>
          <a:p>
            <a:pPr indent="447675"/>
            <a:r>
              <a:rPr lang="ru-RU" dirty="0" smtClean="0"/>
              <a:t>В качестве фундаментальных маркетинговых исследований можно указать исследования, целями которых является изучение:</a:t>
            </a:r>
          </a:p>
          <a:p>
            <a:pPr indent="447675">
              <a:buFont typeface="Arial" pitchFamily="34" charset="0"/>
              <a:buChar char="•"/>
            </a:pPr>
            <a:r>
              <a:rPr lang="ru-RU" dirty="0" smtClean="0"/>
              <a:t>основных рыночных закономерностей;</a:t>
            </a:r>
          </a:p>
          <a:p>
            <a:pPr indent="447675">
              <a:buFont typeface="Arial" pitchFamily="34" charset="0"/>
              <a:buChar char="•"/>
            </a:pPr>
            <a:r>
              <a:rPr lang="ru-RU" dirty="0" smtClean="0"/>
              <a:t>тенденции развития экономики отраслевых и товарных рынков;</a:t>
            </a:r>
          </a:p>
          <a:p>
            <a:pPr indent="447675">
              <a:buFont typeface="Arial" pitchFamily="34" charset="0"/>
              <a:buChar char="•"/>
            </a:pPr>
            <a:r>
              <a:rPr lang="ru-RU" dirty="0" smtClean="0"/>
              <a:t>состояние домохозяйств. </a:t>
            </a: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endParaRPr lang="ru-RU" altLang="ru-RU" dirty="0" smtClean="0"/>
          </a:p>
          <a:p>
            <a:pPr indent="450850" algn="just"/>
            <a:endParaRPr lang="ru-RU" sz="2000" dirty="0" smtClean="0"/>
          </a:p>
          <a:p>
            <a:pPr indent="450850" algn="just"/>
            <a:endParaRPr lang="ru-RU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333366"/>
                </a:solidFill>
              </a:rPr>
              <a:t>В ЗАВИСИМОСТИ ОТ ТЕХНОЛОГИИ ПРОВЕДЕНИЯ</a:t>
            </a:r>
            <a:endParaRPr lang="ru-RU" sz="2400" b="1" dirty="0">
              <a:solidFill>
                <a:srgbClr val="333366"/>
              </a:solidFill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95513" y="6132261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fld id="{F98DE9AA-6E29-45BE-8E20-525749A31C63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195513" y="6132261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fld id="{04F8E9B0-7B81-492A-AE16-E98B6210F741}" type="slidenum">
              <a:rPr lang="ru-RU" altLang="ru-RU"/>
              <a:pPr eaLnBrk="1" hangingPunct="1"/>
              <a:t>6</a:t>
            </a:fld>
            <a:endParaRPr lang="ru-RU" alt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669701"/>
            <a:ext cx="9144000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В зависимости </a:t>
            </a:r>
            <a:r>
              <a:rPr lang="ru-RU" b="1" dirty="0" smtClean="0"/>
              <a:t>от технологии проведения</a:t>
            </a:r>
            <a:r>
              <a:rPr lang="ru-RU" dirty="0" smtClean="0"/>
              <a:t> выделяют две группы маркетинговых исследований кабинетные и полевые.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Кабинетные исследования</a:t>
            </a:r>
            <a:r>
              <a:rPr lang="ru-RU" dirty="0" smtClean="0"/>
              <a:t> направлены на сбор и анализ вторичных данных, т.е существующая информации, полученной ранее из внутренних и внешних источников (характеризуется временным лагом или запаздыванием).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Полевые исследования</a:t>
            </a:r>
            <a:r>
              <a:rPr lang="ru-RU" dirty="0" smtClean="0"/>
              <a:t> направлены на сбор и анализ  первичных данных, т.е. информации, полученной непосредственно в процессе исследований для решения поставленной задачи.</a:t>
            </a:r>
          </a:p>
          <a:p>
            <a:pPr indent="447675" algn="just">
              <a:spcBef>
                <a:spcPts val="600"/>
              </a:spcBef>
            </a:pPr>
            <a:r>
              <a:rPr lang="ru-RU" sz="1600" dirty="0" smtClean="0"/>
              <a:t>Например, стандартный набор источников информации для кабинетного исследования выглядит следующим образом: федеральные, муниципальные законы и подзаконные акты; данные государственной статистики (</a:t>
            </a:r>
            <a:r>
              <a:rPr lang="ru-RU" sz="1600" dirty="0" smtClean="0">
                <a:hlinkClick r:id="rId2"/>
              </a:rPr>
              <a:t>Госкомстат</a:t>
            </a:r>
            <a:r>
              <a:rPr lang="ru-RU" sz="1600" dirty="0" smtClean="0"/>
              <a:t>) и региональной статистики (</a:t>
            </a:r>
            <a:r>
              <a:rPr lang="ru-RU" sz="1600" dirty="0" err="1" smtClean="0">
                <a:hlinkClick r:id="rId3"/>
              </a:rPr>
              <a:t>Примстат</a:t>
            </a:r>
            <a:r>
              <a:rPr lang="ru-RU" sz="1600" dirty="0" smtClean="0"/>
              <a:t>); данные переписи населения; данные торговых ассоциаций, торговых палат, отраслевых союзов; отчеты конкурентов, поставщиков; публикации в СМИ (</a:t>
            </a:r>
            <a:r>
              <a:rPr lang="ru-RU" sz="1600" dirty="0" err="1" smtClean="0"/>
              <a:t>общетематические</a:t>
            </a:r>
            <a:r>
              <a:rPr lang="ru-RU" sz="1600" dirty="0" smtClean="0"/>
              <a:t> и отраслевые); данные, полученные от экспертов в ходе неформальных контактов; внутрифирменный документы и отчеты.</a:t>
            </a:r>
          </a:p>
          <a:p>
            <a:pPr indent="447675" algn="just">
              <a:spcBef>
                <a:spcPts val="600"/>
              </a:spcBef>
            </a:pPr>
            <a:r>
              <a:rPr lang="ru-RU" sz="1600" dirty="0" smtClean="0"/>
              <a:t>В качестве примера можно привести предложение на проведение заказных кабинетных исследований от </a:t>
            </a:r>
            <a:r>
              <a:rPr lang="ru-RU" sz="1600" dirty="0" smtClean="0">
                <a:hlinkClick r:id="rId4"/>
              </a:rPr>
              <a:t>Агентства OMG (Агентство маркетинговых решение , Екатеринбург)</a:t>
            </a:r>
            <a:r>
              <a:rPr lang="ru-RU" sz="1600" dirty="0" smtClean="0"/>
              <a:t>. Кабинетными исследованиями являются готовые обзоры рынков от </a:t>
            </a:r>
            <a:r>
              <a:rPr lang="ru-RU" sz="1600" dirty="0" err="1" smtClean="0">
                <a:hlinkClick r:id="rId5"/>
              </a:rPr>
              <a:t>BusinesStat</a:t>
            </a:r>
            <a:r>
              <a:rPr lang="ru-RU" sz="1600" dirty="0" smtClean="0"/>
              <a:t>.</a:t>
            </a:r>
          </a:p>
          <a:p>
            <a:pPr indent="447675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В ЗАВИСИМОСТИ ОТ ПОСТАВЛЕННОЙ ЗАДАЧИ</a:t>
            </a:r>
            <a:endParaRPr lang="ru-RU" dirty="0"/>
          </a:p>
        </p:txBody>
      </p:sp>
      <p:sp>
        <p:nvSpPr>
          <p:cNvPr id="5" name="Rectangle 2"/>
          <p:cNvSpPr txBox="1">
            <a:spLocks noGrp="1" noChangeArrowheads="1"/>
          </p:cNvSpPr>
          <p:nvPr>
            <p:ph type="body" sz="quarter" idx="15"/>
          </p:nvPr>
        </p:nvSpPr>
        <p:spPr bwMode="auto">
          <a:xfrm>
            <a:off x="0" y="914400"/>
            <a:ext cx="8989454" cy="512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indent="447675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В зависимости</a:t>
            </a:r>
            <a:r>
              <a:rPr lang="ru-RU" sz="1800" b="1" dirty="0" smtClean="0"/>
              <a:t> от поставленной задачи </a:t>
            </a:r>
            <a:r>
              <a:rPr lang="ru-RU" sz="1800" dirty="0" smtClean="0"/>
              <a:t>выделяют разведочные, описательные и казуальные исследования.</a:t>
            </a:r>
          </a:p>
          <a:p>
            <a:pPr indent="447675">
              <a:spcBef>
                <a:spcPts val="600"/>
              </a:spcBef>
              <a:spcAft>
                <a:spcPts val="600"/>
              </a:spcAft>
            </a:pPr>
            <a:r>
              <a:rPr lang="ru-RU" sz="1800" i="1" dirty="0" smtClean="0">
                <a:solidFill>
                  <a:srgbClr val="3333FF"/>
                </a:solidFill>
              </a:rPr>
              <a:t>Разведочные исследования</a:t>
            </a:r>
            <a:r>
              <a:rPr lang="ru-RU" sz="1800" dirty="0" smtClean="0"/>
              <a:t> предполагают сбор предварительной информации с целью уточнения маркетинговой проблемы и формирования гипотез. Чаще используются качественные методы сбора данных (глубинное интервью, метод </a:t>
            </a:r>
            <a:r>
              <a:rPr lang="ru-RU" sz="1800" dirty="0" err="1" smtClean="0"/>
              <a:t>фокус-групп</a:t>
            </a:r>
            <a:r>
              <a:rPr lang="ru-RU" sz="1800" dirty="0" smtClean="0"/>
              <a:t>, проекционные методики)  и большую роль играет вторичная информация (методы анализ вторичных данных, анализ конкретных ситуаций, изучение опыта других предприятий).</a:t>
            </a:r>
          </a:p>
          <a:p>
            <a:pPr indent="447675">
              <a:spcBef>
                <a:spcPts val="600"/>
              </a:spcBef>
              <a:spcAft>
                <a:spcPts val="600"/>
              </a:spcAft>
            </a:pPr>
            <a:r>
              <a:rPr lang="ru-RU" sz="1800" i="1" dirty="0" smtClean="0">
                <a:solidFill>
                  <a:srgbClr val="3333FF"/>
                </a:solidFill>
              </a:rPr>
              <a:t>Описательное</a:t>
            </a:r>
            <a:r>
              <a:rPr lang="ru-RU" sz="1800" b="1" i="1" dirty="0" smtClean="0">
                <a:solidFill>
                  <a:srgbClr val="3333FF"/>
                </a:solidFill>
              </a:rPr>
              <a:t> </a:t>
            </a:r>
            <a:r>
              <a:rPr lang="ru-RU" sz="1800" i="1" dirty="0" smtClean="0">
                <a:solidFill>
                  <a:srgbClr val="3333FF"/>
                </a:solidFill>
              </a:rPr>
              <a:t>исследование</a:t>
            </a:r>
            <a:r>
              <a:rPr lang="ru-RU" sz="1800" dirty="0" smtClean="0"/>
              <a:t> направлено на описание маркетинговых проблем, ситуаций, рынков, отношения потребителей к продукции данного предприятия.</a:t>
            </a:r>
          </a:p>
          <a:p>
            <a:pPr indent="447675">
              <a:spcBef>
                <a:spcPts val="600"/>
              </a:spcBef>
              <a:spcAft>
                <a:spcPts val="600"/>
              </a:spcAft>
            </a:pPr>
            <a:r>
              <a:rPr lang="ru-RU" sz="1800" i="1" dirty="0" smtClean="0">
                <a:solidFill>
                  <a:srgbClr val="3333FF"/>
                </a:solidFill>
              </a:rPr>
              <a:t>Казуальные (экспериментальные) исследования</a:t>
            </a:r>
            <a:r>
              <a:rPr lang="ru-RU" sz="1800" b="1" dirty="0" smtClean="0"/>
              <a:t> </a:t>
            </a:r>
            <a:r>
              <a:rPr lang="ru-RU" sz="1800" dirty="0" smtClean="0"/>
              <a:t>– это маркетинговые исследования, которые проводятся для проверки гипотез относительно причинно-следственных связей.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В ЗАВИСИМОСТИ ОТ ПОСТАВЛЕННОЙ ЗАДАЧИ</a:t>
            </a:r>
            <a:endParaRPr lang="ru-RU" dirty="0"/>
          </a:p>
        </p:txBody>
      </p:sp>
      <p:sp>
        <p:nvSpPr>
          <p:cNvPr id="5" name="Rectangle 2"/>
          <p:cNvSpPr txBox="1">
            <a:spLocks noGrp="1" noChangeArrowheads="1"/>
          </p:cNvSpPr>
          <p:nvPr>
            <p:ph type="body" sz="quarter" idx="15"/>
          </p:nvPr>
        </p:nvSpPr>
        <p:spPr bwMode="auto">
          <a:xfrm>
            <a:off x="0" y="695459"/>
            <a:ext cx="8989454" cy="5344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alt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РЕКОМЕНДАЦИИ ДЛЯ ВЫБОРА ВИДА ИССЛЕДОВАТЕЛЬСКОГО ПРОЕКТА</a:t>
            </a:r>
          </a:p>
          <a:p>
            <a:pPr indent="4508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altLang="ru-RU" sz="1800" dirty="0" smtClean="0"/>
              <a:t>если исследователь мало знает о проблеме и не может ее структурировать, то лучше начать с поискового исследования, которое позволит прояснить проблему, определить направления действий, разработать гипотезы, разделить переменные на зависимые и независимые;</a:t>
            </a:r>
          </a:p>
          <a:p>
            <a:pPr indent="4508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altLang="ru-RU" sz="1800" dirty="0" smtClean="0"/>
              <a:t>очень часто поисковое исследование является первым этапом процесса исследований, а итоговое исследование является логическим его завершением;</a:t>
            </a:r>
          </a:p>
          <a:p>
            <a:pPr indent="4508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altLang="ru-RU" sz="1800" dirty="0" smtClean="0"/>
              <a:t>каждый исследовательский проект не обязательно начинают с поискового исследования, ведь если маркетолог знаком с проблемой и может разработать подходы к ее решению, то исследовательский процесс может начинаться с описательного (дескриптивного) или причинно-следственного (каузального) исследования;</a:t>
            </a:r>
          </a:p>
          <a:p>
            <a:pPr indent="4508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altLang="ru-RU" sz="1800" dirty="0" smtClean="0"/>
              <a:t>иногда поисковое исследование может проводиться после описательного или каузального исследования, как правило, это происходит тогда, когда маркетолог не может интерпретировать результаты итогового исследования. </a:t>
            </a:r>
          </a:p>
          <a:p>
            <a:pPr indent="447675">
              <a:spcBef>
                <a:spcPts val="600"/>
              </a:spcBef>
              <a:spcAft>
                <a:spcPts val="600"/>
              </a:spcAft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  <a:p>
            <a:pPr lvl="0"/>
            <a:r>
              <a:rPr lang="ru-RU" sz="1400" b="1" dirty="0" err="1" smtClean="0">
                <a:solidFill>
                  <a:srgbClr val="4F81BD"/>
                </a:solidFill>
                <a:cs typeface="Arial" pitchFamily="34" charset="0"/>
              </a:rPr>
              <a:t>й</a:t>
            </a:r>
            <a:endParaRPr lang="ru-RU" sz="14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ПО ВИДУ СОБИРАЕМОЙ ИНФОРМАЦИИ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914400"/>
            <a:ext cx="9144000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/>
              <a:t>По виду собираемой информации</a:t>
            </a:r>
            <a:r>
              <a:rPr lang="ru-RU" dirty="0" smtClean="0"/>
              <a:t> выделяют количественные и качественные исследования.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Количественные исследования</a:t>
            </a:r>
            <a:r>
              <a:rPr lang="ru-RU" dirty="0" smtClean="0"/>
              <a:t> предполагают, что четко определен формат собираемых данных и источники их получения, обработка собираемых данных осуществляется с помощью упорядоченных процедур, в основном количественных по своей природе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Качественные исследования</a:t>
            </a:r>
            <a:r>
              <a:rPr lang="ru-RU" dirty="0" smtClean="0">
                <a:solidFill>
                  <a:srgbClr val="3333FF"/>
                </a:solidFill>
              </a:rPr>
              <a:t> </a:t>
            </a:r>
            <a:r>
              <a:rPr lang="ru-RU" dirty="0" smtClean="0"/>
              <a:t>включают сбор, анализ и интерпретацию данных путем наблюдения за тем, что люди делают и говорят. При их проведении исследователи работают с небольшими по объему выборками, но какое-либо явление изучается вглубь. Это неструктурированные, поисковые исследования, в которых используются для интерпретации полученных данных  не цифры, а слова (</a:t>
            </a:r>
            <a:r>
              <a:rPr lang="ru-RU" dirty="0" err="1" smtClean="0"/>
              <a:t>фокус-группы</a:t>
            </a:r>
            <a:r>
              <a:rPr lang="ru-RU" dirty="0" smtClean="0"/>
              <a:t>, глубинные интервью, проекционные методы).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ПО ПЕРИОДИЧНОСТИ ПРОВЕДЕНИЯ</a:t>
            </a:r>
            <a:endParaRPr lang="ru-RU" dirty="0" smtClean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765175"/>
            <a:ext cx="9144000" cy="317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indent="444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/>
              <a:t>По периодичности проведения</a:t>
            </a:r>
            <a:r>
              <a:rPr lang="ru-RU" dirty="0" smtClean="0"/>
              <a:t> выделяют одноразовые, периодические и непрерывные исследования.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Одноразовые</a:t>
            </a:r>
            <a:r>
              <a:rPr lang="ru-RU" dirty="0" smtClean="0">
                <a:solidFill>
                  <a:srgbClr val="3333FF"/>
                </a:solidFill>
              </a:rPr>
              <a:t> </a:t>
            </a:r>
            <a:r>
              <a:rPr lang="ru-RU" i="1" dirty="0" smtClean="0">
                <a:solidFill>
                  <a:srgbClr val="3333FF"/>
                </a:solidFill>
              </a:rPr>
              <a:t>исследования</a:t>
            </a:r>
            <a:r>
              <a:rPr lang="ru-RU" dirty="0" smtClean="0"/>
              <a:t> нацелены на решение определенной проблемы.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Периодические</a:t>
            </a:r>
            <a:r>
              <a:rPr lang="ru-RU" dirty="0" smtClean="0">
                <a:solidFill>
                  <a:srgbClr val="3333FF"/>
                </a:solidFill>
              </a:rPr>
              <a:t> </a:t>
            </a:r>
            <a:r>
              <a:rPr lang="ru-RU" i="1" dirty="0" smtClean="0">
                <a:solidFill>
                  <a:srgbClr val="3333FF"/>
                </a:solidFill>
              </a:rPr>
              <a:t>исследования</a:t>
            </a:r>
            <a:r>
              <a:rPr lang="ru-RU" dirty="0" smtClean="0"/>
              <a:t> повторяются через определенный промежуток времени (панельные исследования, которые проводятся с группой одних и тех же респондентов, и </a:t>
            </a:r>
            <a:r>
              <a:rPr lang="ru-RU" dirty="0" err="1" smtClean="0"/>
              <a:t>трекинговые</a:t>
            </a:r>
            <a:r>
              <a:rPr lang="ru-RU" dirty="0" smtClean="0"/>
              <a:t> исследования, которые  охватывают каждый раз новую группу респондентов).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i="1" dirty="0" smtClean="0">
                <a:solidFill>
                  <a:srgbClr val="3333FF"/>
                </a:solidFill>
              </a:rPr>
              <a:t>Непрерывные исследования</a:t>
            </a:r>
            <a:r>
              <a:rPr lang="ru-RU" dirty="0" smtClean="0">
                <a:solidFill>
                  <a:srgbClr val="3333FF"/>
                </a:solidFill>
              </a:rPr>
              <a:t> </a:t>
            </a:r>
            <a:r>
              <a:rPr lang="ru-RU" dirty="0" smtClean="0"/>
              <a:t>проводятся постоянно.</a:t>
            </a:r>
          </a:p>
          <a:p>
            <a:pPr algn="just" eaLnBrk="1" hangingPunct="1">
              <a:lnSpc>
                <a:spcPct val="85000"/>
              </a:lnSpc>
              <a:spcBef>
                <a:spcPct val="50000"/>
              </a:spcBef>
              <a:defRPr/>
            </a:pPr>
            <a:endParaRPr lang="ru-RU" altLang="ru-RU" sz="1600" dirty="0" smtClean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ИСТОЧНИКУ ФИНАНСИРОВАНИЯ</a:t>
            </a:r>
            <a:endParaRPr lang="ru-RU" dirty="0"/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0" y="644107"/>
            <a:ext cx="9196388" cy="5247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7675" algn="just">
              <a:spcBef>
                <a:spcPts val="600"/>
              </a:spcBef>
            </a:pPr>
            <a:r>
              <a:rPr lang="ru-RU" sz="1600" b="1" dirty="0" smtClean="0"/>
              <a:t>По источнику финансирования</a:t>
            </a:r>
            <a:r>
              <a:rPr lang="ru-RU" sz="1600" dirty="0" smtClean="0"/>
              <a:t> выделяют инициативные синдикативные, заказные и омнибусные исследования.</a:t>
            </a:r>
          </a:p>
          <a:p>
            <a:pPr indent="447675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3333FF"/>
                </a:solidFill>
              </a:rPr>
              <a:t>Инициативное синдикативное исследование</a:t>
            </a:r>
            <a:r>
              <a:rPr lang="ru-RU" sz="1600" dirty="0" smtClean="0"/>
              <a:t> выполняется исследовательской компанией за свой счет в расчете на то, что найдутся покупатели на результаты этих исследований. Например, синдикативное исследование конкретного рынка по инициативе исследовательской компании в интересах множества компаний-клиентов. Результаты принадлежат исследовательской компании и свободны для публикаций. </a:t>
            </a:r>
          </a:p>
          <a:p>
            <a:pPr indent="447675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3333FF"/>
                </a:solidFill>
              </a:rPr>
              <a:t>Заказное</a:t>
            </a:r>
            <a:r>
              <a:rPr lang="ru-RU" sz="1600" dirty="0" smtClean="0"/>
              <a:t> исследование оплачивается обычно одним заказчиком или группой заказчиков (инициатором может выступать отраслевая ассоциация или исследовательская компания, предлагающая постоянным клиентам объединиться ради взаимовыгодной экономии средств).</a:t>
            </a:r>
          </a:p>
          <a:p>
            <a:pPr indent="447675" algn="just">
              <a:spcBef>
                <a:spcPts val="600"/>
              </a:spcBef>
            </a:pPr>
            <a:r>
              <a:rPr lang="ru-RU" sz="1600" i="1" dirty="0" smtClean="0">
                <a:solidFill>
                  <a:srgbClr val="3333FF"/>
                </a:solidFill>
              </a:rPr>
              <a:t>Омнибусное исследование</a:t>
            </a:r>
            <a:r>
              <a:rPr lang="ru-RU" sz="1600" dirty="0" smtClean="0"/>
              <a:t> - </a:t>
            </a:r>
            <a:r>
              <a:rPr lang="ru-RU" sz="1600" dirty="0" err="1" smtClean="0"/>
              <a:t>исследование</a:t>
            </a:r>
            <a:r>
              <a:rPr lang="ru-RU" sz="1600" dirty="0" smtClean="0"/>
              <a:t>, регулярно проводящееся маркетинговыми агентствами. Это исследование спонсируется несколькими заказчиками, каждый из которых включает в анкету блок вопросов на интересующую его тематику Это количественное  исследование в форме опроса, в котором могут принять участие несколько различных заинтересованных заказчиков, оплатив включение только тех вопросов, которые представляют непосредственный интерес именно для них. При этом, параметры исследования (сроки проведения исследования, генеральная совокупность, объем и процедура проведения выборки) определяются исследовательской  компанией самостоятельно. Соответственно, результаты исследования принадлежат заказчикам (каждому заказчику принадлежит его часть).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ЗАВИСИМОСТИ ОТ ОБЪЕКТА И ПРЕДМЕТА ИССЛЕДОВАНИЯ</a:t>
            </a:r>
            <a:endParaRPr lang="ru-RU" dirty="0"/>
          </a:p>
        </p:txBody>
      </p:sp>
      <p:pic>
        <p:nvPicPr>
          <p:cNvPr id="9" name="Рисунок 8" descr="Тема 3.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7279" y="710183"/>
            <a:ext cx="7170957" cy="5610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>
                <a:cs typeface="Times New Roman" pitchFamily="18" charset="0"/>
              </a:rPr>
              <a:t>Выводы по теме</a:t>
            </a:r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981075"/>
            <a:ext cx="9144000" cy="344709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Большое количество направлений маркетинговых исследований и видов исследовательских проектов определяется многогранностью маркетинга. </a:t>
            </a:r>
            <a:endParaRPr lang="en-US" dirty="0" smtClean="0"/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Знание классификаций маркетинговых исследований и умение идентифицировать принадлежность исследовательского проекта (предлагаемого исследовательской компанией) в существующих классификациях необходима, в первую очередь, для правильного определения требуемого маркетингового исследования.</a:t>
            </a:r>
          </a:p>
          <a:p>
            <a:pPr indent="4508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Развитие методов и технологий сбора данных продолжает стремительно развиваться, что определяется растущим спросом на исследовательские услуги со стороны заказчиков, продиктованным сложными экономическими и конкурентными условиями.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1.2 Виды исследовательских проектов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06188" y="1071563"/>
            <a:ext cx="8937812" cy="37764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609600" algn="just">
              <a:buFont typeface="Wingdings" panose="05000000000000000000" pitchFamily="2" charset="2"/>
              <a:buAutoNum type="arabicPeriod"/>
              <a:defRPr/>
            </a:pPr>
            <a:r>
              <a:rPr lang="ru-RU" dirty="0" smtClean="0">
                <a:latin typeface="Arial" panose="020B0604020202020204" pitchFamily="34" charset="0"/>
              </a:rPr>
              <a:t>Перечислите существующие классификации маркетинговых исследований</a:t>
            </a:r>
            <a:r>
              <a:rPr lang="en-US" dirty="0" smtClean="0"/>
              <a:t>?</a:t>
            </a:r>
            <a:endParaRPr lang="ru-RU" dirty="0" smtClean="0"/>
          </a:p>
          <a:p>
            <a:pPr marL="609600" indent="-609600" algn="just">
              <a:buFont typeface="Wingdings" panose="05000000000000000000" pitchFamily="2" charset="2"/>
              <a:buAutoNum type="arabicPeriod"/>
              <a:defRPr/>
            </a:pPr>
            <a:r>
              <a:rPr lang="ru-RU" dirty="0" smtClean="0"/>
              <a:t>Среди маркетинговых исследований доминируют прикладные исследования. Но приведите примеры фундаментальных маркетинговых исследований. </a:t>
            </a:r>
            <a:endParaRPr lang="ru-RU" dirty="0" smtClean="0">
              <a:latin typeface="Arial" panose="020B0604020202020204" pitchFamily="34" charset="0"/>
            </a:endParaRP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 smtClean="0">
                <a:latin typeface="Arial" panose="020B0604020202020204" pitchFamily="34" charset="0"/>
              </a:rPr>
              <a:t>Чем заказные исследования отличаются от синдикативных и омнибусных?  </a:t>
            </a:r>
            <a:endParaRPr lang="ru-RU" dirty="0">
              <a:latin typeface="Arial" panose="020B0604020202020204" pitchFamily="34" charset="0"/>
            </a:endParaRP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 smtClean="0">
                <a:latin typeface="Arial" panose="020B0604020202020204" pitchFamily="34" charset="0"/>
              </a:rPr>
              <a:t>Каковы технологии непрерывных исследований? </a:t>
            </a:r>
            <a:r>
              <a:rPr lang="ru-RU" dirty="0">
                <a:latin typeface="Arial" panose="020B0604020202020204" pitchFamily="34" charset="0"/>
              </a:rPr>
              <a:t>Приведите </a:t>
            </a:r>
            <a:r>
              <a:rPr lang="ru-RU" dirty="0" smtClean="0">
                <a:latin typeface="Arial" panose="020B0604020202020204" pitchFamily="34" charset="0"/>
              </a:rPr>
              <a:t>примеры.</a:t>
            </a:r>
            <a:endParaRPr lang="ru-RU" dirty="0">
              <a:latin typeface="Arial" panose="020B0604020202020204" pitchFamily="34" charset="0"/>
            </a:endParaRP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 smtClean="0">
                <a:latin typeface="Arial" panose="020B0604020202020204" pitchFamily="34" charset="0"/>
              </a:rPr>
              <a:t>Панельные и </a:t>
            </a:r>
            <a:r>
              <a:rPr lang="ru-RU" dirty="0" err="1" smtClean="0">
                <a:latin typeface="Arial" panose="020B0604020202020204" pitchFamily="34" charset="0"/>
              </a:rPr>
              <a:t>трекинговые</a:t>
            </a:r>
            <a:r>
              <a:rPr lang="ru-RU" dirty="0" smtClean="0">
                <a:latin typeface="Arial" panose="020B0604020202020204" pitchFamily="34" charset="0"/>
              </a:rPr>
              <a:t> исследования являются периодическими. В чем заключается их различие?</a:t>
            </a:r>
            <a:endParaRPr lang="ru-RU" dirty="0">
              <a:latin typeface="Arial" panose="020B0604020202020204" pitchFamily="34" charset="0"/>
            </a:endParaRP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 smtClean="0">
                <a:latin typeface="Arial" panose="020B0604020202020204" pitchFamily="34" charset="0"/>
              </a:rPr>
              <a:t>В чем заключаются основные отличия количественных и качественных исследований?  Перечислите несколько отличий.</a:t>
            </a:r>
            <a:endParaRPr lang="ru-RU" dirty="0">
              <a:latin typeface="Arial" panose="020B0604020202020204" pitchFamily="34" charset="0"/>
            </a:endParaRPr>
          </a:p>
          <a:p>
            <a:pPr marL="609600" indent="-609600" algn="just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 dirty="0" smtClean="0">
                <a:latin typeface="Arial" panose="020B0604020202020204" pitchFamily="34" charset="0"/>
              </a:rPr>
              <a:t>Если проблема компании известна, то какой вид исследовательского проекта следует выбрать для ее описания</a:t>
            </a:r>
            <a:r>
              <a:rPr lang="en-US" dirty="0" smtClean="0">
                <a:latin typeface="Arial" panose="020B0604020202020204" pitchFamily="34" charset="0"/>
              </a:rPr>
              <a:t>?</a:t>
            </a:r>
            <a:endParaRPr lang="ru-RU" dirty="0">
              <a:latin typeface="Arial" panose="020B0604020202020204" pitchFamily="34" charset="0"/>
            </a:endParaRPr>
          </a:p>
          <a:p>
            <a:pPr marL="457200" indent="-457200" algn="just" eaLnBrk="1" hangingPunct="1">
              <a:spcBef>
                <a:spcPct val="30000"/>
              </a:spcBef>
              <a:buFontTx/>
              <a:buAutoNum type="arabicPeriod" startAt="5"/>
              <a:defRPr/>
            </a:pPr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2468</TotalTime>
  <Words>514</Words>
  <Application>Microsoft Office PowerPoint</Application>
  <PresentationFormat>Экран (4:3)</PresentationFormat>
  <Paragraphs>100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ДО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174</cp:revision>
  <dcterms:created xsi:type="dcterms:W3CDTF">2013-03-28T05:50:20Z</dcterms:created>
  <dcterms:modified xsi:type="dcterms:W3CDTF">2018-01-31T00:52:04Z</dcterms:modified>
</cp:coreProperties>
</file>