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4" r:id="rId1"/>
  </p:sldMasterIdLst>
  <p:notesMasterIdLst>
    <p:notesMasterId r:id="rId30"/>
  </p:notesMasterIdLst>
  <p:handoutMasterIdLst>
    <p:handoutMasterId r:id="rId31"/>
  </p:handoutMasterIdLst>
  <p:sldIdLst>
    <p:sldId id="668" r:id="rId2"/>
    <p:sldId id="722" r:id="rId3"/>
    <p:sldId id="682" r:id="rId4"/>
    <p:sldId id="696" r:id="rId5"/>
    <p:sldId id="684" r:id="rId6"/>
    <p:sldId id="673" r:id="rId7"/>
    <p:sldId id="678" r:id="rId8"/>
    <p:sldId id="703" r:id="rId9"/>
    <p:sldId id="720" r:id="rId10"/>
    <p:sldId id="675" r:id="rId11"/>
    <p:sldId id="676" r:id="rId12"/>
    <p:sldId id="709" r:id="rId13"/>
    <p:sldId id="719" r:id="rId14"/>
    <p:sldId id="688" r:id="rId15"/>
    <p:sldId id="712" r:id="rId16"/>
    <p:sldId id="686" r:id="rId17"/>
    <p:sldId id="689" r:id="rId18"/>
    <p:sldId id="687" r:id="rId19"/>
    <p:sldId id="685" r:id="rId20"/>
    <p:sldId id="690" r:id="rId21"/>
    <p:sldId id="704" r:id="rId22"/>
    <p:sldId id="705" r:id="rId23"/>
    <p:sldId id="706" r:id="rId24"/>
    <p:sldId id="710" r:id="rId25"/>
    <p:sldId id="707" r:id="rId26"/>
    <p:sldId id="708" r:id="rId27"/>
    <p:sldId id="717" r:id="rId28"/>
    <p:sldId id="718" r:id="rId29"/>
  </p:sldIdLst>
  <p:sldSz cx="9144000" cy="6858000" type="screen4x3"/>
  <p:notesSz cx="6669088" cy="9928225"/>
  <p:custDataLst>
    <p:tags r:id="rId3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0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93300"/>
    <a:srgbClr val="FFFFCC"/>
    <a:srgbClr val="003366"/>
    <a:srgbClr val="000099"/>
    <a:srgbClr val="0000CC"/>
    <a:srgbClr val="FF0000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09" autoAdjust="0"/>
    <p:restoredTop sz="90803" autoAdjust="0"/>
  </p:normalViewPr>
  <p:slideViewPr>
    <p:cSldViewPr>
      <p:cViewPr varScale="1">
        <p:scale>
          <a:sx n="58" d="100"/>
          <a:sy n="58" d="100"/>
        </p:scale>
        <p:origin x="1205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756"/>
    </p:cViewPr>
  </p:sorterViewPr>
  <p:notesViewPr>
    <p:cSldViewPr>
      <p:cViewPr varScale="1">
        <p:scale>
          <a:sx n="55" d="100"/>
          <a:sy n="55" d="100"/>
        </p:scale>
        <p:origin x="-2040" y="-90"/>
      </p:cViewPr>
      <p:guideLst>
        <p:guide orient="horz" pos="3127"/>
        <p:guide pos="210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247"/>
            <a:ext cx="2889057" cy="498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49" tIns="47375" rIns="94749" bIns="47375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>
                <a:latin typeface="Times New Roman" panose="02020603050405020304" pitchFamily="18" charset="0"/>
                <a:cs typeface="+mn-cs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8613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80032" y="9429247"/>
            <a:ext cx="2889057" cy="498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49" tIns="47375" rIns="94749" bIns="47375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>
                <a:latin typeface="Times New Roman" panose="02020603050405020304" pitchFamily="18" charset="0"/>
                <a:cs typeface="+mn-cs"/>
              </a:defRPr>
            </a:lvl1pPr>
          </a:lstStyle>
          <a:p>
            <a:pPr>
              <a:defRPr/>
            </a:pPr>
            <a:fld id="{0CE03292-8B7D-4FBF-83F3-C81CD3732A7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3076" name="AutoShape 1032" descr="Hay%20Logo"/>
          <p:cNvSpPr>
            <a:spLocks noChangeAspect="1" noChangeArrowheads="1"/>
          </p:cNvSpPr>
          <p:nvPr/>
        </p:nvSpPr>
        <p:spPr bwMode="auto">
          <a:xfrm>
            <a:off x="157049" y="44925"/>
            <a:ext cx="301656" cy="306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ru-RU" altLang="ru-RU"/>
          </a:p>
        </p:txBody>
      </p:sp>
      <p:sp>
        <p:nvSpPr>
          <p:cNvPr id="3077" name="AutoShape 1034" descr="Hay%20Logo"/>
          <p:cNvSpPr>
            <a:spLocks noChangeAspect="1" noChangeArrowheads="1"/>
          </p:cNvSpPr>
          <p:nvPr/>
        </p:nvSpPr>
        <p:spPr bwMode="auto">
          <a:xfrm>
            <a:off x="157049" y="44925"/>
            <a:ext cx="301656" cy="306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ru-RU" altLang="ru-RU"/>
          </a:p>
        </p:txBody>
      </p:sp>
      <p:sp>
        <p:nvSpPr>
          <p:cNvPr id="3078" name="AutoShape 1037" descr="Hay%20Logo"/>
          <p:cNvSpPr>
            <a:spLocks noChangeAspect="1" noChangeArrowheads="1"/>
          </p:cNvSpPr>
          <p:nvPr/>
        </p:nvSpPr>
        <p:spPr bwMode="auto">
          <a:xfrm>
            <a:off x="157049" y="44925"/>
            <a:ext cx="301656" cy="306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057" cy="498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49" tIns="47375" rIns="94749" bIns="47375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>
                <a:latin typeface="Times New Roman" panose="02020603050405020304" pitchFamily="18" charset="0"/>
                <a:cs typeface="+mn-cs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475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780032" y="0"/>
            <a:ext cx="2889057" cy="498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49" tIns="47375" rIns="94749" bIns="47375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>
                <a:latin typeface="Times New Roman" panose="02020603050405020304" pitchFamily="18" charset="0"/>
                <a:cs typeface="+mn-cs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2052" name="Rectangle 1028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475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865" y="4717030"/>
            <a:ext cx="4893359" cy="4466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49" tIns="47375" rIns="94749" bIns="473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noProof="0"/>
              <a:t>Click to edit Master text styles</a:t>
            </a:r>
          </a:p>
          <a:p>
            <a:pPr lvl="1"/>
            <a:r>
              <a:rPr lang="en-US" altLang="ru-RU" noProof="0"/>
              <a:t>Second level</a:t>
            </a:r>
          </a:p>
          <a:p>
            <a:pPr lvl="2"/>
            <a:r>
              <a:rPr lang="en-US" altLang="ru-RU" noProof="0"/>
              <a:t>Third level</a:t>
            </a:r>
          </a:p>
          <a:p>
            <a:pPr lvl="3"/>
            <a:r>
              <a:rPr lang="en-US" altLang="ru-RU" noProof="0"/>
              <a:t>Fourth level</a:t>
            </a:r>
          </a:p>
          <a:p>
            <a:pPr lvl="4"/>
            <a:r>
              <a:rPr lang="en-US" altLang="ru-RU" noProof="0"/>
              <a:t>Fifth level</a:t>
            </a:r>
          </a:p>
        </p:txBody>
      </p:sp>
      <p:sp>
        <p:nvSpPr>
          <p:cNvPr id="7475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247"/>
            <a:ext cx="2889057" cy="498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49" tIns="47375" rIns="94749" bIns="47375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>
                <a:latin typeface="Times New Roman" panose="02020603050405020304" pitchFamily="18" charset="0"/>
                <a:cs typeface="+mn-cs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475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80032" y="9429247"/>
            <a:ext cx="2889057" cy="498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49" tIns="47375" rIns="94749" bIns="47375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>
                <a:latin typeface="Times New Roman" panose="02020603050405020304" pitchFamily="18" charset="0"/>
                <a:cs typeface="+mn-cs"/>
              </a:defRPr>
            </a:lvl1pPr>
          </a:lstStyle>
          <a:p>
            <a:pPr>
              <a:defRPr/>
            </a:pPr>
            <a:fld id="{02CEF08F-9A15-4FE4-ACC1-FB3E839353A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DB9F307-B314-443F-84CD-B9D6AC4324AC}" type="slidenum">
              <a:rPr lang="en-US" altLang="ru-RU" sz="1200" smtClean="0">
                <a:latin typeface="Times New Roman" panose="02020603050405020304" pitchFamily="18" charset="0"/>
              </a:rPr>
              <a:pPr/>
              <a:t>0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512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07A3576-1DFE-4FE2-AD17-9FB6C9D8FC63}" type="slidenum">
              <a:rPr lang="en-US" altLang="ru-RU" sz="1200" smtClean="0">
                <a:latin typeface="Times New Roman" panose="02020603050405020304" pitchFamily="18" charset="0"/>
              </a:rPr>
              <a:pPr/>
              <a:t>1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23DE9D5-D729-4123-B76E-EDBB4EDE9C06}" type="slidenum">
              <a:rPr lang="en-US" altLang="ru-RU" sz="1200" smtClean="0">
                <a:latin typeface="Times New Roman" panose="02020603050405020304" pitchFamily="18" charset="0"/>
              </a:rPr>
              <a:pPr/>
              <a:t>2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921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3A9615D-C93F-4D99-BE7A-D712ECE62728}" type="slidenum">
              <a:rPr lang="en-US" altLang="ru-RU" sz="1200" smtClean="0">
                <a:latin typeface="Times New Roman" panose="02020603050405020304" pitchFamily="18" charset="0"/>
              </a:rPr>
              <a:pPr/>
              <a:t>3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1126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38EA9A5-6477-4325-B504-15F7A1439136}" type="slidenum">
              <a:rPr lang="en-US" altLang="ru-RU" sz="1200" smtClean="0">
                <a:latin typeface="Times New Roman" panose="02020603050405020304" pitchFamily="18" charset="0"/>
              </a:rPr>
              <a:pPr/>
              <a:t>4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1331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Концентрация</a:t>
            </a:r>
          </a:p>
          <a:p>
            <a:pPr eaLnBrk="1" hangingPunct="1"/>
            <a:r>
              <a:rPr lang="ru-RU" altLang="ru-RU" dirty="0"/>
              <a:t>ответственность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D586172-8D9B-4CFE-A894-EF0B10A3CAE5}" type="slidenum">
              <a:rPr lang="en-US" altLang="ru-RU" sz="1200" smtClean="0">
                <a:latin typeface="Times New Roman" panose="02020603050405020304" pitchFamily="18" charset="0"/>
              </a:rPr>
              <a:pPr/>
              <a:t>5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1FBD6C4-3E50-4024-AAED-62FE1917595E}" type="slidenum">
              <a:rPr lang="en-US" altLang="ru-RU" sz="1200" smtClean="0">
                <a:latin typeface="Times New Roman" panose="02020603050405020304" pitchFamily="18" charset="0"/>
              </a:rPr>
              <a:pPr/>
              <a:t>6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D29CAD7-8D95-47D5-9A93-22A308DD6ADB}" type="slidenum">
              <a:rPr lang="en-US" altLang="ru-RU" sz="1200" smtClean="0">
                <a:latin typeface="Times New Roman" panose="02020603050405020304" pitchFamily="18" charset="0"/>
              </a:rPr>
              <a:pPr/>
              <a:t>7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6ED5136-DC26-4A58-847A-228ED0D1E60E}" type="slidenum">
              <a:rPr lang="en-US" altLang="ru-RU" sz="1200" smtClean="0">
                <a:latin typeface="Times New Roman" panose="02020603050405020304" pitchFamily="18" charset="0"/>
              </a:rPr>
              <a:pPr/>
              <a:t>8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2B5FED6-1EFA-431E-BB31-BEA8C57C9D52}" type="slidenum">
              <a:rPr lang="en-US" altLang="ru-RU" sz="1200" smtClean="0">
                <a:latin typeface="Times New Roman" panose="02020603050405020304" pitchFamily="18" charset="0"/>
              </a:rPr>
              <a:pPr/>
              <a:t>9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F74E0DC-C490-4F20-8DC6-8D4DA72418FA}" type="slidenum">
              <a:rPr lang="en-US" altLang="ru-RU" sz="1200" smtClean="0">
                <a:latin typeface="Times New Roman" panose="02020603050405020304" pitchFamily="18" charset="0"/>
              </a:rPr>
              <a:pPr/>
              <a:t>10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52DBE4B-09F0-4ECB-A1FF-07DDF2F3B45B}" type="slidenum">
              <a:rPr lang="en-US" altLang="ru-RU" sz="1200" smtClean="0">
                <a:latin typeface="Times New Roman" panose="02020603050405020304" pitchFamily="18" charset="0"/>
              </a:rPr>
              <a:pPr/>
              <a:t>11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A3F534D-782B-4753-8CE8-CCC89EB004FB}" type="slidenum">
              <a:rPr lang="en-US" altLang="ru-RU" sz="1200" smtClean="0">
                <a:latin typeface="Times New Roman" panose="02020603050405020304" pitchFamily="18" charset="0"/>
              </a:rPr>
              <a:pPr/>
              <a:t>12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161104D-7C52-4DFF-89E0-EB0B514AD22A}" type="slidenum">
              <a:rPr lang="en-US" altLang="ru-RU" sz="1200" smtClean="0">
                <a:latin typeface="Times New Roman" panose="02020603050405020304" pitchFamily="18" charset="0"/>
              </a:rPr>
              <a:pPr/>
              <a:t>13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F027E3D-1EF3-4283-A17B-5501C0565F6E}" type="slidenum">
              <a:rPr lang="en-US" altLang="ru-RU" sz="1200" smtClean="0">
                <a:latin typeface="Times New Roman" panose="02020603050405020304" pitchFamily="18" charset="0"/>
              </a:rPr>
              <a:pPr/>
              <a:t>14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3584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764769D-4049-4C96-88E7-2A9B9AE113D7}" type="slidenum">
              <a:rPr lang="en-US" altLang="ru-RU" sz="1200" smtClean="0">
                <a:latin typeface="Times New Roman" panose="02020603050405020304" pitchFamily="18" charset="0"/>
              </a:rPr>
              <a:pPr/>
              <a:t>15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3789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B53F458-DE35-4D87-8AD9-C93DD33B48FE}" type="slidenum">
              <a:rPr lang="en-US" altLang="ru-RU" sz="1200" smtClean="0">
                <a:latin typeface="Times New Roman" panose="02020603050405020304" pitchFamily="18" charset="0"/>
              </a:rPr>
              <a:pPr/>
              <a:t>16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3993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472CED9-C70E-48F8-BAFC-C07C79366D05}" type="slidenum">
              <a:rPr lang="en-US" altLang="ru-RU" sz="1200" smtClean="0">
                <a:latin typeface="Times New Roman" panose="02020603050405020304" pitchFamily="18" charset="0"/>
              </a:rPr>
              <a:pPr/>
              <a:t>17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4198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3F71439-3AA8-445A-B793-8F3873B8204D}" type="slidenum">
              <a:rPr lang="en-US" altLang="ru-RU" sz="1200" smtClean="0">
                <a:latin typeface="Times New Roman" panose="02020603050405020304" pitchFamily="18" charset="0"/>
              </a:rPr>
              <a:pPr/>
              <a:t>18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4143C19-4E3A-4BB6-89F8-CF3AB21F7253}" type="slidenum">
              <a:rPr lang="en-US" altLang="ru-RU" sz="1200" smtClean="0">
                <a:latin typeface="Times New Roman" panose="02020603050405020304" pitchFamily="18" charset="0"/>
              </a:rPr>
              <a:pPr/>
              <a:t>19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4608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kumimoji="0" lang="ru-RU" altLang="ru-RU" dirty="0"/>
              <a:t>Окончание этапов </a:t>
            </a:r>
            <a:r>
              <a:rPr kumimoji="0" lang="en-US" altLang="ru-RU" dirty="0"/>
              <a:t>– </a:t>
            </a:r>
            <a:r>
              <a:rPr kumimoji="0" lang="ru-RU" altLang="ru-RU" b="1" dirty="0"/>
              <a:t>точки синхронизации</a:t>
            </a:r>
            <a:r>
              <a:rPr kumimoji="0" lang="ru-RU" altLang="ru-RU" dirty="0"/>
              <a:t>, </a:t>
            </a:r>
            <a:r>
              <a:rPr kumimoji="0" lang="ru-RU" altLang="ru-RU" b="1" dirty="0"/>
              <a:t>точки принятия решения</a:t>
            </a:r>
            <a:r>
              <a:rPr kumimoji="0" lang="ru-RU" altLang="ru-RU" dirty="0"/>
              <a:t> по проекту.</a:t>
            </a:r>
          </a:p>
          <a:p>
            <a:pPr eaLnBrk="1" hangingPunct="1"/>
            <a:r>
              <a:rPr kumimoji="0" lang="ru-RU" altLang="ru-RU" dirty="0"/>
              <a:t>	</a:t>
            </a:r>
            <a:r>
              <a:rPr kumimoji="0" lang="ru-RU" altLang="ru-RU" b="1" dirty="0"/>
              <a:t>Поэтапное принятие решений</a:t>
            </a:r>
            <a:r>
              <a:rPr kumimoji="0" lang="ru-RU" altLang="ru-RU" dirty="0"/>
              <a:t> </a:t>
            </a:r>
            <a:r>
              <a:rPr kumimoji="0" lang="ru-RU" altLang="ru-RU" b="1" dirty="0"/>
              <a:t>на </a:t>
            </a:r>
            <a:r>
              <a:rPr kumimoji="0" lang="ru-RU" altLang="ru-RU" b="1" dirty="0" err="1"/>
              <a:t>прединвестиционной</a:t>
            </a:r>
            <a:r>
              <a:rPr kumimoji="0" lang="ru-RU" altLang="ru-RU" b="1" dirty="0"/>
              <a:t> фазе</a:t>
            </a:r>
            <a:r>
              <a:rPr kumimoji="0" lang="ru-RU" altLang="ru-RU" dirty="0"/>
              <a:t> (этапы 1-3) страхует от потери средств на разработку неэффективных проектов. При этом, если решение можно принять на основании имеющейся информации, этапы 2 и 3 можно опустить.</a:t>
            </a:r>
            <a:endParaRPr kumimoji="0" lang="en-US" altLang="ru-RU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957F787-3EF6-4985-A82A-A53D07A9DEF8}" type="slidenum">
              <a:rPr lang="en-US" altLang="ru-RU" sz="1200" smtClean="0">
                <a:latin typeface="Times New Roman" panose="02020603050405020304" pitchFamily="18" charset="0"/>
              </a:rPr>
              <a:pPr/>
              <a:t>20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1071696-7D6E-4FAE-B52F-5459C11B281E}" type="slidenum">
              <a:rPr lang="en-US" altLang="ru-RU" sz="1200" smtClean="0">
                <a:latin typeface="Times New Roman" panose="02020603050405020304" pitchFamily="18" charset="0"/>
              </a:rPr>
              <a:pPr/>
              <a:t>21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AC2746B-6064-49CB-922D-CD08643AD1A1}" type="slidenum">
              <a:rPr lang="en-US" altLang="ru-RU" sz="1200" smtClean="0">
                <a:latin typeface="Times New Roman" panose="02020603050405020304" pitchFamily="18" charset="0"/>
              </a:rPr>
              <a:pPr/>
              <a:t>22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5222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23E0188-4B04-4D61-BA5E-224D5CDD0DFD}" type="slidenum">
              <a:rPr lang="en-US" altLang="ru-RU" sz="1200" smtClean="0">
                <a:latin typeface="Times New Roman" panose="02020603050405020304" pitchFamily="18" charset="0"/>
              </a:rPr>
              <a:pPr/>
              <a:t>23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D15B494-5BCD-4230-8F30-0908762E2170}" type="slidenum">
              <a:rPr lang="en-US" altLang="ru-RU" sz="1200" smtClean="0">
                <a:latin typeface="Times New Roman" panose="02020603050405020304" pitchFamily="18" charset="0"/>
              </a:rPr>
              <a:pPr/>
              <a:t>24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5CB8CE4-2EA5-4C56-A2A9-0419528C954A}" type="slidenum">
              <a:rPr lang="en-US" altLang="ru-RU" sz="1200" smtClean="0">
                <a:latin typeface="Times New Roman" panose="02020603050405020304" pitchFamily="18" charset="0"/>
              </a:rPr>
              <a:pPr/>
              <a:t>25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9DF39CE-B1CC-4175-A320-1141A0EECC36}" type="slidenum">
              <a:rPr lang="en-US" altLang="ru-RU" sz="1200" smtClean="0">
                <a:latin typeface="Times New Roman" panose="02020603050405020304" pitchFamily="18" charset="0"/>
              </a:rPr>
              <a:pPr/>
              <a:t>26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90CE260-EC7F-4880-AAF3-40FFAD05AE22}" type="slidenum">
              <a:rPr lang="en-US" altLang="ru-RU" sz="1200" smtClean="0">
                <a:latin typeface="Times New Roman" panose="02020603050405020304" pitchFamily="18" charset="0"/>
              </a:rPr>
              <a:pPr/>
              <a:t>27</a:t>
            </a:fld>
            <a:endParaRPr lang="en-US" altLang="ru-RU" sz="120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44538"/>
            <a:ext cx="4965700" cy="3724275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99921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97278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79895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3578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31416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52779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396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98320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30603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45683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82534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825625"/>
            <a:ext cx="3867150" cy="2098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76700"/>
            <a:ext cx="3867150" cy="21002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9440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323303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825625"/>
            <a:ext cx="3867150" cy="2098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76700"/>
            <a:ext cx="3867150" cy="21002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66656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91104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/>
        </p:nvSpPr>
        <p:spPr bwMode="auto">
          <a:xfrm>
            <a:off x="84138" y="6435725"/>
            <a:ext cx="6715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 anchorCtr="1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2BF223AC-C9CF-4B1F-9BC4-A20637971281}" type="slidenum">
              <a:rPr lang="ru-RU" altLang="ru-RU" b="1" smtClean="0">
                <a:solidFill>
                  <a:schemeClr val="bg1"/>
                </a:solidFill>
                <a:latin typeface="Georgia" panose="02040502050405020303" pitchFamily="18" charset="0"/>
              </a:rPr>
              <a:pPr eaLnBrk="1" hangingPunct="1">
                <a:defRPr/>
              </a:pPr>
              <a:t>‹#›</a:t>
            </a:fld>
            <a:endParaRPr lang="ru-RU" altLang="ru-RU" b="1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027" name="Rectangle 17"/>
          <p:cNvSpPr>
            <a:spLocks noChangeArrowheads="1"/>
          </p:cNvSpPr>
          <p:nvPr userDrawn="1"/>
        </p:nvSpPr>
        <p:spPr bwMode="auto">
          <a:xfrm>
            <a:off x="0" y="0"/>
            <a:ext cx="762000" cy="6858000"/>
          </a:xfrm>
          <a:prstGeom prst="rect">
            <a:avLst/>
          </a:prstGeom>
          <a:solidFill>
            <a:srgbClr val="DE993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ru-RU" altLang="ru-RU"/>
          </a:p>
        </p:txBody>
      </p:sp>
      <p:sp>
        <p:nvSpPr>
          <p:cNvPr id="1028" name="Rectangle 18"/>
          <p:cNvSpPr>
            <a:spLocks noChangeArrowheads="1"/>
          </p:cNvSpPr>
          <p:nvPr userDrawn="1"/>
        </p:nvSpPr>
        <p:spPr bwMode="auto">
          <a:xfrm>
            <a:off x="685800" y="0"/>
            <a:ext cx="1384300" cy="1181100"/>
          </a:xfrm>
          <a:prstGeom prst="rect">
            <a:avLst/>
          </a:prstGeom>
          <a:solidFill>
            <a:srgbClr val="DE993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Line 19"/>
          <p:cNvSpPr>
            <a:spLocks noChangeShapeType="1"/>
          </p:cNvSpPr>
          <p:nvPr userDrawn="1"/>
        </p:nvSpPr>
        <p:spPr bwMode="auto">
          <a:xfrm>
            <a:off x="2247900" y="876300"/>
            <a:ext cx="6629400" cy="0"/>
          </a:xfrm>
          <a:prstGeom prst="line">
            <a:avLst/>
          </a:prstGeom>
          <a:noFill/>
          <a:ln w="38100">
            <a:solidFill>
              <a:srgbClr val="DE993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pic>
        <p:nvPicPr>
          <p:cNvPr id="1030" name="Picture 20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241300"/>
            <a:ext cx="417513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2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1027"/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rgbClr val="DE993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DDA007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2" name="AutoShape 1028"/>
          <p:cNvSpPr>
            <a:spLocks noChangeArrowheads="1"/>
          </p:cNvSpPr>
          <p:nvPr/>
        </p:nvSpPr>
        <p:spPr bwMode="auto">
          <a:xfrm>
            <a:off x="684213" y="981075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latin typeface="Times New Roman" panose="02020603050405020304" pitchFamily="18" charset="0"/>
            </a:endParaRPr>
          </a:p>
        </p:txBody>
      </p:sp>
      <p:grpSp>
        <p:nvGrpSpPr>
          <p:cNvPr id="4103" name="Group 1029"/>
          <p:cNvGrpSpPr>
            <a:grpSpLocks/>
          </p:cNvGrpSpPr>
          <p:nvPr/>
        </p:nvGrpSpPr>
        <p:grpSpPr bwMode="auto">
          <a:xfrm>
            <a:off x="3635375" y="4868863"/>
            <a:ext cx="4876800" cy="319087"/>
            <a:chOff x="2288" y="3080"/>
            <a:chExt cx="3072" cy="201"/>
          </a:xfrm>
        </p:grpSpPr>
        <p:sp>
          <p:nvSpPr>
            <p:cNvPr id="4105" name="AutoShape 1030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rgbClr val="99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4106" name="AutoShape 1031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rgbClr val="99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</p:grpSp>
      <p:sp>
        <p:nvSpPr>
          <p:cNvPr id="4104" name="Rectangle 1032"/>
          <p:cNvSpPr>
            <a:spLocks noGrp="1" noChangeArrowheads="1"/>
          </p:cNvSpPr>
          <p:nvPr>
            <p:ph type="ctrTitle"/>
          </p:nvPr>
        </p:nvSpPr>
        <p:spPr bwMode="auto">
          <a:xfrm>
            <a:off x="900113" y="1268413"/>
            <a:ext cx="8243887" cy="147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600" dirty="0">
                <a:solidFill>
                  <a:srgbClr val="990000"/>
                </a:solidFill>
              </a:rPr>
              <a:t>Планирование инвестиций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2590800" y="920750"/>
          <a:ext cx="3962400" cy="220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VISIO" r:id="rId4" imgW="3206496" imgH="1786128" progId="Visio.Drawing.6">
                  <p:embed/>
                </p:oleObj>
              </mc:Choice>
              <mc:Fallback>
                <p:oleObj name="VISIO" r:id="rId4" imgW="3206496" imgH="1786128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920750"/>
                        <a:ext cx="3962400" cy="220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457200" y="1584325"/>
            <a:ext cx="19812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>
                <a:latin typeface="Times New Roman" panose="02020603050405020304" pitchFamily="18" charset="0"/>
              </a:rPr>
              <a:t>Абстрактная </a:t>
            </a:r>
          </a:p>
          <a:p>
            <a:pPr algn="r" eaLnBrk="1" hangingPunct="1"/>
            <a:r>
              <a:rPr lang="ru-RU" altLang="ru-RU">
                <a:latin typeface="Times New Roman" panose="02020603050405020304" pitchFamily="18" charset="0"/>
              </a:rPr>
              <a:t>схема </a:t>
            </a:r>
          </a:p>
          <a:p>
            <a:pPr algn="r" eaLnBrk="1" hangingPunct="1"/>
            <a:r>
              <a:rPr lang="ru-RU" altLang="ru-RU">
                <a:latin typeface="Times New Roman" panose="02020603050405020304" pitchFamily="18" charset="0"/>
              </a:rPr>
              <a:t>предприятия </a:t>
            </a:r>
          </a:p>
          <a:p>
            <a:pPr algn="r" eaLnBrk="1" hangingPunct="1"/>
            <a:r>
              <a:rPr lang="ru-RU" altLang="ru-RU">
                <a:latin typeface="Times New Roman" panose="02020603050405020304" pitchFamily="18" charset="0"/>
              </a:rPr>
              <a:t>(бизнеса)</a:t>
            </a: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2268538" y="260350"/>
            <a:ext cx="6629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0000CC"/>
                </a:solidFill>
              </a:rPr>
              <a:t>ИНВЕСТИЦИИ – КЛЮЧЕВОЙ ЭЛЕМЕНТ БИЗНЕСА </a:t>
            </a:r>
            <a:endParaRPr lang="en-US" altLang="ru-RU" b="1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395288" y="4941888"/>
            <a:ext cx="8001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>
                <a:latin typeface="Times New Roman" panose="02020603050405020304" pitchFamily="18" charset="0"/>
              </a:rPr>
              <a:t>        Следует </a:t>
            </a:r>
            <a:r>
              <a:rPr lang="ru-RU" altLang="ru-RU" b="1">
                <a:latin typeface="Times New Roman" panose="02020603050405020304" pitchFamily="18" charset="0"/>
              </a:rPr>
              <a:t>выделить</a:t>
            </a:r>
            <a:r>
              <a:rPr lang="ru-RU" altLang="ru-RU">
                <a:latin typeface="Times New Roman" panose="02020603050405020304" pitchFamily="18" charset="0"/>
              </a:rPr>
              <a:t> из системы управления текущей деятельностью </a:t>
            </a:r>
            <a:r>
              <a:rPr lang="ru-RU" altLang="ru-RU" b="1">
                <a:latin typeface="Times New Roman" panose="02020603050405020304" pitchFamily="18" charset="0"/>
              </a:rPr>
              <a:t>систему управления изменениями производственного потенциала = систему управления инвестиционной деятельностью</a:t>
            </a:r>
          </a:p>
        </p:txBody>
      </p:sp>
      <p:graphicFrame>
        <p:nvGraphicFramePr>
          <p:cNvPr id="6150" name="Object 8"/>
          <p:cNvGraphicFramePr>
            <a:graphicFrameLocks noChangeAspect="1"/>
          </p:cNvGraphicFramePr>
          <p:nvPr/>
        </p:nvGraphicFramePr>
        <p:xfrm>
          <a:off x="3429000" y="4038600"/>
          <a:ext cx="190500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VISIO" r:id="rId6" imgW="1403498" imgH="947817" progId="Visio.Drawing.6">
                  <p:embed/>
                </p:oleObj>
              </mc:Choice>
              <mc:Fallback>
                <p:oleObj name="VISIO" r:id="rId6" imgW="1403498" imgH="947817" progId="Visio.Drawing.6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038600"/>
                        <a:ext cx="1905000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Rectangle 9"/>
          <p:cNvSpPr>
            <a:spLocks noChangeArrowheads="1"/>
          </p:cNvSpPr>
          <p:nvPr/>
        </p:nvSpPr>
        <p:spPr bwMode="auto">
          <a:xfrm>
            <a:off x="6629400" y="1584325"/>
            <a:ext cx="2286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>
                <a:latin typeface="Times New Roman" panose="02020603050405020304" pitchFamily="18" charset="0"/>
              </a:rPr>
              <a:t>№ 1 в цепочке –</a:t>
            </a:r>
            <a:r>
              <a:rPr lang="ru-RU" altLang="ru-RU" b="1">
                <a:latin typeface="Times New Roman" panose="02020603050405020304" pitchFamily="18" charset="0"/>
              </a:rPr>
              <a:t> инвестиции</a:t>
            </a:r>
            <a:r>
              <a:rPr lang="ru-RU" altLang="ru-RU">
                <a:latin typeface="Times New Roman" panose="02020603050405020304" pitchFamily="18" charset="0"/>
              </a:rPr>
              <a:t>, формируют бизнес-активы</a:t>
            </a:r>
          </a:p>
        </p:txBody>
      </p:sp>
      <p:sp>
        <p:nvSpPr>
          <p:cNvPr id="6152" name="Rectangle 10"/>
          <p:cNvSpPr>
            <a:spLocks noChangeArrowheads="1"/>
          </p:cNvSpPr>
          <p:nvPr/>
        </p:nvSpPr>
        <p:spPr bwMode="auto">
          <a:xfrm>
            <a:off x="971550" y="3200400"/>
            <a:ext cx="7791450" cy="685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будущим</a:t>
            </a:r>
            <a:r>
              <a:rPr lang="ru-RU" altLang="ru-RU" b="1">
                <a:latin typeface="Times New Roman" panose="02020603050405020304" pitchFamily="18" charset="0"/>
              </a:rPr>
              <a:t> 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производственным потенциалом – важнейший фактор успеха компании</a:t>
            </a:r>
            <a:endParaRPr lang="ru-RU" altLang="ru-RU" sz="1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339975" y="188913"/>
            <a:ext cx="6335713" cy="620712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>
                <a:latin typeface="Arial" panose="020B0604020202020204" pitchFamily="34" charset="0"/>
              </a:rPr>
              <a:t>Основные понятия</a:t>
            </a:r>
          </a:p>
        </p:txBody>
      </p:sp>
      <p:sp>
        <p:nvSpPr>
          <p:cNvPr id="819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71550" y="1196975"/>
            <a:ext cx="7993063" cy="525621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/>
              <a:t>Инвестиции</a:t>
            </a:r>
            <a:r>
              <a:rPr lang="ru-RU" altLang="ru-RU" sz="2400"/>
              <a:t> – вложения ресурсов в активы, осуществляемые для получения дополнительной, по отношению к существующей деятельности, выгоды.</a:t>
            </a:r>
            <a:endParaRPr lang="ru-RU" altLang="ru-RU" sz="2400" b="1"/>
          </a:p>
          <a:p>
            <a:pPr eaLnBrk="1" hangingPunct="1"/>
            <a:endParaRPr lang="ru-RU" altLang="ru-RU" sz="2400" b="1"/>
          </a:p>
          <a:p>
            <a:pPr eaLnBrk="1" hangingPunct="1"/>
            <a:r>
              <a:rPr lang="ru-RU" altLang="ru-RU" sz="2400" b="1"/>
              <a:t>Проект</a:t>
            </a:r>
            <a:r>
              <a:rPr lang="ru-RU" altLang="ru-RU" sz="2400"/>
              <a:t> - обособленный в целях управления уникальный процесс, предпринятый для достижения конкретного результата и включающий ограничения сроков, стоимости и ресурсов. </a:t>
            </a:r>
          </a:p>
          <a:p>
            <a:pPr eaLnBrk="1" hangingPunct="1"/>
            <a:endParaRPr lang="ru-RU" altLang="ru-RU" sz="2400" b="1"/>
          </a:p>
          <a:p>
            <a:pPr eaLnBrk="1" hangingPunct="1"/>
            <a:r>
              <a:rPr lang="ru-RU" altLang="ru-RU" sz="2400" b="1"/>
              <a:t>Инвестиционная программа</a:t>
            </a:r>
            <a:r>
              <a:rPr lang="ru-RU" altLang="ru-RU" sz="2400"/>
              <a:t> – совокупность проектов или проект, отличающийся особой сложностью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268538" y="0"/>
            <a:ext cx="6875462" cy="8556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>
                <a:latin typeface="Arial" panose="020B0604020202020204" pitchFamily="34" charset="0"/>
              </a:rPr>
              <a:t>Инвестиционная деятельность характеризуется:</a:t>
            </a:r>
          </a:p>
        </p:txBody>
      </p:sp>
      <p:sp>
        <p:nvSpPr>
          <p:cNvPr id="10243" name="Rectangle 16"/>
          <p:cNvSpPr>
            <a:spLocks noChangeArrowheads="1"/>
          </p:cNvSpPr>
          <p:nvPr>
            <p:ph sz="half" idx="1"/>
          </p:nvPr>
        </p:nvSpPr>
        <p:spPr bwMode="auto">
          <a:xfrm>
            <a:off x="2124075" y="1125538"/>
            <a:ext cx="5256213" cy="8921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</a:pPr>
            <a:r>
              <a:rPr lang="ru-RU" altLang="ru-RU" sz="2000" b="1"/>
              <a:t>Уникальность результата</a:t>
            </a:r>
          </a:p>
          <a:p>
            <a:pPr algn="ctr" eaLnBrk="1" hangingPunct="1">
              <a:buFontTx/>
              <a:buNone/>
            </a:pPr>
            <a:r>
              <a:rPr lang="ru-RU" altLang="ru-RU" sz="2000" b="1"/>
              <a:t> (целей и способов их достижения)</a:t>
            </a:r>
          </a:p>
          <a:p>
            <a:pPr eaLnBrk="1" hangingPunct="1"/>
            <a:endParaRPr lang="ru-RU" altLang="ru-RU" sz="2000"/>
          </a:p>
        </p:txBody>
      </p:sp>
      <p:sp>
        <p:nvSpPr>
          <p:cNvPr id="10244" name="Rectangle 14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0" y="1600200"/>
            <a:ext cx="82296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3600" b="1"/>
              <a:t>		</a:t>
            </a:r>
          </a:p>
        </p:txBody>
      </p:sp>
      <p:sp useBgFill="1">
        <p:nvSpPr>
          <p:cNvPr id="10245" name="AutoShape 7"/>
          <p:cNvSpPr>
            <a:spLocks noChangeArrowheads="1"/>
          </p:cNvSpPr>
          <p:nvPr/>
        </p:nvSpPr>
        <p:spPr bwMode="auto">
          <a:xfrm rot="-7768972">
            <a:off x="2844006" y="4580732"/>
            <a:ext cx="936625" cy="792162"/>
          </a:xfrm>
          <a:prstGeom prst="downArrow">
            <a:avLst>
              <a:gd name="adj1" fmla="val 50000"/>
              <a:gd name="adj2" fmla="val 25000"/>
            </a:avLst>
          </a:prstGeom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119" tIns="44269" rIns="90119" bIns="44269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 useBgFill="1">
        <p:nvSpPr>
          <p:cNvPr id="10246" name="AutoShape 8"/>
          <p:cNvSpPr>
            <a:spLocks noChangeArrowheads="1"/>
          </p:cNvSpPr>
          <p:nvPr/>
        </p:nvSpPr>
        <p:spPr bwMode="auto">
          <a:xfrm rot="7501783">
            <a:off x="5436394" y="4509294"/>
            <a:ext cx="936625" cy="792163"/>
          </a:xfrm>
          <a:prstGeom prst="downArrow">
            <a:avLst>
              <a:gd name="adj1" fmla="val 50000"/>
              <a:gd name="adj2" fmla="val 25000"/>
            </a:avLst>
          </a:prstGeom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119" tIns="44269" rIns="90119" bIns="44269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0247" name="Oval 12"/>
          <p:cNvSpPr>
            <a:spLocks noChangeArrowheads="1"/>
          </p:cNvSpPr>
          <p:nvPr/>
        </p:nvSpPr>
        <p:spPr bwMode="auto">
          <a:xfrm>
            <a:off x="3635375" y="3213100"/>
            <a:ext cx="2016125" cy="1655763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000" tIns="43200" rIns="90000" bIns="4320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400">
                <a:latin typeface="Arial Black" panose="020B0A04020102020204" pitchFamily="34" charset="0"/>
              </a:rPr>
              <a:t>проект</a:t>
            </a:r>
          </a:p>
        </p:txBody>
      </p:sp>
      <p:sp>
        <p:nvSpPr>
          <p:cNvPr id="10248" name="Rectangle 19"/>
          <p:cNvSpPr>
            <a:spLocks noChangeArrowheads="1"/>
          </p:cNvSpPr>
          <p:nvPr/>
        </p:nvSpPr>
        <p:spPr bwMode="auto">
          <a:xfrm>
            <a:off x="684213" y="5416550"/>
            <a:ext cx="4175125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b="1">
                <a:latin typeface="Times New Roman" panose="02020603050405020304" pitchFamily="18" charset="0"/>
              </a:rPr>
              <a:t>    Конечность 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altLang="ru-RU" b="1">
                <a:latin typeface="Times New Roman" panose="02020603050405020304" pitchFamily="18" charset="0"/>
              </a:rPr>
              <a:t>(ограниченность  сроков)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0249" name="Rectangle 20"/>
          <p:cNvSpPr>
            <a:spLocks noChangeArrowheads="1"/>
          </p:cNvSpPr>
          <p:nvPr/>
        </p:nvSpPr>
        <p:spPr bwMode="auto">
          <a:xfrm>
            <a:off x="5003800" y="5445125"/>
            <a:ext cx="3744913" cy="89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b="1">
                <a:latin typeface="Times New Roman" panose="02020603050405020304" pitchFamily="18" charset="0"/>
              </a:rPr>
              <a:t> Лимитированность    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altLang="ru-RU" b="1">
                <a:latin typeface="Times New Roman" panose="02020603050405020304" pitchFamily="18" charset="0"/>
              </a:rPr>
              <a:t>ресурсов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 useBgFill="1">
        <p:nvSpPr>
          <p:cNvPr id="10250" name="AutoShape 21"/>
          <p:cNvSpPr>
            <a:spLocks noChangeArrowheads="1"/>
          </p:cNvSpPr>
          <p:nvPr/>
        </p:nvSpPr>
        <p:spPr bwMode="auto">
          <a:xfrm>
            <a:off x="4140200" y="2276475"/>
            <a:ext cx="936625" cy="792163"/>
          </a:xfrm>
          <a:prstGeom prst="downArrow">
            <a:avLst>
              <a:gd name="adj1" fmla="val 50000"/>
              <a:gd name="adj2" fmla="val 25000"/>
            </a:avLst>
          </a:prstGeom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119" tIns="44269" rIns="90119" bIns="44269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195513" y="71438"/>
            <a:ext cx="6769100" cy="765175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000" b="1">
                <a:latin typeface="Arial" panose="020B0604020202020204" pitchFamily="34" charset="0"/>
              </a:rPr>
              <a:t>Система управления проектно-инвестиционной деятельностью направлена на:</a:t>
            </a:r>
          </a:p>
        </p:txBody>
      </p:sp>
      <p:sp>
        <p:nvSpPr>
          <p:cNvPr id="1229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116013" y="1557338"/>
            <a:ext cx="7727950" cy="489585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400" b="1"/>
              <a:t>Обоснованность.</a:t>
            </a:r>
            <a:r>
              <a:rPr lang="ru-RU" altLang="ru-RU" sz="2000"/>
              <a:t> Обеспечение технико-экономической </a:t>
            </a:r>
            <a:r>
              <a:rPr lang="ru-RU" altLang="ru-RU" sz="2000" b="1"/>
              <a:t>обоснованности</a:t>
            </a:r>
            <a:r>
              <a:rPr lang="ru-RU" altLang="ru-RU" sz="2000"/>
              <a:t> всех инвестиционных решений.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 b="1"/>
          </a:p>
          <a:p>
            <a:pPr eaLnBrk="1" hangingPunct="1">
              <a:lnSpc>
                <a:spcPct val="80000"/>
              </a:lnSpc>
            </a:pPr>
            <a:r>
              <a:rPr lang="ru-RU" altLang="ru-RU" sz="2400" b="1"/>
              <a:t>Координация</a:t>
            </a:r>
            <a:r>
              <a:rPr lang="ru-RU" altLang="ru-RU" sz="2000" b="1"/>
              <a:t>.</a:t>
            </a:r>
            <a:r>
              <a:rPr lang="ru-RU" altLang="ru-RU" sz="2000"/>
              <a:t>  Обеспечение скоординированности действий подразделений, </a:t>
            </a:r>
            <a:r>
              <a:rPr lang="ru-RU" altLang="ru-RU" sz="2000" b="1"/>
              <a:t>Регламентация</a:t>
            </a:r>
            <a:r>
              <a:rPr lang="ru-RU" altLang="ru-RU" sz="2000"/>
              <a:t> всего процесса управления инвестиционной деятельностью с введением единых правил и процедур рассмотрения и принятия всех инвестиционных решений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 b="1"/>
          </a:p>
          <a:p>
            <a:pPr eaLnBrk="1" hangingPunct="1">
              <a:lnSpc>
                <a:spcPct val="80000"/>
              </a:lnSpc>
            </a:pPr>
            <a:r>
              <a:rPr lang="ru-RU" altLang="ru-RU" sz="2400" b="1"/>
              <a:t>Контроль</a:t>
            </a:r>
            <a:r>
              <a:rPr lang="ru-RU" altLang="ru-RU" sz="2000" b="1"/>
              <a:t>.</a:t>
            </a:r>
            <a:r>
              <a:rPr lang="ru-RU" altLang="ru-RU" sz="2000"/>
              <a:t>  Организация систематического </a:t>
            </a:r>
            <a:r>
              <a:rPr lang="ru-RU" altLang="ru-RU" sz="2000" b="1"/>
              <a:t>планирования и контроля</a:t>
            </a:r>
            <a:r>
              <a:rPr lang="ru-RU" altLang="ru-RU" sz="2000"/>
              <a:t> реализации инвестиционных проектов и решений, включая планирование и контроль бюджетов инвестиционной деятельности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 b="1"/>
          </a:p>
          <a:p>
            <a:pPr eaLnBrk="1" hangingPunct="1">
              <a:lnSpc>
                <a:spcPct val="80000"/>
              </a:lnSpc>
            </a:pPr>
            <a:r>
              <a:rPr lang="ru-RU" altLang="ru-RU" sz="2400" b="1"/>
              <a:t>Культура</a:t>
            </a:r>
            <a:r>
              <a:rPr lang="ru-RU" altLang="ru-RU" sz="2000" b="1"/>
              <a:t>.</a:t>
            </a:r>
            <a:r>
              <a:rPr lang="ru-RU" altLang="ru-RU" sz="2000"/>
              <a:t> Обновление организационных подходов в управлении развитием.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124075" y="115888"/>
            <a:ext cx="6838950" cy="7112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200" b="1"/>
              <a:t>Обоснование и оценка проектов</a:t>
            </a:r>
          </a:p>
        </p:txBody>
      </p:sp>
      <p:sp>
        <p:nvSpPr>
          <p:cNvPr id="14339" name="Rectangle 1025"/>
          <p:cNvSpPr>
            <a:spLocks noChangeArrowheads="1"/>
          </p:cNvSpPr>
          <p:nvPr>
            <p:ph type="body" idx="1"/>
          </p:nvPr>
        </p:nvSpPr>
        <p:spPr bwMode="auto">
          <a:xfrm>
            <a:off x="1116013" y="4510088"/>
            <a:ext cx="7861300" cy="2159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400" b="1"/>
              <a:t>Этапы проектных документов: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/>
              <a:t>Инвестиционная заявка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/>
              <a:t>Исследование возможностей и презентация предложения (предварительное ТЭО)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/>
              <a:t>Развернутое ТЭО проекта и презентация ТЭО</a:t>
            </a:r>
          </a:p>
        </p:txBody>
      </p:sp>
      <p:pic>
        <p:nvPicPr>
          <p:cNvPr id="1434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484313"/>
            <a:ext cx="8018462" cy="300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1" name="Rectangle 1026"/>
          <p:cNvSpPr>
            <a:spLocks noChangeArrowheads="1"/>
          </p:cNvSpPr>
          <p:nvPr/>
        </p:nvSpPr>
        <p:spPr bwMode="auto">
          <a:xfrm>
            <a:off x="2268538" y="1052513"/>
            <a:ext cx="6048375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400" b="1">
                <a:latin typeface="Times New Roman" panose="02020603050405020304" pitchFamily="18" charset="0"/>
              </a:rPr>
              <a:t>Критерии обоснования и оценки: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482850" y="53975"/>
            <a:ext cx="6192838" cy="782638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>
                <a:latin typeface="Arial" panose="020B0604020202020204" pitchFamily="34" charset="0"/>
              </a:rPr>
              <a:t>Непрерывность разработки </a:t>
            </a:r>
            <a:br>
              <a:rPr lang="ru-RU" altLang="ru-RU" sz="2400" b="1">
                <a:latin typeface="Arial" panose="020B0604020202020204" pitchFamily="34" charset="0"/>
              </a:rPr>
            </a:br>
            <a:r>
              <a:rPr lang="ru-RU" altLang="ru-RU" sz="2400" b="1">
                <a:latin typeface="Arial" panose="020B0604020202020204" pitchFamily="34" charset="0"/>
              </a:rPr>
              <a:t>и реализации</a:t>
            </a:r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966788" y="2057400"/>
            <a:ext cx="1143000" cy="457200"/>
          </a:xfrm>
          <a:prstGeom prst="chevron">
            <a:avLst>
              <a:gd name="adj" fmla="val 6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000"/>
              <a:t>   разработка</a:t>
            </a:r>
          </a:p>
          <a:p>
            <a:pPr algn="ctr" eaLnBrk="1" hangingPunct="1"/>
            <a:r>
              <a:rPr lang="ru-RU" altLang="ru-RU" sz="1000"/>
              <a:t>   обоснование</a:t>
            </a:r>
            <a:endParaRPr lang="en-US" altLang="ru-RU" sz="1000"/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1824038" y="2057400"/>
            <a:ext cx="1143000" cy="457200"/>
          </a:xfrm>
          <a:prstGeom prst="chevron">
            <a:avLst>
              <a:gd name="adj" fmla="val 6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000"/>
              <a:t>    реализация</a:t>
            </a:r>
          </a:p>
          <a:p>
            <a:pPr algn="ctr" eaLnBrk="1" hangingPunct="1"/>
            <a:r>
              <a:rPr lang="ru-RU" altLang="ru-RU" sz="1000"/>
              <a:t>  освоение</a:t>
            </a:r>
            <a:endParaRPr lang="en-US" altLang="ru-RU" sz="1000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176588" y="1828800"/>
            <a:ext cx="5572125" cy="8382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b="1"/>
              <a:t>Разработка проекта (обоснование инвестиций)</a:t>
            </a:r>
            <a:r>
              <a:rPr lang="ru-RU" altLang="ru-RU" sz="1400"/>
              <a:t> неотъемлема и равноценна </a:t>
            </a:r>
            <a:r>
              <a:rPr lang="ru-RU" altLang="ru-RU" sz="1400" b="1"/>
              <a:t>реализации проекта (освоению инвестиций). </a:t>
            </a:r>
            <a:r>
              <a:rPr lang="ru-RU" altLang="ru-RU" sz="1400"/>
              <a:t>ТЭО – сводный рабочий  документ проекта.</a:t>
            </a:r>
          </a:p>
        </p:txBody>
      </p:sp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827088" y="4225925"/>
          <a:ext cx="2362200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" name="VISIO" r:id="rId4" imgW="2913888" imgH="1274064" progId="Visio.Drawing.6">
                  <p:embed/>
                </p:oleObj>
              </mc:Choice>
              <mc:Fallback>
                <p:oleObj name="VISIO" r:id="rId4" imgW="2913888" imgH="1274064" progId="Visio.Drawing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225925"/>
                        <a:ext cx="2362200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3176588" y="4191000"/>
            <a:ext cx="5572125" cy="11430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/>
              <a:t>Осуществление </a:t>
            </a:r>
            <a:r>
              <a:rPr lang="ru-RU" altLang="ru-RU" sz="1400" b="1"/>
              <a:t>контроля хода реализации  </a:t>
            </a:r>
            <a:r>
              <a:rPr lang="ru-RU" altLang="ru-RU" sz="1400"/>
              <a:t>в соответствие с утвержденным проектом.</a:t>
            </a:r>
            <a:r>
              <a:rPr lang="ru-RU" altLang="ru-RU" sz="1400" b="1"/>
              <a:t> При</a:t>
            </a:r>
            <a:r>
              <a:rPr lang="ru-RU" altLang="ru-RU" sz="1400"/>
              <a:t> </a:t>
            </a:r>
            <a:r>
              <a:rPr lang="ru-RU" altLang="ru-RU" sz="1400" b="1"/>
              <a:t>отклонениях производится анализ причин отклонения</a:t>
            </a:r>
            <a:r>
              <a:rPr lang="ru-RU" altLang="ru-RU" sz="1400"/>
              <a:t>, </a:t>
            </a:r>
            <a:r>
              <a:rPr lang="ru-RU" altLang="ru-RU" sz="1400" b="1"/>
              <a:t>с принятием соответствующих решений</a:t>
            </a: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3176588" y="2971800"/>
            <a:ext cx="5572125" cy="914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b="1"/>
              <a:t>Бюджеты</a:t>
            </a:r>
            <a:r>
              <a:rPr lang="ru-RU" altLang="ru-RU" sz="1400"/>
              <a:t> реализации </a:t>
            </a:r>
            <a:r>
              <a:rPr lang="ru-RU" altLang="ru-RU" sz="1400" b="1"/>
              <a:t>и эффекты</a:t>
            </a:r>
            <a:r>
              <a:rPr lang="ru-RU" altLang="ru-RU" sz="1400"/>
              <a:t> проекта, подготовленные на этапе обоснования проекта </a:t>
            </a:r>
            <a:r>
              <a:rPr lang="ru-RU" altLang="ru-RU" sz="1400" b="1"/>
              <a:t>определяют изменение нормативов, рабочие бюджеты подразделений и мотивацию персонала</a:t>
            </a:r>
            <a:endParaRPr lang="ru-RU" altLang="ru-RU" sz="1400"/>
          </a:p>
        </p:txBody>
      </p:sp>
      <p:sp>
        <p:nvSpPr>
          <p:cNvPr id="16393" name="Documents"/>
          <p:cNvSpPr>
            <a:spLocks noEditPoints="1" noChangeArrowheads="1"/>
          </p:cNvSpPr>
          <p:nvPr/>
        </p:nvSpPr>
        <p:spPr bwMode="auto">
          <a:xfrm>
            <a:off x="941388" y="2743200"/>
            <a:ext cx="838200" cy="1143000"/>
          </a:xfrm>
          <a:custGeom>
            <a:avLst/>
            <a:gdLst>
              <a:gd name="T0" fmla="*/ 0 w 21600"/>
              <a:gd name="T1" fmla="*/ 7840504 h 21600"/>
              <a:gd name="T2" fmla="*/ 5222374 w 21600"/>
              <a:gd name="T3" fmla="*/ 0 h 21600"/>
              <a:gd name="T4" fmla="*/ 32606640 w 21600"/>
              <a:gd name="T5" fmla="*/ 52721669 h 21600"/>
              <a:gd name="T6" fmla="*/ 30048151 w 21600"/>
              <a:gd name="T7" fmla="*/ 56602736 h 21600"/>
              <a:gd name="T8" fmla="*/ 27491175 w 21600"/>
              <a:gd name="T9" fmla="*/ 60562173 h 21600"/>
              <a:gd name="T10" fmla="*/ 30048151 w 21600"/>
              <a:gd name="T11" fmla="*/ 3998648 h 21600"/>
              <a:gd name="T12" fmla="*/ 27491175 w 21600"/>
              <a:gd name="T13" fmla="*/ 7840504 h 21600"/>
              <a:gd name="T14" fmla="*/ 2477153 w 21600"/>
              <a:gd name="T15" fmla="*/ 3998648 h 21600"/>
              <a:gd name="T16" fmla="*/ 32526817 w 21600"/>
              <a:gd name="T17" fmla="*/ 0 h 21600"/>
              <a:gd name="T18" fmla="*/ 16263408 w 21600"/>
              <a:gd name="T19" fmla="*/ 0 h 21600"/>
              <a:gd name="T20" fmla="*/ 0 w 21600"/>
              <a:gd name="T21" fmla="*/ 30241875 h 21600"/>
              <a:gd name="T22" fmla="*/ 32526817 w 21600"/>
              <a:gd name="T23" fmla="*/ 30241875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1645 w 21600"/>
              <a:gd name="T37" fmla="*/ 4171 h 21600"/>
              <a:gd name="T38" fmla="*/ 16522 w 21600"/>
              <a:gd name="T39" fmla="*/ 17314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000" b="1"/>
              <a:t>ТЭО,</a:t>
            </a:r>
            <a:endParaRPr lang="en-US" altLang="ru-RU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1000" b="1"/>
              <a:t>инвестиционное предложение, заявка;</a:t>
            </a:r>
            <a:r>
              <a:rPr lang="en-US" altLang="ru-RU" sz="1000" b="1"/>
              <a:t> </a:t>
            </a:r>
          </a:p>
        </p:txBody>
      </p:sp>
      <p:sp>
        <p:nvSpPr>
          <p:cNvPr id="16394" name="AutoShape 10"/>
          <p:cNvSpPr>
            <a:spLocks noChangeArrowheads="1"/>
          </p:cNvSpPr>
          <p:nvPr/>
        </p:nvSpPr>
        <p:spPr bwMode="auto">
          <a:xfrm>
            <a:off x="1855788" y="2819400"/>
            <a:ext cx="685800" cy="304800"/>
          </a:xfrm>
          <a:custGeom>
            <a:avLst/>
            <a:gdLst>
              <a:gd name="T0" fmla="*/ 10887075 w 21600"/>
              <a:gd name="T1" fmla="*/ 0 h 21600"/>
              <a:gd name="T2" fmla="*/ 2721769 w 21600"/>
              <a:gd name="T3" fmla="*/ 2150336 h 21600"/>
              <a:gd name="T4" fmla="*/ 10887075 w 21600"/>
              <a:gd name="T5" fmla="*/ 1075267 h 21600"/>
              <a:gd name="T6" fmla="*/ 24495919 w 21600"/>
              <a:gd name="T7" fmla="*/ 2150533 h 21600"/>
              <a:gd name="T8" fmla="*/ 19052381 w 21600"/>
              <a:gd name="T9" fmla="*/ 3225800 h 21600"/>
              <a:gd name="T10" fmla="*/ 13608844 w 21600"/>
              <a:gd name="T11" fmla="*/ 2150533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799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5" name="Documents"/>
          <p:cNvSpPr>
            <a:spLocks noEditPoints="1" noChangeArrowheads="1"/>
          </p:cNvSpPr>
          <p:nvPr/>
        </p:nvSpPr>
        <p:spPr bwMode="auto">
          <a:xfrm>
            <a:off x="1855788" y="3124200"/>
            <a:ext cx="1066800" cy="685800"/>
          </a:xfrm>
          <a:custGeom>
            <a:avLst/>
            <a:gdLst>
              <a:gd name="T0" fmla="*/ 0 w 21600"/>
              <a:gd name="T1" fmla="*/ 2822575 h 21600"/>
              <a:gd name="T2" fmla="*/ 8459378 w 21600"/>
              <a:gd name="T3" fmla="*/ 0 h 21600"/>
              <a:gd name="T4" fmla="*/ 52817367 w 21600"/>
              <a:gd name="T5" fmla="*/ 18979801 h 21600"/>
              <a:gd name="T6" fmla="*/ 48673046 w 21600"/>
              <a:gd name="T7" fmla="*/ 20376991 h 21600"/>
              <a:gd name="T8" fmla="*/ 44531195 w 21600"/>
              <a:gd name="T9" fmla="*/ 21802376 h 21600"/>
              <a:gd name="T10" fmla="*/ 48673046 w 21600"/>
              <a:gd name="T11" fmla="*/ 1439513 h 21600"/>
              <a:gd name="T12" fmla="*/ 44531195 w 21600"/>
              <a:gd name="T13" fmla="*/ 2822575 h 21600"/>
              <a:gd name="T14" fmla="*/ 4012600 w 21600"/>
              <a:gd name="T15" fmla="*/ 1439513 h 21600"/>
              <a:gd name="T16" fmla="*/ 52688067 w 21600"/>
              <a:gd name="T17" fmla="*/ 0 h 21600"/>
              <a:gd name="T18" fmla="*/ 26344033 w 21600"/>
              <a:gd name="T19" fmla="*/ 0 h 21600"/>
              <a:gd name="T20" fmla="*/ 0 w 21600"/>
              <a:gd name="T21" fmla="*/ 10887075 h 21600"/>
              <a:gd name="T22" fmla="*/ 52688067 w 21600"/>
              <a:gd name="T23" fmla="*/ 10887075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1645 w 21600"/>
              <a:gd name="T37" fmla="*/ 4171 h 21600"/>
              <a:gd name="T38" fmla="*/ 16522 w 21600"/>
              <a:gd name="T39" fmla="*/ 17314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000" b="1"/>
              <a:t>Бюджеты</a:t>
            </a:r>
            <a:endParaRPr lang="en-US" altLang="ru-RU" sz="1000" b="1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124075" y="71438"/>
            <a:ext cx="6948488" cy="765175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200" b="1"/>
              <a:t>Система управления проектно-инвестиционной деятельностью исключает: </a:t>
            </a:r>
          </a:p>
        </p:txBody>
      </p:sp>
      <p:sp>
        <p:nvSpPr>
          <p:cNvPr id="1843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1495425"/>
            <a:ext cx="7978775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800"/>
              <a:t>Инвестиционную деятельность, не соответствующую стратегии компании и не имеющую необходимого обоснования</a:t>
            </a:r>
          </a:p>
          <a:p>
            <a:pPr eaLnBrk="1" hangingPunct="1"/>
            <a:endParaRPr lang="ru-RU" altLang="ru-RU" sz="2800"/>
          </a:p>
          <a:p>
            <a:pPr eaLnBrk="1" hangingPunct="1"/>
            <a:r>
              <a:rPr lang="ru-RU" altLang="ru-RU" sz="2800"/>
              <a:t>Неопределенность приоритетов, ситуацию нехватки ресурсов.</a:t>
            </a:r>
          </a:p>
          <a:p>
            <a:pPr eaLnBrk="1" hangingPunct="1"/>
            <a:endParaRPr lang="ru-RU" altLang="ru-RU" sz="2800"/>
          </a:p>
          <a:p>
            <a:pPr eaLnBrk="1" hangingPunct="1"/>
            <a:r>
              <a:rPr lang="ru-RU" altLang="ru-RU" sz="2800"/>
              <a:t>Неизмеренный и смутный желаемый результат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124075" y="44450"/>
            <a:ext cx="6932613" cy="83661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1800" b="1">
                <a:latin typeface="Arial" panose="020B0604020202020204" pitchFamily="34" charset="0"/>
              </a:rPr>
              <a:t>Концептуальная схема инвестиционной деятельности </a:t>
            </a:r>
            <a:br>
              <a:rPr lang="ru-RU" altLang="ru-RU" sz="1800" b="1">
                <a:latin typeface="Arial" panose="020B0604020202020204" pitchFamily="34" charset="0"/>
              </a:rPr>
            </a:br>
            <a:r>
              <a:rPr lang="ru-RU" altLang="ru-RU" sz="1800" b="1">
                <a:latin typeface="Arial" panose="020B0604020202020204" pitchFamily="34" charset="0"/>
              </a:rPr>
              <a:t>в рамках общей модели </a:t>
            </a:r>
            <a:br>
              <a:rPr lang="ru-RU" altLang="ru-RU" sz="1800" b="1">
                <a:latin typeface="Arial" panose="020B0604020202020204" pitchFamily="34" charset="0"/>
              </a:rPr>
            </a:br>
            <a:r>
              <a:rPr lang="ru-RU" altLang="ru-RU" sz="1800" b="1">
                <a:latin typeface="Arial" panose="020B0604020202020204" pitchFamily="34" charset="0"/>
              </a:rPr>
              <a:t>проектного управления предприятием</a:t>
            </a:r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>
            <p:ph idx="1"/>
          </p:nvPr>
        </p:nvGraphicFramePr>
        <p:xfrm>
          <a:off x="984250" y="1268413"/>
          <a:ext cx="7967663" cy="516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" name="Visio" r:id="rId4" imgW="9639605" imgH="6252058" progId="Visio.Drawing.11">
                  <p:embed/>
                </p:oleObj>
              </mc:Choice>
              <mc:Fallback>
                <p:oleObj name="Visio" r:id="rId4" imgW="9639605" imgH="6252058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0" y="1268413"/>
                        <a:ext cx="7967663" cy="5167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411413" y="260350"/>
            <a:ext cx="6572250" cy="47625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800" b="1"/>
              <a:t>Классификация проектов</a:t>
            </a:r>
          </a:p>
        </p:txBody>
      </p:sp>
      <p:graphicFrame>
        <p:nvGraphicFramePr>
          <p:cNvPr id="1007186" name="Group 59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4843837"/>
              </p:ext>
            </p:extLst>
          </p:nvPr>
        </p:nvGraphicFramePr>
        <p:xfrm>
          <a:off x="1042988" y="1196752"/>
          <a:ext cx="7704137" cy="5616335"/>
        </p:xfrm>
        <a:graphic>
          <a:graphicData uri="http://schemas.openxmlformats.org/drawingml/2006/table">
            <a:tbl>
              <a:tblPr/>
              <a:tblGrid>
                <a:gridCol w="2736850">
                  <a:extLst>
                    <a:ext uri="{9D8B030D-6E8A-4147-A177-3AD203B41FA5}">
                      <a16:colId xmlns:a16="http://schemas.microsoft.com/office/drawing/2014/main" val="2169216899"/>
                    </a:ext>
                  </a:extLst>
                </a:gridCol>
                <a:gridCol w="1584325">
                  <a:extLst>
                    <a:ext uri="{9D8B030D-6E8A-4147-A177-3AD203B41FA5}">
                      <a16:colId xmlns:a16="http://schemas.microsoft.com/office/drawing/2014/main" val="24092007"/>
                    </a:ext>
                  </a:extLst>
                </a:gridCol>
                <a:gridCol w="1366837">
                  <a:extLst>
                    <a:ext uri="{9D8B030D-6E8A-4147-A177-3AD203B41FA5}">
                      <a16:colId xmlns:a16="http://schemas.microsoft.com/office/drawing/2014/main" val="3742967158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502700938"/>
                    </a:ext>
                  </a:extLst>
                </a:gridCol>
              </a:tblGrid>
              <a:tr h="332094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Тип проекта</a:t>
                      </a:r>
                      <a:endParaRPr kumimoji="0" lang="en-US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Экономический эффект</a:t>
                      </a:r>
                      <a:endParaRPr kumimoji="0" lang="en-US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502432"/>
                  </a:ext>
                </a:extLst>
              </a:tr>
              <a:tr h="1084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indent="174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82550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233488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41475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Увеличение</a:t>
                      </a: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доходов</a:t>
                      </a:r>
                      <a:endParaRPr kumimoji="0" lang="en-US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174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839788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247775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55763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6375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2095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815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3535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9255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Снижение затрат</a:t>
                      </a:r>
                      <a:endParaRPr kumimoji="0" lang="en-US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174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839788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247775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55763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6375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2095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815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3535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9255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Без прямого экономического эффекта</a:t>
                      </a:r>
                      <a:endParaRPr kumimoji="0" lang="en-US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2022763"/>
                  </a:ext>
                </a:extLst>
              </a:tr>
              <a:tr h="58463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Реинжиниринговые проекты</a:t>
                      </a:r>
                      <a:endParaRPr kumimoji="0" lang="en-US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Wingdings" panose="05000000000000000000" pitchFamily="2" charset="2"/>
                          <a:sym typeface="Wingdings" panose="05000000000000000000" pitchFamily="2" charset="2"/>
                        </a:rPr>
                        <a:t></a:t>
                      </a:r>
                    </a:p>
                  </a:txBody>
                  <a:tcPr marL="90000" marR="90000" marT="43205" marB="43205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Wingdings" panose="05000000000000000000" pitchFamily="2" charset="2"/>
                          <a:sym typeface="Wingdings" panose="05000000000000000000" pitchFamily="2" charset="2"/>
                        </a:rPr>
                        <a:t></a:t>
                      </a: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545557"/>
                  </a:ext>
                </a:extLst>
              </a:tr>
              <a:tr h="58463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Инфраструктурные проекты</a:t>
                      </a:r>
                      <a:endParaRPr kumimoji="0" lang="en-US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Wingdings" panose="05000000000000000000" pitchFamily="2" charset="2"/>
                          <a:sym typeface="Wingdings" panose="05000000000000000000" pitchFamily="2" charset="2"/>
                        </a:rPr>
                        <a:t></a:t>
                      </a: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Wingdings" panose="05000000000000000000" pitchFamily="2" charset="2"/>
                          <a:sym typeface="Wingdings" panose="05000000000000000000" pitchFamily="2" charset="2"/>
                        </a:rPr>
                        <a:t></a:t>
                      </a: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6001810"/>
                  </a:ext>
                </a:extLst>
              </a:tr>
              <a:tr h="58463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Проекты улучшения качества</a:t>
                      </a:r>
                      <a:endParaRPr kumimoji="0" lang="en-US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Wingdings" panose="05000000000000000000" pitchFamily="2" charset="2"/>
                          <a:sym typeface="Wingdings" panose="05000000000000000000" pitchFamily="2" charset="2"/>
                        </a:rPr>
                        <a:t></a:t>
                      </a: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Wingdings" panose="05000000000000000000" pitchFamily="2" charset="2"/>
                          <a:sym typeface="Wingdings" panose="05000000000000000000" pitchFamily="2" charset="2"/>
                        </a:rPr>
                        <a:t></a:t>
                      </a: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3587036"/>
                  </a:ext>
                </a:extLst>
              </a:tr>
              <a:tr h="58463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Информационные проекты</a:t>
                      </a:r>
                      <a:endParaRPr kumimoji="0" lang="en-US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Wingdings" panose="05000000000000000000" pitchFamily="2" charset="2"/>
                          <a:sym typeface="Wingdings" panose="05000000000000000000" pitchFamily="2" charset="2"/>
                        </a:rPr>
                        <a:t></a:t>
                      </a: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Wingdings" panose="05000000000000000000" pitchFamily="2" charset="2"/>
                          <a:sym typeface="Wingdings" panose="05000000000000000000" pitchFamily="2" charset="2"/>
                        </a:rPr>
                        <a:t></a:t>
                      </a: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4427130"/>
                  </a:ext>
                </a:extLst>
              </a:tr>
              <a:tr h="58463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Проекты безопасности</a:t>
                      </a:r>
                      <a:endParaRPr kumimoji="0" lang="en-US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Wingdings" panose="05000000000000000000" pitchFamily="2" charset="2"/>
                          <a:sym typeface="Wingdings" panose="05000000000000000000" pitchFamily="2" charset="2"/>
                        </a:rPr>
                        <a:t></a:t>
                      </a: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Wingdings" panose="05000000000000000000" pitchFamily="2" charset="2"/>
                          <a:sym typeface="Wingdings" panose="05000000000000000000" pitchFamily="2" charset="2"/>
                        </a:rPr>
                        <a:t></a:t>
                      </a: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370698"/>
                  </a:ext>
                </a:extLst>
              </a:tr>
              <a:tr h="58463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Проекты развития персонала</a:t>
                      </a:r>
                      <a:endParaRPr kumimoji="0" lang="en-US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Wingdings" panose="05000000000000000000" pitchFamily="2" charset="2"/>
                          <a:sym typeface="Wingdings" panose="05000000000000000000" pitchFamily="2" charset="2"/>
                        </a:rPr>
                        <a:t></a:t>
                      </a: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85177"/>
                  </a:ext>
                </a:extLst>
              </a:tr>
              <a:tr h="332094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Социальные проекты</a:t>
                      </a:r>
                      <a:endParaRPr kumimoji="0" lang="en-US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Wingdings" panose="05000000000000000000" pitchFamily="2" charset="2"/>
                          <a:sym typeface="Wingdings" panose="05000000000000000000" pitchFamily="2" charset="2"/>
                        </a:rPr>
                        <a:t></a:t>
                      </a:r>
                    </a:p>
                  </a:txBody>
                  <a:tcPr marL="90000" marR="90000" marT="43205" marB="432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30566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195513" y="44450"/>
            <a:ext cx="6789737" cy="7921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>
                <a:latin typeface="Arial" panose="020B0604020202020204" pitchFamily="34" charset="0"/>
              </a:rPr>
              <a:t>Уровни компетенций в принятии </a:t>
            </a:r>
            <a:br>
              <a:rPr lang="ru-RU" altLang="ru-RU" sz="2400" b="1">
                <a:latin typeface="Arial" panose="020B0604020202020204" pitchFamily="34" charset="0"/>
              </a:rPr>
            </a:br>
            <a:r>
              <a:rPr lang="ru-RU" altLang="ru-RU" sz="2400" b="1">
                <a:latin typeface="Arial" panose="020B0604020202020204" pitchFamily="34" charset="0"/>
              </a:rPr>
              <a:t>проектных решений </a:t>
            </a: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 rot="-5436823">
            <a:off x="311944" y="3534569"/>
            <a:ext cx="209073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65000"/>
              </a:lnSpc>
            </a:pPr>
            <a:r>
              <a:rPr lang="ru-RU" altLang="ru-RU" sz="1400" b="1"/>
              <a:t>Уровень </a:t>
            </a:r>
          </a:p>
          <a:p>
            <a:pPr algn="ctr" eaLnBrk="1" hangingPunct="1">
              <a:lnSpc>
                <a:spcPct val="65000"/>
              </a:lnSpc>
            </a:pPr>
            <a:r>
              <a:rPr lang="ru-RU" altLang="ru-RU" sz="1400" b="1"/>
              <a:t>Компетенции</a:t>
            </a:r>
          </a:p>
        </p:txBody>
      </p:sp>
      <p:sp>
        <p:nvSpPr>
          <p:cNvPr id="26628" name="Pyr1"/>
          <p:cNvSpPr>
            <a:spLocks noEditPoints="1" noChangeArrowheads="1"/>
          </p:cNvSpPr>
          <p:nvPr/>
        </p:nvSpPr>
        <p:spPr bwMode="auto">
          <a:xfrm>
            <a:off x="4572000" y="1882775"/>
            <a:ext cx="1828800" cy="1258888"/>
          </a:xfrm>
          <a:custGeom>
            <a:avLst/>
            <a:gdLst>
              <a:gd name="T0" fmla="*/ 77419200 w 21600"/>
              <a:gd name="T1" fmla="*/ 0 h 21600"/>
              <a:gd name="T2" fmla="*/ 154838400 w 21600"/>
              <a:gd name="T3" fmla="*/ 73370324 h 21600"/>
              <a:gd name="T4" fmla="*/ 0 w 21600"/>
              <a:gd name="T5" fmla="*/ 73370324 h 21600"/>
              <a:gd name="T6" fmla="*/ 0 60000 65536"/>
              <a:gd name="T7" fmla="*/ 0 60000 65536"/>
              <a:gd name="T8" fmla="*/ 0 60000 65536"/>
              <a:gd name="T9" fmla="*/ 5400 w 21600"/>
              <a:gd name="T10" fmla="*/ 11800 h 21600"/>
              <a:gd name="T11" fmla="*/ 16200 w 21600"/>
              <a:gd name="T12" fmla="*/ 20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/>
              <a:t>ОСОБО ЗНАЧИМЫЕ</a:t>
            </a:r>
            <a:endParaRPr lang="en-US" altLang="ru-RU" sz="1200" b="1"/>
          </a:p>
        </p:txBody>
      </p:sp>
      <p:sp>
        <p:nvSpPr>
          <p:cNvPr id="26629" name="Pyr2"/>
          <p:cNvSpPr>
            <a:spLocks noEditPoints="1" noChangeArrowheads="1"/>
          </p:cNvSpPr>
          <p:nvPr/>
        </p:nvSpPr>
        <p:spPr bwMode="auto">
          <a:xfrm>
            <a:off x="3687763" y="3363913"/>
            <a:ext cx="3657600" cy="1082675"/>
          </a:xfrm>
          <a:custGeom>
            <a:avLst/>
            <a:gdLst>
              <a:gd name="T0" fmla="*/ 165935152 w 21600"/>
              <a:gd name="T1" fmla="*/ 0 h 21600"/>
              <a:gd name="T2" fmla="*/ 453389831 w 21600"/>
              <a:gd name="T3" fmla="*/ 0 h 21600"/>
              <a:gd name="T4" fmla="*/ 619353600 w 21600"/>
              <a:gd name="T5" fmla="*/ 54267831 h 21600"/>
              <a:gd name="T6" fmla="*/ 0 w 21600"/>
              <a:gd name="T7" fmla="*/ 54267831 h 21600"/>
              <a:gd name="T8" fmla="*/ 0 60000 65536"/>
              <a:gd name="T9" fmla="*/ 0 60000 65536"/>
              <a:gd name="T10" fmla="*/ 0 60000 65536"/>
              <a:gd name="T11" fmla="*/ 0 60000 65536"/>
              <a:gd name="T12" fmla="*/ 5787 w 21600"/>
              <a:gd name="T13" fmla="*/ 500 h 21600"/>
              <a:gd name="T14" fmla="*/ 15812 w 21600"/>
              <a:gd name="T15" fmla="*/ 21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87" y="0"/>
                </a:moveTo>
                <a:lnTo>
                  <a:pt x="15812" y="0"/>
                </a:lnTo>
                <a:lnTo>
                  <a:pt x="21600" y="21600"/>
                </a:lnTo>
                <a:lnTo>
                  <a:pt x="0" y="21600"/>
                </a:lnTo>
                <a:lnTo>
                  <a:pt x="5787" y="0"/>
                </a:lnTo>
                <a:close/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/>
              <a:t>ЗНАЧИМЫЕ ПРОЕКТЫ И ПРОГРАММЫ</a:t>
            </a:r>
            <a:endParaRPr lang="en-US" altLang="ru-RU" sz="1200" b="1"/>
          </a:p>
        </p:txBody>
      </p:sp>
      <p:sp>
        <p:nvSpPr>
          <p:cNvPr id="26630" name="Pyr3"/>
          <p:cNvSpPr>
            <a:spLocks noEditPoints="1" noChangeArrowheads="1"/>
          </p:cNvSpPr>
          <p:nvPr/>
        </p:nvSpPr>
        <p:spPr bwMode="auto">
          <a:xfrm>
            <a:off x="2620963" y="4710113"/>
            <a:ext cx="5791200" cy="1203325"/>
          </a:xfrm>
          <a:custGeom>
            <a:avLst/>
            <a:gdLst>
              <a:gd name="T0" fmla="*/ 270857373 w 21600"/>
              <a:gd name="T1" fmla="*/ 0 h 21600"/>
              <a:gd name="T2" fmla="*/ 1281755840 w 21600"/>
              <a:gd name="T3" fmla="*/ 0 h 21600"/>
              <a:gd name="T4" fmla="*/ 1552685067 w 21600"/>
              <a:gd name="T5" fmla="*/ 67036623 h 21600"/>
              <a:gd name="T6" fmla="*/ 0 w 21600"/>
              <a:gd name="T7" fmla="*/ 67036623 h 21600"/>
              <a:gd name="T8" fmla="*/ 0 60000 65536"/>
              <a:gd name="T9" fmla="*/ 0 60000 65536"/>
              <a:gd name="T10" fmla="*/ 0 60000 65536"/>
              <a:gd name="T11" fmla="*/ 0 60000 65536"/>
              <a:gd name="T12" fmla="*/ 5287 w 21600"/>
              <a:gd name="T13" fmla="*/ 500 h 21600"/>
              <a:gd name="T14" fmla="*/ 16312 w 21600"/>
              <a:gd name="T15" fmla="*/ 21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768" y="0"/>
                </a:moveTo>
                <a:lnTo>
                  <a:pt x="17831" y="0"/>
                </a:lnTo>
                <a:lnTo>
                  <a:pt x="21600" y="21600"/>
                </a:lnTo>
                <a:lnTo>
                  <a:pt x="0" y="21600"/>
                </a:lnTo>
                <a:lnTo>
                  <a:pt x="3768" y="0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/>
              <a:t>ОПЕРАТИВНЫЕ ПРОЕКТЫ</a:t>
            </a:r>
            <a:endParaRPr lang="en-US" altLang="ru-RU" sz="1200" b="1"/>
          </a:p>
        </p:txBody>
      </p:sp>
      <p:sp>
        <p:nvSpPr>
          <p:cNvPr id="26631" name="Oval 8"/>
          <p:cNvSpPr>
            <a:spLocks noChangeArrowheads="1"/>
          </p:cNvSpPr>
          <p:nvPr/>
        </p:nvSpPr>
        <p:spPr bwMode="auto">
          <a:xfrm>
            <a:off x="3001963" y="1993900"/>
            <a:ext cx="1600200" cy="963613"/>
          </a:xfrm>
          <a:prstGeom prst="ellipse">
            <a:avLst/>
          </a:prstGeom>
          <a:solidFill>
            <a:srgbClr val="D8EBB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/>
              <a:t>ИНВЕСТИЦИОННЫЙ</a:t>
            </a:r>
          </a:p>
          <a:p>
            <a:pPr algn="ctr" eaLnBrk="1" hangingPunct="1"/>
            <a:r>
              <a:rPr lang="ru-RU" altLang="ru-RU" sz="1200" b="1"/>
              <a:t>КОМИТЕТ</a:t>
            </a:r>
            <a:endParaRPr lang="en-US" altLang="ru-RU" sz="1200" b="1"/>
          </a:p>
        </p:txBody>
      </p:sp>
      <p:sp>
        <p:nvSpPr>
          <p:cNvPr id="26632" name="Oval 9"/>
          <p:cNvSpPr>
            <a:spLocks noChangeArrowheads="1"/>
          </p:cNvSpPr>
          <p:nvPr/>
        </p:nvSpPr>
        <p:spPr bwMode="auto">
          <a:xfrm>
            <a:off x="2087563" y="3330575"/>
            <a:ext cx="1828800" cy="963613"/>
          </a:xfrm>
          <a:prstGeom prst="ellipse">
            <a:avLst/>
          </a:prstGeom>
          <a:solidFill>
            <a:srgbClr val="CDCD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/>
              <a:t>ГЕН.ДИРЕКТОР </a:t>
            </a:r>
          </a:p>
          <a:p>
            <a:pPr algn="ctr" eaLnBrk="1" hangingPunct="1"/>
            <a:r>
              <a:rPr lang="ru-RU" altLang="ru-RU" sz="1200" b="1"/>
              <a:t>И ИНВЕСТИЦИОННЫЙ </a:t>
            </a:r>
          </a:p>
          <a:p>
            <a:pPr algn="ctr" eaLnBrk="1" hangingPunct="1"/>
            <a:r>
              <a:rPr lang="ru-RU" altLang="ru-RU" sz="1200" b="1"/>
              <a:t>КОМИТЕТ</a:t>
            </a:r>
            <a:endParaRPr lang="en-US" altLang="ru-RU" sz="1200" b="1"/>
          </a:p>
        </p:txBody>
      </p:sp>
      <p:sp>
        <p:nvSpPr>
          <p:cNvPr id="26633" name="Oval 10"/>
          <p:cNvSpPr>
            <a:spLocks noChangeArrowheads="1"/>
          </p:cNvSpPr>
          <p:nvPr/>
        </p:nvSpPr>
        <p:spPr bwMode="auto">
          <a:xfrm>
            <a:off x="1096963" y="4710113"/>
            <a:ext cx="1828800" cy="1203325"/>
          </a:xfrm>
          <a:prstGeom prst="ellipse">
            <a:avLst/>
          </a:prstGeom>
          <a:solidFill>
            <a:srgbClr val="FFBE7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/>
              <a:t>ДИРЕКТОРА </a:t>
            </a:r>
          </a:p>
          <a:p>
            <a:pPr algn="ctr" eaLnBrk="1" hangingPunct="1"/>
            <a:r>
              <a:rPr lang="ru-RU" altLang="ru-RU" sz="1200" b="1"/>
              <a:t>ПО ФУНКЦИЯМ</a:t>
            </a:r>
            <a:endParaRPr lang="en-US" altLang="ru-RU" sz="1200" b="1"/>
          </a:p>
        </p:txBody>
      </p:sp>
      <p:sp>
        <p:nvSpPr>
          <p:cNvPr id="26634" name="AutoShape 11" descr="Светлый диагональный 2"/>
          <p:cNvSpPr>
            <a:spLocks noChangeArrowheads="1"/>
          </p:cNvSpPr>
          <p:nvPr/>
        </p:nvSpPr>
        <p:spPr bwMode="auto">
          <a:xfrm>
            <a:off x="900113" y="2062163"/>
            <a:ext cx="228600" cy="3851275"/>
          </a:xfrm>
          <a:prstGeom prst="upArrow">
            <a:avLst>
              <a:gd name="adj1" fmla="val 50000"/>
              <a:gd name="adj2" fmla="val 267996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26635" name="AutoShape 12" descr="Светлый диагональный 2"/>
          <p:cNvSpPr>
            <a:spLocks noChangeArrowheads="1"/>
          </p:cNvSpPr>
          <p:nvPr/>
        </p:nvSpPr>
        <p:spPr bwMode="auto">
          <a:xfrm rot="-8786">
            <a:off x="8443913" y="1989138"/>
            <a:ext cx="228600" cy="3852862"/>
          </a:xfrm>
          <a:prstGeom prst="upArrow">
            <a:avLst>
              <a:gd name="adj1" fmla="val 50000"/>
              <a:gd name="adj2" fmla="val 268106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36" name="Rectangle 13"/>
          <p:cNvSpPr>
            <a:spLocks noChangeArrowheads="1"/>
          </p:cNvSpPr>
          <p:nvPr/>
        </p:nvSpPr>
        <p:spPr bwMode="auto">
          <a:xfrm rot="-5436823">
            <a:off x="6894513" y="3932238"/>
            <a:ext cx="2595562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65000"/>
              </a:lnSpc>
            </a:pPr>
            <a:r>
              <a:rPr lang="ru-RU" altLang="ru-RU" sz="1400" b="1"/>
              <a:t>Влияние на стратегию и  </a:t>
            </a:r>
          </a:p>
          <a:p>
            <a:pPr algn="ctr" eaLnBrk="1" hangingPunct="1">
              <a:lnSpc>
                <a:spcPct val="65000"/>
              </a:lnSpc>
            </a:pPr>
            <a:endParaRPr lang="ru-RU" altLang="ru-RU" sz="1400" b="1"/>
          </a:p>
          <a:p>
            <a:pPr algn="ctr" eaLnBrk="1" hangingPunct="1">
              <a:lnSpc>
                <a:spcPct val="65000"/>
              </a:lnSpc>
            </a:pPr>
            <a:r>
              <a:rPr lang="ru-RU" altLang="ru-RU" sz="1400" b="1"/>
              <a:t>суммы бюджета</a:t>
            </a:r>
          </a:p>
        </p:txBody>
      </p:sp>
      <p:sp>
        <p:nvSpPr>
          <p:cNvPr id="2663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600200"/>
            <a:ext cx="7859712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ru-RU" altLang="ru-RU"/>
          </a:p>
          <a:p>
            <a:pPr eaLnBrk="1" hangingPunct="1">
              <a:buFontTx/>
              <a:buNone/>
            </a:pPr>
            <a:endParaRPr lang="ru-RU" altLang="ru-RU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411413" y="144463"/>
            <a:ext cx="5976937" cy="620712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800" b="1">
                <a:latin typeface="Arial" panose="020B0604020202020204" pitchFamily="34" charset="0"/>
              </a:rPr>
              <a:t>Инвестиционные проекты</a:t>
            </a:r>
          </a:p>
        </p:txBody>
      </p:sp>
      <p:sp>
        <p:nvSpPr>
          <p:cNvPr id="2867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827088" y="1855788"/>
            <a:ext cx="8229600" cy="3373437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/>
              <a:t>Инвестиционные проекты</a:t>
            </a:r>
            <a:r>
              <a:rPr lang="ru-RU" altLang="ru-RU"/>
              <a:t> реализуются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/>
              <a:t>Как составная часть продуктовых проектов,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/>
              <a:t>Как самостоятельные проекты в целях технического развития, обслуживания производства (общезаводское направление)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3203575" y="55563"/>
            <a:ext cx="5040313" cy="709612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800" b="1">
                <a:latin typeface="Arial" panose="020B0604020202020204" pitchFamily="34" charset="0"/>
              </a:rPr>
              <a:t>Основные роли</a:t>
            </a:r>
          </a:p>
        </p:txBody>
      </p:sp>
      <p:graphicFrame>
        <p:nvGraphicFramePr>
          <p:cNvPr id="30723" name="Object 5"/>
          <p:cNvGraphicFramePr>
            <a:graphicFrameLocks noChangeAspect="1"/>
          </p:cNvGraphicFramePr>
          <p:nvPr>
            <p:ph idx="1"/>
          </p:nvPr>
        </p:nvGraphicFramePr>
        <p:xfrm>
          <a:off x="755650" y="1141413"/>
          <a:ext cx="8388350" cy="571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Visio" r:id="rId4" imgW="7512290" imgH="5584158" progId="Visio.Drawing.11">
                  <p:embed/>
                </p:oleObj>
              </mc:Choice>
              <mc:Fallback>
                <p:oleObj name="Visio" r:id="rId4" imgW="7512290" imgH="5584158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141413"/>
                        <a:ext cx="8388350" cy="571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087563" y="127000"/>
            <a:ext cx="7056437" cy="638175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800" b="1"/>
              <a:t>Руководитель проекта, его функции</a:t>
            </a:r>
          </a:p>
        </p:txBody>
      </p:sp>
      <p:sp>
        <p:nvSpPr>
          <p:cNvPr id="3277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42988" y="1317625"/>
            <a:ext cx="7861300" cy="5064125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eaLnBrk="1" hangingPunct="1">
              <a:lnSpc>
                <a:spcPct val="90000"/>
              </a:lnSpc>
            </a:pPr>
            <a:endParaRPr lang="ru-RU" altLang="ru-RU" sz="2400"/>
          </a:p>
          <a:p>
            <a:pPr marL="457200" indent="-457200" eaLnBrk="1" hangingPunct="1">
              <a:lnSpc>
                <a:spcPct val="90000"/>
              </a:lnSpc>
            </a:pPr>
            <a:r>
              <a:rPr lang="ru-RU" altLang="ru-RU" sz="2400"/>
              <a:t>Организация всех работ по подготовке проекта к реализации, планирование, бюджетирование, разработка и презентация проектных документов</a:t>
            </a:r>
          </a:p>
          <a:p>
            <a:pPr marL="457200" indent="-457200" eaLnBrk="1" hangingPunct="1">
              <a:lnSpc>
                <a:spcPct val="90000"/>
              </a:lnSpc>
            </a:pPr>
            <a:endParaRPr lang="ru-RU" altLang="ru-RU" sz="2400"/>
          </a:p>
          <a:p>
            <a:pPr marL="457200" indent="-457200" eaLnBrk="1" hangingPunct="1">
              <a:lnSpc>
                <a:spcPct val="90000"/>
              </a:lnSpc>
            </a:pPr>
            <a:r>
              <a:rPr lang="ru-RU" altLang="ru-RU" sz="2400"/>
              <a:t>Координация и  контроль реализации проекта (программы)</a:t>
            </a:r>
          </a:p>
          <a:p>
            <a:pPr marL="457200" indent="-457200" eaLnBrk="1" hangingPunct="1">
              <a:lnSpc>
                <a:spcPct val="90000"/>
              </a:lnSpc>
            </a:pPr>
            <a:endParaRPr lang="ru-RU" altLang="ru-RU" sz="2400"/>
          </a:p>
          <a:p>
            <a:pPr marL="457200" indent="-457200" eaLnBrk="1" hangingPunct="1">
              <a:lnSpc>
                <a:spcPct val="90000"/>
              </a:lnSpc>
            </a:pPr>
            <a:r>
              <a:rPr lang="ru-RU" altLang="ru-RU" sz="2400"/>
              <a:t>Контроль всех внутренних и внешних изменений, влияющих на реализацию проекта через управление выделенными ресурсами</a:t>
            </a:r>
          </a:p>
          <a:p>
            <a:pPr marL="457200" indent="-457200" eaLnBrk="1" hangingPunct="1">
              <a:lnSpc>
                <a:spcPct val="90000"/>
              </a:lnSpc>
            </a:pPr>
            <a:r>
              <a:rPr lang="ru-RU" altLang="ru-RU" sz="2400"/>
              <a:t>Мотивация персонала, участвующего в проекте</a:t>
            </a:r>
          </a:p>
          <a:p>
            <a:pPr marL="457200" indent="-457200" eaLnBrk="1" hangingPunct="1">
              <a:lnSpc>
                <a:spcPct val="90000"/>
              </a:lnSpc>
            </a:pPr>
            <a:endParaRPr lang="ru-RU" altLang="ru-RU" sz="2400"/>
          </a:p>
          <a:p>
            <a:pPr marL="457200" indent="-457200" eaLnBrk="1" hangingPunct="1">
              <a:lnSpc>
                <a:spcPct val="90000"/>
              </a:lnSpc>
              <a:buFontTx/>
              <a:buNone/>
            </a:pPr>
            <a:endParaRPr lang="ru-RU" altLang="ru-RU" sz="280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268538" y="115888"/>
            <a:ext cx="6788150" cy="5762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800" b="1">
                <a:latin typeface="Arial" panose="020B0604020202020204" pitchFamily="34" charset="0"/>
              </a:rPr>
              <a:t>Проектная группа</a:t>
            </a:r>
          </a:p>
        </p:txBody>
      </p:sp>
      <p:sp>
        <p:nvSpPr>
          <p:cNvPr id="3481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1125538"/>
            <a:ext cx="8229600" cy="5399087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endParaRPr lang="ru-RU" altLang="ru-RU" sz="2400"/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Временное формирование, созданное на период подготовки проекта, а также (при необходимости сопровождения) на период его реализации. 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/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Проектная группа состоит из специалистов предприятия по различным функциональным направлениям (конструкция, технология, энергетика, экономика и проч.)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/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Участники проектной группы закрепляются за одним или несколькими проектами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/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Участники проектной группы при необходимости частично или полностью освобождаются от текущих обязанностей, не относящихся к проекту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124075" y="53975"/>
            <a:ext cx="6840538" cy="782638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/>
              <a:t>Отдел инвестиционного планирования – управление портфелем</a:t>
            </a:r>
          </a:p>
        </p:txBody>
      </p:sp>
      <p:sp>
        <p:nvSpPr>
          <p:cNvPr id="36867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2813" y="1196975"/>
            <a:ext cx="8231187" cy="547211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b="1"/>
              <a:t>Управление инвестиционной программой предприятия: </a:t>
            </a:r>
            <a:r>
              <a:rPr lang="ru-RU" altLang="ru-RU" sz="180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800"/>
              <a:t>Формирование инвестиционного портфеля предприятия (участие в разработке, обосновании, представление на утверждение ИК проектов)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800"/>
              <a:t>координация и контроль разработки и реализации проектов; сводный бюджет и контроль за соблюдением лимитов по проектам;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b="1"/>
              <a:t>Обеспечение технической и экономической обоснованности всех инвестиционных решений</a:t>
            </a:r>
            <a:r>
              <a:rPr lang="ru-RU" altLang="ru-RU" sz="180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800"/>
              <a:t>контроль и сопровождение  разработки  технико-экономических обоснований проектов;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800"/>
              <a:t>организация экспертиз технико-экономических обоснований;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b="1"/>
              <a:t>Обеспечение единых правил и процедур рассмотрения и принятия инвестиционных решений</a:t>
            </a:r>
            <a:r>
              <a:rPr lang="ru-RU" altLang="ru-RU" sz="180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800"/>
              <a:t>контроль за соответствием процедур и проектной документации требованиям регламента</a:t>
            </a:r>
            <a:r>
              <a:rPr lang="en-US" altLang="ru-RU" sz="1800"/>
              <a:t>; </a:t>
            </a:r>
            <a:endParaRPr lang="ru-RU" altLang="ru-RU" sz="1800"/>
          </a:p>
          <a:p>
            <a:pPr eaLnBrk="1" hangingPunct="1">
              <a:lnSpc>
                <a:spcPct val="90000"/>
              </a:lnSpc>
            </a:pPr>
            <a:r>
              <a:rPr lang="ru-RU" altLang="ru-RU" sz="1800"/>
              <a:t>совершенствование регламента и развитие системы управления инвестиционной деятельностью</a:t>
            </a:r>
            <a:r>
              <a:rPr lang="en-US" altLang="ru-RU" sz="1800"/>
              <a:t>;</a:t>
            </a:r>
            <a:r>
              <a:rPr lang="ru-RU" altLang="ru-RU" sz="180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800"/>
              <a:t>методическая помощь участникам проектных групп и разработчикам проектов.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z="2000"/>
          </a:p>
          <a:p>
            <a:pPr lvl="1" eaLnBrk="1" hangingPunct="1">
              <a:lnSpc>
                <a:spcPct val="90000"/>
              </a:lnSpc>
            </a:pPr>
            <a:endParaRPr lang="ru-RU" altLang="ru-RU" sz="240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ChangeArrowheads="1"/>
          </p:cNvSpPr>
          <p:nvPr>
            <p:ph type="title"/>
          </p:nvPr>
        </p:nvSpPr>
        <p:spPr bwMode="auto">
          <a:xfrm>
            <a:off x="2195513" y="0"/>
            <a:ext cx="6553200" cy="69215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>
                <a:latin typeface="Arial" panose="020B0604020202020204" pitchFamily="34" charset="0"/>
              </a:rPr>
              <a:t>Взаимодействие ОИП</a:t>
            </a:r>
          </a:p>
        </p:txBody>
      </p:sp>
      <p:sp useBgFill="1">
        <p:nvSpPr>
          <p:cNvPr id="38915" name="Rectangle 5"/>
          <p:cNvSpPr>
            <a:spLocks noChangeArrowheads="1"/>
          </p:cNvSpPr>
          <p:nvPr/>
        </p:nvSpPr>
        <p:spPr bwMode="auto">
          <a:xfrm>
            <a:off x="3975100" y="2112963"/>
            <a:ext cx="1835150" cy="596900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119" tIns="44269" rIns="90119" bIns="44269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800"/>
              <a:t>Главный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1800"/>
              <a:t>Инженер</a:t>
            </a:r>
          </a:p>
        </p:txBody>
      </p:sp>
      <p:sp useBgFill="1">
        <p:nvSpPr>
          <p:cNvPr id="38916" name="Rectangle 6"/>
          <p:cNvSpPr>
            <a:spLocks noChangeArrowheads="1"/>
          </p:cNvSpPr>
          <p:nvPr/>
        </p:nvSpPr>
        <p:spPr bwMode="auto">
          <a:xfrm>
            <a:off x="3781425" y="3213100"/>
            <a:ext cx="2230438" cy="844550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119" tIns="44269" rIns="90119" bIns="44269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800"/>
              <a:t>Отдел инвестиционного планирования</a:t>
            </a:r>
          </a:p>
        </p:txBody>
      </p:sp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1331913" y="1989138"/>
            <a:ext cx="6985000" cy="3384550"/>
          </a:xfrm>
          <a:prstGeom prst="rect">
            <a:avLst/>
          </a:prstGeom>
          <a:noFill/>
          <a:ln w="222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19" tIns="44269" rIns="90119" bIns="44269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cxnSp>
        <p:nvCxnSpPr>
          <p:cNvPr id="38918" name="AutoShape 8"/>
          <p:cNvCxnSpPr>
            <a:cxnSpLocks noChangeShapeType="1"/>
            <a:stCxn id="38915" idx="2"/>
            <a:endCxn id="38916" idx="0"/>
          </p:cNvCxnSpPr>
          <p:nvPr/>
        </p:nvCxnSpPr>
        <p:spPr bwMode="auto">
          <a:xfrm rot="16200000" flipH="1">
            <a:off x="4643438" y="2959100"/>
            <a:ext cx="503237" cy="4763"/>
          </a:xfrm>
          <a:prstGeom prst="bentConnector3">
            <a:avLst>
              <a:gd name="adj1" fmla="val 49843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</p:cxnSp>
      <p:sp useBgFill="1">
        <p:nvSpPr>
          <p:cNvPr id="38919" name="Rectangle 20"/>
          <p:cNvSpPr>
            <a:spLocks noChangeArrowheads="1"/>
          </p:cNvSpPr>
          <p:nvPr/>
        </p:nvSpPr>
        <p:spPr bwMode="auto">
          <a:xfrm>
            <a:off x="1692275" y="4437063"/>
            <a:ext cx="2230438" cy="596900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119" tIns="44269" rIns="90119" bIns="44269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800"/>
              <a:t>Руководители проектов</a:t>
            </a:r>
          </a:p>
        </p:txBody>
      </p:sp>
      <p:sp>
        <p:nvSpPr>
          <p:cNvPr id="38920" name="Line 22"/>
          <p:cNvSpPr>
            <a:spLocks noChangeShapeType="1"/>
          </p:cNvSpPr>
          <p:nvPr/>
        </p:nvSpPr>
        <p:spPr bwMode="auto">
          <a:xfrm flipH="1">
            <a:off x="2771775" y="3573463"/>
            <a:ext cx="936625" cy="792162"/>
          </a:xfrm>
          <a:prstGeom prst="line">
            <a:avLst/>
          </a:prstGeom>
          <a:noFill/>
          <a:ln w="127000">
            <a:solidFill>
              <a:schemeClr val="tx1"/>
            </a:solidFill>
            <a:prstDash val="sysDot"/>
            <a:round/>
            <a:headEnd type="stealth" w="med" len="med"/>
            <a:tailEnd type="stealth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3200" rIns="90000" bIns="43200" anchor="ctr">
            <a:spAutoFit/>
          </a:bodyPr>
          <a:lstStyle/>
          <a:p>
            <a:endParaRPr lang="ru-RU"/>
          </a:p>
        </p:txBody>
      </p:sp>
      <p:sp useBgFill="1">
        <p:nvSpPr>
          <p:cNvPr id="38921" name="Rectangle 24"/>
          <p:cNvSpPr>
            <a:spLocks noChangeArrowheads="1"/>
          </p:cNvSpPr>
          <p:nvPr/>
        </p:nvSpPr>
        <p:spPr bwMode="auto">
          <a:xfrm>
            <a:off x="6372225" y="1125538"/>
            <a:ext cx="2230438" cy="596900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119" tIns="44269" rIns="90119" bIns="44269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800"/>
              <a:t>Инвестиционный комитет</a:t>
            </a:r>
          </a:p>
        </p:txBody>
      </p:sp>
      <p:sp useBgFill="1">
        <p:nvSpPr>
          <p:cNvPr id="38922" name="Rectangle 25"/>
          <p:cNvSpPr>
            <a:spLocks noChangeArrowheads="1"/>
          </p:cNvSpPr>
          <p:nvPr/>
        </p:nvSpPr>
        <p:spPr bwMode="auto">
          <a:xfrm>
            <a:off x="5940425" y="5588000"/>
            <a:ext cx="2230438" cy="596900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119" tIns="44269" rIns="90119" bIns="44269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800"/>
              <a:t>Службы предприятия</a:t>
            </a:r>
          </a:p>
        </p:txBody>
      </p:sp>
      <p:sp>
        <p:nvSpPr>
          <p:cNvPr id="38923" name="Line 26"/>
          <p:cNvSpPr>
            <a:spLocks noChangeShapeType="1"/>
          </p:cNvSpPr>
          <p:nvPr/>
        </p:nvSpPr>
        <p:spPr bwMode="auto">
          <a:xfrm flipH="1">
            <a:off x="6011863" y="1844675"/>
            <a:ext cx="1296987" cy="1800225"/>
          </a:xfrm>
          <a:prstGeom prst="line">
            <a:avLst/>
          </a:prstGeom>
          <a:noFill/>
          <a:ln w="127000">
            <a:solidFill>
              <a:schemeClr val="tx1"/>
            </a:solidFill>
            <a:prstDash val="sysDot"/>
            <a:round/>
            <a:headEnd type="stealth" w="med" len="med"/>
            <a:tailEnd type="stealth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3200" rIns="90000" bIns="43200" anchor="ctr">
            <a:spAutoFit/>
          </a:bodyPr>
          <a:lstStyle/>
          <a:p>
            <a:endParaRPr lang="ru-RU"/>
          </a:p>
        </p:txBody>
      </p:sp>
      <p:sp>
        <p:nvSpPr>
          <p:cNvPr id="38924" name="Line 27"/>
          <p:cNvSpPr>
            <a:spLocks noChangeShapeType="1"/>
          </p:cNvSpPr>
          <p:nvPr/>
        </p:nvSpPr>
        <p:spPr bwMode="auto">
          <a:xfrm flipH="1" flipV="1">
            <a:off x="5508625" y="4149725"/>
            <a:ext cx="1511300" cy="1366838"/>
          </a:xfrm>
          <a:prstGeom prst="line">
            <a:avLst/>
          </a:prstGeom>
          <a:noFill/>
          <a:ln w="127000">
            <a:solidFill>
              <a:schemeClr val="tx1"/>
            </a:solidFill>
            <a:prstDash val="sysDot"/>
            <a:round/>
            <a:headEnd type="stealth" w="med" len="med"/>
            <a:tailEnd type="stealth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3200" rIns="90000" bIns="43200" anchor="ctr">
            <a:spAutoFit/>
          </a:bodyPr>
          <a:lstStyle/>
          <a:p>
            <a:endParaRPr lang="ru-RU"/>
          </a:p>
        </p:txBody>
      </p:sp>
      <p:sp useBgFill="1">
        <p:nvSpPr>
          <p:cNvPr id="38925" name="Rectangle 28"/>
          <p:cNvSpPr>
            <a:spLocks noChangeArrowheads="1"/>
          </p:cNvSpPr>
          <p:nvPr/>
        </p:nvSpPr>
        <p:spPr bwMode="auto">
          <a:xfrm>
            <a:off x="3203575" y="5803900"/>
            <a:ext cx="2230438" cy="349250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119" tIns="44269" rIns="90119" bIns="44269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800"/>
              <a:t>УПЭиФА</a:t>
            </a:r>
          </a:p>
        </p:txBody>
      </p:sp>
      <p:sp>
        <p:nvSpPr>
          <p:cNvPr id="38926" name="Line 29"/>
          <p:cNvSpPr>
            <a:spLocks noChangeShapeType="1"/>
          </p:cNvSpPr>
          <p:nvPr/>
        </p:nvSpPr>
        <p:spPr bwMode="auto">
          <a:xfrm flipV="1">
            <a:off x="4643438" y="4149725"/>
            <a:ext cx="288925" cy="1584325"/>
          </a:xfrm>
          <a:prstGeom prst="line">
            <a:avLst/>
          </a:prstGeom>
          <a:noFill/>
          <a:ln w="127000">
            <a:solidFill>
              <a:schemeClr val="tx1"/>
            </a:solidFill>
            <a:prstDash val="sysDot"/>
            <a:round/>
            <a:headEnd type="stealth" w="med" len="med"/>
            <a:tailEnd type="stealth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3200" rIns="90000" bIns="43200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627313" y="260350"/>
            <a:ext cx="5400675" cy="549275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>
                <a:latin typeface="Arial" panose="020B0604020202020204" pitchFamily="34" charset="0"/>
              </a:rPr>
              <a:t>Инвестиционный комитет</a:t>
            </a:r>
          </a:p>
        </p:txBody>
      </p:sp>
      <p:sp>
        <p:nvSpPr>
          <p:cNvPr id="40963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879475" y="1125538"/>
            <a:ext cx="8229600" cy="532765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600" b="1"/>
              <a:t>Возглавляется:</a:t>
            </a:r>
            <a:r>
              <a:rPr lang="ru-RU" altLang="ru-RU" sz="2600"/>
              <a:t> Генеральным директором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600" b="1"/>
              <a:t>Состав: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/>
              <a:t>Первый заместитель генерального директора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/>
              <a:t>Директора по функциям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/>
              <a:t>Главные специалисты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/>
              <a:t>Секретарь инвестиционного комитета</a:t>
            </a:r>
          </a:p>
          <a:p>
            <a:pPr eaLnBrk="1" hangingPunct="1">
              <a:lnSpc>
                <a:spcPct val="80000"/>
              </a:lnSpc>
            </a:pPr>
            <a:endParaRPr lang="ru-RU" altLang="ru-RU" sz="2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600" b="1"/>
              <a:t>Основные функции: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/>
              <a:t>Оценка целесообразности реализации проектов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/>
              <a:t>Рассмотрение и принятие решений по проектам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/>
              <a:t>Утверждение планов проектной деятельности  с учетом целей и возможностей реализации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700338" y="115888"/>
            <a:ext cx="5113337" cy="720725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600" b="1"/>
              <a:t>Мотивация</a:t>
            </a:r>
          </a:p>
        </p:txBody>
      </p:sp>
      <p:sp>
        <p:nvSpPr>
          <p:cNvPr id="4301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792163" y="1125538"/>
            <a:ext cx="8172450" cy="5472112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400" b="1"/>
              <a:t>Мотивация обеспечивается положениями о премировании за участие в проектной деятельности и достижение результатов. Положения регулируют:</a:t>
            </a:r>
            <a:r>
              <a:rPr lang="ru-RU" altLang="ru-RU" sz="280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800"/>
          </a:p>
          <a:p>
            <a:pPr lvl="1" eaLnBrk="1" hangingPunct="1">
              <a:lnSpc>
                <a:spcPct val="80000"/>
              </a:lnSpc>
            </a:pPr>
            <a:r>
              <a:rPr lang="ru-RU" altLang="ru-RU" sz="2400"/>
              <a:t>Формирование премиального фонда за участие в проектной деятельности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ru-RU" sz="2400"/>
              <a:t>Утверждение показателей для премирования участников проектов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ru-RU" sz="2400"/>
              <a:t>Порядок рассмотрение на инвестиционном комитете результатов выполнения показателей по действующим проектам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ru-RU" sz="2400"/>
              <a:t>Порядок принятия решения о премировании или лишении премий за достижение установленных показателей.</a:t>
            </a:r>
          </a:p>
          <a:p>
            <a:pPr lvl="1" eaLnBrk="1" hangingPunct="1">
              <a:lnSpc>
                <a:spcPct val="80000"/>
              </a:lnSpc>
            </a:pPr>
            <a:endParaRPr lang="ru-RU" altLang="ru-RU" sz="240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211388" y="188913"/>
            <a:ext cx="6753225" cy="4953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>
                <a:latin typeface="Arial" panose="020B0604020202020204" pitchFamily="34" charset="0"/>
              </a:rPr>
              <a:t>Этапы жизненного цикла проекта</a:t>
            </a:r>
          </a:p>
        </p:txBody>
      </p:sp>
      <p:sp>
        <p:nvSpPr>
          <p:cNvPr id="45059" name="Rectangle 8"/>
          <p:cNvSpPr>
            <a:spLocks noChangeArrowheads="1"/>
          </p:cNvSpPr>
          <p:nvPr/>
        </p:nvSpPr>
        <p:spPr bwMode="auto">
          <a:xfrm>
            <a:off x="0" y="4941888"/>
            <a:ext cx="9144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latin typeface="Times New Roman" panose="02020603050405020304" pitchFamily="18" charset="0"/>
              </a:rPr>
              <a:t>	</a:t>
            </a:r>
            <a:endParaRPr lang="en-US" altLang="ru-RU" sz="1800">
              <a:latin typeface="Times New Roman" panose="02020603050405020304" pitchFamily="18" charset="0"/>
            </a:endParaRPr>
          </a:p>
        </p:txBody>
      </p:sp>
      <p:graphicFrame>
        <p:nvGraphicFramePr>
          <p:cNvPr id="45060" name="Object 91"/>
          <p:cNvGraphicFramePr>
            <a:graphicFrameLocks noChangeAspect="1"/>
          </p:cNvGraphicFramePr>
          <p:nvPr>
            <p:ph idx="1"/>
          </p:nvPr>
        </p:nvGraphicFramePr>
        <p:xfrm>
          <a:off x="457200" y="1125538"/>
          <a:ext cx="8686800" cy="554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2" name="Visio" r:id="rId4" imgW="7910842" imgH="4145723" progId="Visio.Drawing.11">
                  <p:embed/>
                </p:oleObj>
              </mc:Choice>
              <mc:Fallback>
                <p:oleObj name="Visio" r:id="rId4" imgW="7910842" imgH="4145723" progId="Visio.Drawing.11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125538"/>
                        <a:ext cx="8686800" cy="554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339975" y="188913"/>
            <a:ext cx="5976938" cy="649287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>
                <a:latin typeface="Arial" panose="020B0604020202020204" pitchFamily="34" charset="0"/>
              </a:rPr>
              <a:t>Инициация проекта</a:t>
            </a:r>
          </a:p>
        </p:txBody>
      </p:sp>
      <p:sp>
        <p:nvSpPr>
          <p:cNvPr id="47107" name="Rectangle 3"/>
          <p:cNvSpPr>
            <a:spLocks noChangeArrowheads="1"/>
          </p:cNvSpPr>
          <p:nvPr>
            <p:ph type="body" sz="half" idx="1"/>
          </p:nvPr>
        </p:nvSpPr>
        <p:spPr bwMode="auto">
          <a:xfrm>
            <a:off x="762000" y="1347788"/>
            <a:ext cx="3954463" cy="3665537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200"/>
              <a:t>Инициатором проекта может выступать любая должностная единица, </a:t>
            </a:r>
          </a:p>
          <a:p>
            <a:pPr eaLnBrk="1" hangingPunct="1"/>
            <a:r>
              <a:rPr lang="ru-RU" altLang="ru-RU" sz="2200"/>
              <a:t>Проект в самом начале           оформляется                      в форме Заявки на инвестирование или ТЭО (если есть возможность)</a:t>
            </a:r>
          </a:p>
          <a:p>
            <a:pPr eaLnBrk="1" hangingPunct="1"/>
            <a:endParaRPr lang="ru-RU" altLang="ru-RU" sz="2200"/>
          </a:p>
        </p:txBody>
      </p:sp>
      <p:graphicFrame>
        <p:nvGraphicFramePr>
          <p:cNvPr id="47108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3960813" y="1557338"/>
          <a:ext cx="5219700" cy="379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0" name="Visio" r:id="rId4" imgW="2917988" imgH="2038485" progId="Visio.Drawing.11">
                  <p:embed/>
                </p:oleObj>
              </mc:Choice>
              <mc:Fallback>
                <p:oleObj name="Visio" r:id="rId4" imgW="2917988" imgH="2038485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0813" y="1557338"/>
                        <a:ext cx="5219700" cy="379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555875" y="115888"/>
            <a:ext cx="5903913" cy="576262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>
                <a:latin typeface="Arial" panose="020B0604020202020204" pitchFamily="34" charset="0"/>
              </a:rPr>
              <a:t>Регистрация и Экспертиза</a:t>
            </a:r>
          </a:p>
        </p:txBody>
      </p:sp>
      <p:sp>
        <p:nvSpPr>
          <p:cNvPr id="49155" name="Rectangle 3107"/>
          <p:cNvSpPr>
            <a:spLocks noChangeArrowheads="1"/>
          </p:cNvSpPr>
          <p:nvPr>
            <p:ph type="body" sz="half" idx="1"/>
          </p:nvPr>
        </p:nvSpPr>
        <p:spPr bwMode="auto">
          <a:xfrm>
            <a:off x="755650" y="1484313"/>
            <a:ext cx="3095625" cy="45593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z="2800"/>
          </a:p>
          <a:p>
            <a:pPr eaLnBrk="1" hangingPunct="1"/>
            <a:r>
              <a:rPr lang="ru-RU" altLang="ru-RU" sz="2200"/>
              <a:t>Регистрацию, экспертизу, присвоение типа проекта, ведение портфеля инвестиционных  проектов осуществляет Отдел Инвестиционного планирования.</a:t>
            </a:r>
          </a:p>
        </p:txBody>
      </p:sp>
      <p:graphicFrame>
        <p:nvGraphicFramePr>
          <p:cNvPr id="49156" name="Object 3116"/>
          <p:cNvGraphicFramePr>
            <a:graphicFrameLocks noChangeAspect="1"/>
          </p:cNvGraphicFramePr>
          <p:nvPr>
            <p:ph sz="quarter" idx="3"/>
          </p:nvPr>
        </p:nvGraphicFramePr>
        <p:xfrm>
          <a:off x="3563938" y="1125538"/>
          <a:ext cx="5545137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8" name="Visio" r:id="rId4" imgW="3665336" imgH="3080364" progId="Visio.Drawing.11">
                  <p:embed/>
                </p:oleObj>
              </mc:Choice>
              <mc:Fallback>
                <p:oleObj name="Visio" r:id="rId4" imgW="3665336" imgH="3080364" progId="Visio.Drawing.11">
                  <p:embed/>
                  <p:pic>
                    <p:nvPicPr>
                      <p:cNvPr id="0" name="Object 3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1125538"/>
                        <a:ext cx="5545137" cy="539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3"/>
          <p:cNvSpPr>
            <a:spLocks noChangeArrowheads="1"/>
          </p:cNvSpPr>
          <p:nvPr>
            <p:ph type="title"/>
          </p:nvPr>
        </p:nvSpPr>
        <p:spPr bwMode="auto">
          <a:xfrm>
            <a:off x="2571750" y="0"/>
            <a:ext cx="6032500" cy="7921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/>
              <a:t>Рассмотрение и</a:t>
            </a:r>
            <a:br>
              <a:rPr lang="ru-RU" altLang="ru-RU" sz="2400" b="1"/>
            </a:br>
            <a:r>
              <a:rPr lang="ru-RU" altLang="ru-RU" sz="2400" b="1"/>
              <a:t> согласование заявки</a:t>
            </a:r>
          </a:p>
        </p:txBody>
      </p:sp>
      <p:sp>
        <p:nvSpPr>
          <p:cNvPr id="51203" name="Rectangle 21"/>
          <p:cNvSpPr>
            <a:spLocks noChangeArrowheads="1"/>
          </p:cNvSpPr>
          <p:nvPr>
            <p:ph type="body" sz="half" idx="1"/>
          </p:nvPr>
        </p:nvSpPr>
        <p:spPr bwMode="auto">
          <a:xfrm>
            <a:off x="755650" y="1484313"/>
            <a:ext cx="3384550" cy="4525962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r>
              <a:rPr lang="ru-RU" altLang="ru-RU" sz="2200"/>
              <a:t>Рассмотрение и согласование заявки и принятие решения о проработке предварительного Технико Экономического Обоснования осуществляют Директора по функциональной принадлежности</a:t>
            </a:r>
          </a:p>
        </p:txBody>
      </p:sp>
      <p:graphicFrame>
        <p:nvGraphicFramePr>
          <p:cNvPr id="51204" name="Object 22"/>
          <p:cNvGraphicFramePr>
            <a:graphicFrameLocks noChangeAspect="1"/>
          </p:cNvGraphicFramePr>
          <p:nvPr>
            <p:ph sz="quarter" idx="3"/>
          </p:nvPr>
        </p:nvGraphicFramePr>
        <p:xfrm>
          <a:off x="3924300" y="1125538"/>
          <a:ext cx="52197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6" name="Visio" r:id="rId4" imgW="4025546" imgH="3208713" progId="Visio.Drawing.11">
                  <p:embed/>
                </p:oleObj>
              </mc:Choice>
              <mc:Fallback>
                <p:oleObj name="Visio" r:id="rId4" imgW="4025546" imgH="3208713" progId="Visio.Drawing.11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1125538"/>
                        <a:ext cx="5219700" cy="539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5"/>
          <p:cNvSpPr>
            <a:spLocks noChangeArrowheads="1"/>
          </p:cNvSpPr>
          <p:nvPr>
            <p:ph type="title"/>
          </p:nvPr>
        </p:nvSpPr>
        <p:spPr bwMode="auto">
          <a:xfrm>
            <a:off x="2124075" y="-17463"/>
            <a:ext cx="6913563" cy="782638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>
                <a:latin typeface="Arial" panose="020B0604020202020204" pitchFamily="34" charset="0"/>
              </a:rPr>
              <a:t>Проведение Технико-</a:t>
            </a:r>
            <a:br>
              <a:rPr lang="ru-RU" altLang="ru-RU" sz="2400" b="1">
                <a:latin typeface="Arial" panose="020B0604020202020204" pitchFamily="34" charset="0"/>
              </a:rPr>
            </a:br>
            <a:r>
              <a:rPr lang="ru-RU" altLang="ru-RU" sz="2400" b="1">
                <a:latin typeface="Arial" panose="020B0604020202020204" pitchFamily="34" charset="0"/>
              </a:rPr>
              <a:t>Экономического Обоснования</a:t>
            </a:r>
          </a:p>
        </p:txBody>
      </p:sp>
      <p:sp>
        <p:nvSpPr>
          <p:cNvPr id="53251" name="Rectangle 7"/>
          <p:cNvSpPr>
            <a:spLocks noChangeArrowheads="1"/>
          </p:cNvSpPr>
          <p:nvPr>
            <p:ph type="body" sz="half" idx="1"/>
          </p:nvPr>
        </p:nvSpPr>
        <p:spPr bwMode="auto">
          <a:xfrm>
            <a:off x="755650" y="1412875"/>
            <a:ext cx="2808288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000"/>
              <a:t>Проектная группа, на основе «Распоряжения о проведении ТЭО», проводит Технико-Экономическое Обоснование проекта и передает в ОИП на проведение экспертизы и выдачи экспертного заключения</a:t>
            </a:r>
          </a:p>
        </p:txBody>
      </p:sp>
      <p:graphicFrame>
        <p:nvGraphicFramePr>
          <p:cNvPr id="53252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3779838" y="1125538"/>
          <a:ext cx="5135562" cy="504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4" name="Visio" r:id="rId4" imgW="4351787" imgH="4197262" progId="Visio.Drawing.11">
                  <p:embed/>
                </p:oleObj>
              </mc:Choice>
              <mc:Fallback>
                <p:oleObj name="Visio" r:id="rId4" imgW="4351787" imgH="4197262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1125538"/>
                        <a:ext cx="5135562" cy="5046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3"/>
          <p:cNvSpPr>
            <a:spLocks noChangeArrowheads="1"/>
          </p:cNvSpPr>
          <p:nvPr>
            <p:ph type="title"/>
          </p:nvPr>
        </p:nvSpPr>
        <p:spPr bwMode="auto">
          <a:xfrm>
            <a:off x="2484438" y="115888"/>
            <a:ext cx="5689600" cy="504825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>
                <a:latin typeface="Arial" panose="020B0604020202020204" pitchFamily="34" charset="0"/>
              </a:rPr>
              <a:t>Принятие решения</a:t>
            </a:r>
          </a:p>
        </p:txBody>
      </p:sp>
      <p:sp>
        <p:nvSpPr>
          <p:cNvPr id="55299" name="Rectangle 14"/>
          <p:cNvSpPr>
            <a:spLocks noChangeArrowheads="1"/>
          </p:cNvSpPr>
          <p:nvPr>
            <p:ph type="body" sz="half" idx="1"/>
          </p:nvPr>
        </p:nvSpPr>
        <p:spPr bwMode="auto">
          <a:xfrm>
            <a:off x="827088" y="1639888"/>
            <a:ext cx="3024187" cy="4525962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200"/>
              <a:t>Инвестиционный Комитет рассматривает Предварительное ТЭО и Экспертное заключение и принимает решение о дальнейших действиях</a:t>
            </a:r>
          </a:p>
        </p:txBody>
      </p:sp>
      <p:graphicFrame>
        <p:nvGraphicFramePr>
          <p:cNvPr id="55300" name="Object 9"/>
          <p:cNvGraphicFramePr>
            <a:graphicFrameLocks noChangeAspect="1"/>
          </p:cNvGraphicFramePr>
          <p:nvPr>
            <p:ph sz="half" idx="2"/>
          </p:nvPr>
        </p:nvGraphicFramePr>
        <p:xfrm>
          <a:off x="3851275" y="1052513"/>
          <a:ext cx="5292725" cy="580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2" name="Visio" r:id="rId4" imgW="4205431" imgH="3345234" progId="Visio.Drawing.11">
                  <p:embed/>
                </p:oleObj>
              </mc:Choice>
              <mc:Fallback>
                <p:oleObj name="Visio" r:id="rId4" imgW="4205431" imgH="3345234" progId="Visio.Drawing.11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1052513"/>
                        <a:ext cx="5292725" cy="580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"/>
          <p:cNvSpPr>
            <a:spLocks noChangeArrowheads="1"/>
          </p:cNvSpPr>
          <p:nvPr>
            <p:ph type="title"/>
          </p:nvPr>
        </p:nvSpPr>
        <p:spPr bwMode="auto">
          <a:xfrm>
            <a:off x="2411413" y="-17463"/>
            <a:ext cx="6048375" cy="854076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>
                <a:latin typeface="Arial" panose="020B0604020202020204" pitchFamily="34" charset="0"/>
              </a:rPr>
              <a:t>Подготовка к </a:t>
            </a:r>
            <a:br>
              <a:rPr lang="ru-RU" altLang="ru-RU" sz="2400" b="1">
                <a:latin typeface="Arial" panose="020B0604020202020204" pitchFamily="34" charset="0"/>
              </a:rPr>
            </a:br>
            <a:r>
              <a:rPr lang="ru-RU" altLang="ru-RU" sz="2400" b="1">
                <a:latin typeface="Arial" panose="020B0604020202020204" pitchFamily="34" charset="0"/>
              </a:rPr>
              <a:t>реализации проекта</a:t>
            </a:r>
          </a:p>
        </p:txBody>
      </p:sp>
      <p:sp>
        <p:nvSpPr>
          <p:cNvPr id="57347" name="Rectangle 19"/>
          <p:cNvSpPr>
            <a:spLocks noChangeArrowheads="1"/>
          </p:cNvSpPr>
          <p:nvPr>
            <p:ph type="body" sz="half" idx="1"/>
          </p:nvPr>
        </p:nvSpPr>
        <p:spPr bwMode="auto">
          <a:xfrm>
            <a:off x="893763" y="1600200"/>
            <a:ext cx="4038600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z="2800"/>
          </a:p>
          <a:p>
            <a:pPr eaLnBrk="1" hangingPunct="1"/>
            <a:r>
              <a:rPr lang="ru-RU" altLang="ru-RU" sz="2200"/>
              <a:t>Руководитель проекта готовит приказ и план реализации проекта, согласует и передает приказ на подпись Генеральному директору</a:t>
            </a:r>
          </a:p>
        </p:txBody>
      </p:sp>
      <p:graphicFrame>
        <p:nvGraphicFramePr>
          <p:cNvPr id="57348" name="Object 21"/>
          <p:cNvGraphicFramePr>
            <a:graphicFrameLocks noChangeAspect="1"/>
          </p:cNvGraphicFramePr>
          <p:nvPr>
            <p:ph sz="quarter" idx="3"/>
          </p:nvPr>
        </p:nvGraphicFramePr>
        <p:xfrm>
          <a:off x="3271838" y="1052513"/>
          <a:ext cx="5872162" cy="532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0" name="Visio" r:id="rId4" imgW="5168113" imgH="3929434" progId="Visio.Drawing.11">
                  <p:embed/>
                </p:oleObj>
              </mc:Choice>
              <mc:Fallback>
                <p:oleObj name="Visio" r:id="rId4" imgW="5168113" imgH="3929434" progId="Visio.Drawing.11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1838" y="1052513"/>
                        <a:ext cx="5872162" cy="5329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71550" y="1409700"/>
            <a:ext cx="7943850" cy="4827588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ru-RU" altLang="ru-RU"/>
              <a:t>	Стадия, на которой осуществляется выполнение включенных в план проекта работ, контроль их реализации, анализ отклонений и корректирующие действия. </a:t>
            </a:r>
          </a:p>
          <a:p>
            <a:pPr eaLnBrk="1" hangingPunct="1">
              <a:buFontTx/>
              <a:buNone/>
            </a:pPr>
            <a:endParaRPr lang="ru-RU" altLang="ru-RU"/>
          </a:p>
          <a:p>
            <a:pPr eaLnBrk="1" hangingPunct="1">
              <a:buFontTx/>
              <a:buNone/>
            </a:pPr>
            <a:r>
              <a:rPr lang="ru-RU" altLang="ru-RU"/>
              <a:t>	По мере реализации проекта предоставляется отчетность по проекту на Инвестиционный комитет.</a:t>
            </a:r>
          </a:p>
        </p:txBody>
      </p:sp>
      <p:sp>
        <p:nvSpPr>
          <p:cNvPr id="59395" name="Rectangle 4"/>
          <p:cNvSpPr>
            <a:spLocks noChangeArrowheads="1"/>
          </p:cNvSpPr>
          <p:nvPr>
            <p:ph type="title"/>
          </p:nvPr>
        </p:nvSpPr>
        <p:spPr bwMode="auto">
          <a:xfrm>
            <a:off x="2484438" y="260350"/>
            <a:ext cx="6408737" cy="504825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>
                <a:latin typeface="Arial" panose="020B0604020202020204" pitchFamily="34" charset="0"/>
              </a:rPr>
              <a:t>Реализация проекта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555875" y="115888"/>
            <a:ext cx="6335713" cy="576262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>
                <a:latin typeface="Arial" panose="020B0604020202020204" pitchFamily="34" charset="0"/>
              </a:rPr>
              <a:t>Завершение проекта</a:t>
            </a:r>
          </a:p>
        </p:txBody>
      </p:sp>
      <p:sp>
        <p:nvSpPr>
          <p:cNvPr id="61443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00113" y="1341438"/>
            <a:ext cx="8243887" cy="4525962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/>
              <a:t>	Закрытие и завершение проекта, включая разрешение всех спорных вопросов.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/>
              <a:t>	На данном этапе на основании итогового отчета Инвестиционный комитет принимает решение о завершении проекта или изменении статуса. </a:t>
            </a:r>
            <a:endParaRPr lang="ru-RU" altLang="ru-RU" sz="2800" b="1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b162e1dbe26e91efffb1c51a18e48a90274fb6"/>
</p:tagLst>
</file>

<file path=ppt/theme/theme1.xml><?xml version="1.0" encoding="utf-8"?>
<a:theme xmlns:a="http://schemas.openxmlformats.org/drawingml/2006/main" name="Специальное оформление">
  <a:themeElements>
    <a:clrScheme name="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пециальное оформление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chemeClr val="bg2"/>
          </a:outerShdw>
        </a:effectLst>
      </a:spPr>
      <a:bodyPr vert="horz" wrap="none" lIns="90000" tIns="43200" rIns="90000" bIns="4320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chemeClr val="bg2"/>
          </a:outerShdw>
        </a:effectLst>
      </a:spPr>
      <a:bodyPr vert="horz" wrap="none" lIns="90000" tIns="43200" rIns="90000" bIns="4320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14410</TotalTime>
  <Words>965</Words>
  <Application>Microsoft Office PowerPoint</Application>
  <PresentationFormat>Экран (4:3)</PresentationFormat>
  <Paragraphs>216</Paragraphs>
  <Slides>28</Slides>
  <Notes>28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28</vt:i4>
      </vt:variant>
    </vt:vector>
  </HeadingPairs>
  <TitlesOfParts>
    <vt:vector size="38" baseType="lpstr">
      <vt:lpstr>Arial</vt:lpstr>
      <vt:lpstr>Times New Roman</vt:lpstr>
      <vt:lpstr>Arial Narrow</vt:lpstr>
      <vt:lpstr>Georgia</vt:lpstr>
      <vt:lpstr>Wingdings</vt:lpstr>
      <vt:lpstr>Arial Black</vt:lpstr>
      <vt:lpstr>Специальное оформление</vt:lpstr>
      <vt:lpstr>Visio 2000 Drawing</vt:lpstr>
      <vt:lpstr>Документ Microsoft Office Visio</vt:lpstr>
      <vt:lpstr>Microsoft Visio Drawing</vt:lpstr>
      <vt:lpstr>Планирование инвестиций</vt:lpstr>
      <vt:lpstr>Презентация PowerPoint</vt:lpstr>
      <vt:lpstr>Основные понятия</vt:lpstr>
      <vt:lpstr>Инвестиционная деятельность характеризуется:</vt:lpstr>
      <vt:lpstr>Система управления проектно-инвестиционной деятельностью направлена на:</vt:lpstr>
      <vt:lpstr>Обоснование и оценка проектов</vt:lpstr>
      <vt:lpstr>Непрерывность разработки  и реализации</vt:lpstr>
      <vt:lpstr>Система управления проектно-инвестиционной деятельностью исключает: </vt:lpstr>
      <vt:lpstr>Концептуальная схема инвестиционной деятельности  в рамках общей модели  проектного управления предприятием</vt:lpstr>
      <vt:lpstr>Классификация проектов</vt:lpstr>
      <vt:lpstr>Уровни компетенций в принятии  проектных решений </vt:lpstr>
      <vt:lpstr>Инвестиционные проекты</vt:lpstr>
      <vt:lpstr>Основные роли</vt:lpstr>
      <vt:lpstr>Руководитель проекта, его функции</vt:lpstr>
      <vt:lpstr>Проектная группа</vt:lpstr>
      <vt:lpstr>Отдел инвестиционного планирования – управление портфелем</vt:lpstr>
      <vt:lpstr>Взаимодействие ОИП</vt:lpstr>
      <vt:lpstr>Инвестиционный комитет</vt:lpstr>
      <vt:lpstr>Мотивация</vt:lpstr>
      <vt:lpstr>Этапы жизненного цикла проекта</vt:lpstr>
      <vt:lpstr>Инициация проекта</vt:lpstr>
      <vt:lpstr>Регистрация и Экспертиза</vt:lpstr>
      <vt:lpstr>Рассмотрение и  согласование заявки</vt:lpstr>
      <vt:lpstr>Проведение Технико- Экономического Обоснования</vt:lpstr>
      <vt:lpstr>Принятие решения</vt:lpstr>
      <vt:lpstr>Подготовка к  реализации проекта</vt:lpstr>
      <vt:lpstr>Реализация проекта</vt:lpstr>
      <vt:lpstr>Завершение проекта</vt:lpstr>
    </vt:vector>
  </TitlesOfParts>
  <Company>Анатолий Кудинов и партнеры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инвестиционно-проектной деятельностью</dc:title>
  <dc:creator>М.Ю.Зацепин</dc:creator>
  <cp:lastModifiedBy>Недолужко Ольга</cp:lastModifiedBy>
  <cp:revision>457</cp:revision>
  <cp:lastPrinted>2017-05-07T03:13:48Z</cp:lastPrinted>
  <dcterms:created xsi:type="dcterms:W3CDTF">2003-04-25T07:34:16Z</dcterms:created>
  <dcterms:modified xsi:type="dcterms:W3CDTF">2017-05-07T03:14:35Z</dcterms:modified>
</cp:coreProperties>
</file>