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4" r:id="rId12"/>
    <p:sldId id="278" r:id="rId13"/>
    <p:sldId id="275" r:id="rId14"/>
    <p:sldId id="276" r:id="rId15"/>
    <p:sldId id="268" r:id="rId16"/>
    <p:sldId id="269" r:id="rId17"/>
    <p:sldId id="270" r:id="rId18"/>
    <p:sldId id="271" r:id="rId19"/>
    <p:sldId id="272" r:id="rId20"/>
    <p:sldId id="273" r:id="rId21"/>
    <p:sldId id="277" r:id="rId22"/>
  </p:sldIdLst>
  <p:sldSz cx="12192000" cy="6858000"/>
  <p:notesSz cx="6858000" cy="9144000"/>
  <p:custDataLst>
    <p:tags r:id="rId23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8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CE4AA5-2C11-419F-9205-B50173E2D85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06679F-FF90-4442-9EA4-583BDF7061D2}">
      <dgm:prSet phldrT="[Текст]"/>
      <dgm:spPr/>
      <dgm:t>
        <a:bodyPr/>
        <a:lstStyle/>
        <a:p>
          <a:r>
            <a:rPr lang="ru-RU" dirty="0"/>
            <a:t>Модели нормативной теории решений</a:t>
          </a:r>
        </a:p>
      </dgm:t>
    </dgm:pt>
    <dgm:pt modelId="{F633A28C-1ECA-4306-AC1A-F063C36A6DE4}" type="parTrans" cxnId="{2416939C-3CBE-49E4-8DBA-55BC0BE348C8}">
      <dgm:prSet/>
      <dgm:spPr/>
      <dgm:t>
        <a:bodyPr/>
        <a:lstStyle/>
        <a:p>
          <a:endParaRPr lang="ru-RU"/>
        </a:p>
      </dgm:t>
    </dgm:pt>
    <dgm:pt modelId="{6E325DC1-EA4D-4655-ACE1-7D5791903162}" type="sibTrans" cxnId="{2416939C-3CBE-49E4-8DBA-55BC0BE348C8}">
      <dgm:prSet/>
      <dgm:spPr/>
      <dgm:t>
        <a:bodyPr/>
        <a:lstStyle/>
        <a:p>
          <a:endParaRPr lang="ru-RU"/>
        </a:p>
      </dgm:t>
    </dgm:pt>
    <dgm:pt modelId="{75185AFA-554A-459F-A39D-50777FADCED6}">
      <dgm:prSet phldrT="[Текст]"/>
      <dgm:spPr/>
      <dgm:t>
        <a:bodyPr/>
        <a:lstStyle/>
        <a:p>
          <a:r>
            <a:rPr lang="ru-RU" dirty="0"/>
            <a:t>Замкнутые</a:t>
          </a:r>
          <a:r>
            <a:rPr lang="en-US" dirty="0"/>
            <a:t> (</a:t>
          </a:r>
          <a:r>
            <a:rPr lang="ru-RU" dirty="0"/>
            <a:t>теория рационального выбора</a:t>
          </a:r>
          <a:r>
            <a:rPr lang="en-US" dirty="0"/>
            <a:t>)</a:t>
          </a:r>
          <a:endParaRPr lang="ru-RU" dirty="0"/>
        </a:p>
      </dgm:t>
    </dgm:pt>
    <dgm:pt modelId="{C1CCF336-C77D-4FCD-8DF2-F0D5C7B38438}" type="parTrans" cxnId="{5F7D142E-347E-44E3-A4DE-A2F2DB5A954F}">
      <dgm:prSet/>
      <dgm:spPr/>
      <dgm:t>
        <a:bodyPr/>
        <a:lstStyle/>
        <a:p>
          <a:endParaRPr lang="ru-RU"/>
        </a:p>
      </dgm:t>
    </dgm:pt>
    <dgm:pt modelId="{A565A097-4D6B-49E6-B8F8-ECCD13AFD835}" type="sibTrans" cxnId="{5F7D142E-347E-44E3-A4DE-A2F2DB5A954F}">
      <dgm:prSet/>
      <dgm:spPr/>
      <dgm:t>
        <a:bodyPr/>
        <a:lstStyle/>
        <a:p>
          <a:endParaRPr lang="ru-RU"/>
        </a:p>
      </dgm:t>
    </dgm:pt>
    <dgm:pt modelId="{429E8CDD-9AC8-41C8-BA7F-78AD5E5CFE29}">
      <dgm:prSet phldrT="[Текст]"/>
      <dgm:spPr/>
      <dgm:t>
        <a:bodyPr/>
        <a:lstStyle/>
        <a:p>
          <a:r>
            <a:rPr lang="ru-RU" dirty="0"/>
            <a:t>Открытые (теория ограниченно-рационального выбора)</a:t>
          </a:r>
        </a:p>
      </dgm:t>
    </dgm:pt>
    <dgm:pt modelId="{630BCDA1-92E4-4487-BC05-B3B7A4F66080}" type="parTrans" cxnId="{6B4A77D0-707A-4F34-8AE3-8F0C3A2A8FC0}">
      <dgm:prSet/>
      <dgm:spPr/>
      <dgm:t>
        <a:bodyPr/>
        <a:lstStyle/>
        <a:p>
          <a:endParaRPr lang="ru-RU"/>
        </a:p>
      </dgm:t>
    </dgm:pt>
    <dgm:pt modelId="{CD708EAC-A1C4-445F-8D64-999FCDCCE661}" type="sibTrans" cxnId="{6B4A77D0-707A-4F34-8AE3-8F0C3A2A8FC0}">
      <dgm:prSet/>
      <dgm:spPr/>
      <dgm:t>
        <a:bodyPr/>
        <a:lstStyle/>
        <a:p>
          <a:endParaRPr lang="ru-RU"/>
        </a:p>
      </dgm:t>
    </dgm:pt>
    <dgm:pt modelId="{CEC7F082-29CC-4BBA-883C-3D7B4B726DCF}" type="pres">
      <dgm:prSet presAssocID="{AECE4AA5-2C11-419F-9205-B50173E2D85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93ACA5E-74E5-4761-AF8D-16E2265B250B}" type="pres">
      <dgm:prSet presAssocID="{3506679F-FF90-4442-9EA4-583BDF7061D2}" presName="hierRoot1" presStyleCnt="0"/>
      <dgm:spPr/>
    </dgm:pt>
    <dgm:pt modelId="{F46314C5-FE2E-40DE-8FF5-EFD8585818CB}" type="pres">
      <dgm:prSet presAssocID="{3506679F-FF90-4442-9EA4-583BDF7061D2}" presName="composite" presStyleCnt="0"/>
      <dgm:spPr/>
    </dgm:pt>
    <dgm:pt modelId="{07E79FFD-11D9-4A50-90D4-3B7D6DA9E159}" type="pres">
      <dgm:prSet presAssocID="{3506679F-FF90-4442-9EA4-583BDF7061D2}" presName="background" presStyleLbl="node0" presStyleIdx="0" presStyleCnt="1"/>
      <dgm:spPr/>
    </dgm:pt>
    <dgm:pt modelId="{A195CDDA-F87F-475A-BDFD-818DD3BDE42D}" type="pres">
      <dgm:prSet presAssocID="{3506679F-FF90-4442-9EA4-583BDF7061D2}" presName="text" presStyleLbl="fgAcc0" presStyleIdx="0" presStyleCnt="1">
        <dgm:presLayoutVars>
          <dgm:chPref val="3"/>
        </dgm:presLayoutVars>
      </dgm:prSet>
      <dgm:spPr/>
    </dgm:pt>
    <dgm:pt modelId="{E179B57E-DD9D-4F25-9AE8-D55C66A2CD66}" type="pres">
      <dgm:prSet presAssocID="{3506679F-FF90-4442-9EA4-583BDF7061D2}" presName="hierChild2" presStyleCnt="0"/>
      <dgm:spPr/>
    </dgm:pt>
    <dgm:pt modelId="{0F9E787C-D068-477D-BA48-6475FEEEA419}" type="pres">
      <dgm:prSet presAssocID="{C1CCF336-C77D-4FCD-8DF2-F0D5C7B38438}" presName="Name10" presStyleLbl="parChTrans1D2" presStyleIdx="0" presStyleCnt="2"/>
      <dgm:spPr/>
    </dgm:pt>
    <dgm:pt modelId="{09115773-7E10-4AAB-835D-DF5BBFC3C82B}" type="pres">
      <dgm:prSet presAssocID="{75185AFA-554A-459F-A39D-50777FADCED6}" presName="hierRoot2" presStyleCnt="0"/>
      <dgm:spPr/>
    </dgm:pt>
    <dgm:pt modelId="{985F80E5-0F9E-4CC7-88E9-22C400C69DA3}" type="pres">
      <dgm:prSet presAssocID="{75185AFA-554A-459F-A39D-50777FADCED6}" presName="composite2" presStyleCnt="0"/>
      <dgm:spPr/>
    </dgm:pt>
    <dgm:pt modelId="{C9B0C9A3-FF34-4251-8BD7-10724A742529}" type="pres">
      <dgm:prSet presAssocID="{75185AFA-554A-459F-A39D-50777FADCED6}" presName="background2" presStyleLbl="node2" presStyleIdx="0" presStyleCnt="2"/>
      <dgm:spPr/>
    </dgm:pt>
    <dgm:pt modelId="{DE57A973-A3F7-4C3B-B029-955C4E5D67E5}" type="pres">
      <dgm:prSet presAssocID="{75185AFA-554A-459F-A39D-50777FADCED6}" presName="text2" presStyleLbl="fgAcc2" presStyleIdx="0" presStyleCnt="2">
        <dgm:presLayoutVars>
          <dgm:chPref val="3"/>
        </dgm:presLayoutVars>
      </dgm:prSet>
      <dgm:spPr/>
    </dgm:pt>
    <dgm:pt modelId="{CBE4AC6A-8A21-4440-A023-5706D56BEF0A}" type="pres">
      <dgm:prSet presAssocID="{75185AFA-554A-459F-A39D-50777FADCED6}" presName="hierChild3" presStyleCnt="0"/>
      <dgm:spPr/>
    </dgm:pt>
    <dgm:pt modelId="{D14A4550-19C3-497D-B419-2C3A66E8D5AA}" type="pres">
      <dgm:prSet presAssocID="{630BCDA1-92E4-4487-BC05-B3B7A4F66080}" presName="Name10" presStyleLbl="parChTrans1D2" presStyleIdx="1" presStyleCnt="2"/>
      <dgm:spPr/>
    </dgm:pt>
    <dgm:pt modelId="{80EB20E2-0F7A-4F91-B1D2-F490C8F16062}" type="pres">
      <dgm:prSet presAssocID="{429E8CDD-9AC8-41C8-BA7F-78AD5E5CFE29}" presName="hierRoot2" presStyleCnt="0"/>
      <dgm:spPr/>
    </dgm:pt>
    <dgm:pt modelId="{A57E5A62-6200-481D-8E59-B6833B8A0EC5}" type="pres">
      <dgm:prSet presAssocID="{429E8CDD-9AC8-41C8-BA7F-78AD5E5CFE29}" presName="composite2" presStyleCnt="0"/>
      <dgm:spPr/>
    </dgm:pt>
    <dgm:pt modelId="{F5F06BE8-AEC3-4A33-8FDC-FAF93C29B931}" type="pres">
      <dgm:prSet presAssocID="{429E8CDD-9AC8-41C8-BA7F-78AD5E5CFE29}" presName="background2" presStyleLbl="node2" presStyleIdx="1" presStyleCnt="2"/>
      <dgm:spPr/>
    </dgm:pt>
    <dgm:pt modelId="{6598CBB2-BB6B-45C0-A7DD-F6215C03B6D0}" type="pres">
      <dgm:prSet presAssocID="{429E8CDD-9AC8-41C8-BA7F-78AD5E5CFE29}" presName="text2" presStyleLbl="fgAcc2" presStyleIdx="1" presStyleCnt="2">
        <dgm:presLayoutVars>
          <dgm:chPref val="3"/>
        </dgm:presLayoutVars>
      </dgm:prSet>
      <dgm:spPr/>
    </dgm:pt>
    <dgm:pt modelId="{B0FED79B-7ACE-4FD1-A898-9C019148EA19}" type="pres">
      <dgm:prSet presAssocID="{429E8CDD-9AC8-41C8-BA7F-78AD5E5CFE29}" presName="hierChild3" presStyleCnt="0"/>
      <dgm:spPr/>
    </dgm:pt>
  </dgm:ptLst>
  <dgm:cxnLst>
    <dgm:cxn modelId="{9976EE05-83F0-4634-902F-2139DDC7760F}" type="presOf" srcId="{75185AFA-554A-459F-A39D-50777FADCED6}" destId="{DE57A973-A3F7-4C3B-B029-955C4E5D67E5}" srcOrd="0" destOrd="0" presId="urn:microsoft.com/office/officeart/2005/8/layout/hierarchy1"/>
    <dgm:cxn modelId="{5F7D142E-347E-44E3-A4DE-A2F2DB5A954F}" srcId="{3506679F-FF90-4442-9EA4-583BDF7061D2}" destId="{75185AFA-554A-459F-A39D-50777FADCED6}" srcOrd="0" destOrd="0" parTransId="{C1CCF336-C77D-4FCD-8DF2-F0D5C7B38438}" sibTransId="{A565A097-4D6B-49E6-B8F8-ECCD13AFD835}"/>
    <dgm:cxn modelId="{A5EAB838-10CE-4D92-9897-6DB485581BA3}" type="presOf" srcId="{C1CCF336-C77D-4FCD-8DF2-F0D5C7B38438}" destId="{0F9E787C-D068-477D-BA48-6475FEEEA419}" srcOrd="0" destOrd="0" presId="urn:microsoft.com/office/officeart/2005/8/layout/hierarchy1"/>
    <dgm:cxn modelId="{B9FFDB62-7A64-4C7B-99F6-72359622A779}" type="presOf" srcId="{AECE4AA5-2C11-419F-9205-B50173E2D859}" destId="{CEC7F082-29CC-4BBA-883C-3D7B4B726DCF}" srcOrd="0" destOrd="0" presId="urn:microsoft.com/office/officeart/2005/8/layout/hierarchy1"/>
    <dgm:cxn modelId="{E942E467-53FD-4183-B012-275019D3F064}" type="presOf" srcId="{429E8CDD-9AC8-41C8-BA7F-78AD5E5CFE29}" destId="{6598CBB2-BB6B-45C0-A7DD-F6215C03B6D0}" srcOrd="0" destOrd="0" presId="urn:microsoft.com/office/officeart/2005/8/layout/hierarchy1"/>
    <dgm:cxn modelId="{DA36206D-E5B6-4E02-AA13-CC214C518416}" type="presOf" srcId="{3506679F-FF90-4442-9EA4-583BDF7061D2}" destId="{A195CDDA-F87F-475A-BDFD-818DD3BDE42D}" srcOrd="0" destOrd="0" presId="urn:microsoft.com/office/officeart/2005/8/layout/hierarchy1"/>
    <dgm:cxn modelId="{2416939C-3CBE-49E4-8DBA-55BC0BE348C8}" srcId="{AECE4AA5-2C11-419F-9205-B50173E2D859}" destId="{3506679F-FF90-4442-9EA4-583BDF7061D2}" srcOrd="0" destOrd="0" parTransId="{F633A28C-1ECA-4306-AC1A-F063C36A6DE4}" sibTransId="{6E325DC1-EA4D-4655-ACE1-7D5791903162}"/>
    <dgm:cxn modelId="{6B4A77D0-707A-4F34-8AE3-8F0C3A2A8FC0}" srcId="{3506679F-FF90-4442-9EA4-583BDF7061D2}" destId="{429E8CDD-9AC8-41C8-BA7F-78AD5E5CFE29}" srcOrd="1" destOrd="0" parTransId="{630BCDA1-92E4-4487-BC05-B3B7A4F66080}" sibTransId="{CD708EAC-A1C4-445F-8D64-999FCDCCE661}"/>
    <dgm:cxn modelId="{4F38F2FF-CBD3-4A45-B001-DDE331DDCB4D}" type="presOf" srcId="{630BCDA1-92E4-4487-BC05-B3B7A4F66080}" destId="{D14A4550-19C3-497D-B419-2C3A66E8D5AA}" srcOrd="0" destOrd="0" presId="urn:microsoft.com/office/officeart/2005/8/layout/hierarchy1"/>
    <dgm:cxn modelId="{ABE63A9F-D14E-4A16-861B-C70477A3EE33}" type="presParOf" srcId="{CEC7F082-29CC-4BBA-883C-3D7B4B726DCF}" destId="{493ACA5E-74E5-4761-AF8D-16E2265B250B}" srcOrd="0" destOrd="0" presId="urn:microsoft.com/office/officeart/2005/8/layout/hierarchy1"/>
    <dgm:cxn modelId="{3125E189-30FB-4B5F-B618-6ED7EDDFABE8}" type="presParOf" srcId="{493ACA5E-74E5-4761-AF8D-16E2265B250B}" destId="{F46314C5-FE2E-40DE-8FF5-EFD8585818CB}" srcOrd="0" destOrd="0" presId="urn:microsoft.com/office/officeart/2005/8/layout/hierarchy1"/>
    <dgm:cxn modelId="{C9AA6994-D5D0-4E54-9412-484F35A3D68B}" type="presParOf" srcId="{F46314C5-FE2E-40DE-8FF5-EFD8585818CB}" destId="{07E79FFD-11D9-4A50-90D4-3B7D6DA9E159}" srcOrd="0" destOrd="0" presId="urn:microsoft.com/office/officeart/2005/8/layout/hierarchy1"/>
    <dgm:cxn modelId="{68F1149F-07E4-4689-B75C-7DE92B3ACA01}" type="presParOf" srcId="{F46314C5-FE2E-40DE-8FF5-EFD8585818CB}" destId="{A195CDDA-F87F-475A-BDFD-818DD3BDE42D}" srcOrd="1" destOrd="0" presId="urn:microsoft.com/office/officeart/2005/8/layout/hierarchy1"/>
    <dgm:cxn modelId="{682DC52D-0E98-4FC8-99A3-0E7AD7B2CCEB}" type="presParOf" srcId="{493ACA5E-74E5-4761-AF8D-16E2265B250B}" destId="{E179B57E-DD9D-4F25-9AE8-D55C66A2CD66}" srcOrd="1" destOrd="0" presId="urn:microsoft.com/office/officeart/2005/8/layout/hierarchy1"/>
    <dgm:cxn modelId="{EDE8E74F-29CC-4453-AE1E-9951437C885A}" type="presParOf" srcId="{E179B57E-DD9D-4F25-9AE8-D55C66A2CD66}" destId="{0F9E787C-D068-477D-BA48-6475FEEEA419}" srcOrd="0" destOrd="0" presId="urn:microsoft.com/office/officeart/2005/8/layout/hierarchy1"/>
    <dgm:cxn modelId="{0350B34E-9E60-4054-AF2A-A9A01114774A}" type="presParOf" srcId="{E179B57E-DD9D-4F25-9AE8-D55C66A2CD66}" destId="{09115773-7E10-4AAB-835D-DF5BBFC3C82B}" srcOrd="1" destOrd="0" presId="urn:microsoft.com/office/officeart/2005/8/layout/hierarchy1"/>
    <dgm:cxn modelId="{33554291-FE1E-4F32-9743-C9464BB450D2}" type="presParOf" srcId="{09115773-7E10-4AAB-835D-DF5BBFC3C82B}" destId="{985F80E5-0F9E-4CC7-88E9-22C400C69DA3}" srcOrd="0" destOrd="0" presId="urn:microsoft.com/office/officeart/2005/8/layout/hierarchy1"/>
    <dgm:cxn modelId="{FE3B65DB-163C-46D6-A44C-FD91ABD408D0}" type="presParOf" srcId="{985F80E5-0F9E-4CC7-88E9-22C400C69DA3}" destId="{C9B0C9A3-FF34-4251-8BD7-10724A742529}" srcOrd="0" destOrd="0" presId="urn:microsoft.com/office/officeart/2005/8/layout/hierarchy1"/>
    <dgm:cxn modelId="{DD0D4C48-F913-411A-8597-1D0BFB1512A1}" type="presParOf" srcId="{985F80E5-0F9E-4CC7-88E9-22C400C69DA3}" destId="{DE57A973-A3F7-4C3B-B029-955C4E5D67E5}" srcOrd="1" destOrd="0" presId="urn:microsoft.com/office/officeart/2005/8/layout/hierarchy1"/>
    <dgm:cxn modelId="{ABF20076-1F9F-4D3B-A8BD-61D021AEC3D6}" type="presParOf" srcId="{09115773-7E10-4AAB-835D-DF5BBFC3C82B}" destId="{CBE4AC6A-8A21-4440-A023-5706D56BEF0A}" srcOrd="1" destOrd="0" presId="urn:microsoft.com/office/officeart/2005/8/layout/hierarchy1"/>
    <dgm:cxn modelId="{F657C25C-6770-4D38-8EF6-12AD274F89E8}" type="presParOf" srcId="{E179B57E-DD9D-4F25-9AE8-D55C66A2CD66}" destId="{D14A4550-19C3-497D-B419-2C3A66E8D5AA}" srcOrd="2" destOrd="0" presId="urn:microsoft.com/office/officeart/2005/8/layout/hierarchy1"/>
    <dgm:cxn modelId="{195BC045-F87A-45A2-869E-0B692BCE6461}" type="presParOf" srcId="{E179B57E-DD9D-4F25-9AE8-D55C66A2CD66}" destId="{80EB20E2-0F7A-4F91-B1D2-F490C8F16062}" srcOrd="3" destOrd="0" presId="urn:microsoft.com/office/officeart/2005/8/layout/hierarchy1"/>
    <dgm:cxn modelId="{1A0207DB-A005-4740-9807-547CD05E3DEE}" type="presParOf" srcId="{80EB20E2-0F7A-4F91-B1D2-F490C8F16062}" destId="{A57E5A62-6200-481D-8E59-B6833B8A0EC5}" srcOrd="0" destOrd="0" presId="urn:microsoft.com/office/officeart/2005/8/layout/hierarchy1"/>
    <dgm:cxn modelId="{366832F4-377B-4BDD-BC24-6826865A490B}" type="presParOf" srcId="{A57E5A62-6200-481D-8E59-B6833B8A0EC5}" destId="{F5F06BE8-AEC3-4A33-8FDC-FAF93C29B931}" srcOrd="0" destOrd="0" presId="urn:microsoft.com/office/officeart/2005/8/layout/hierarchy1"/>
    <dgm:cxn modelId="{6AFC196A-405B-4A73-B25E-F96FCF8A9CA8}" type="presParOf" srcId="{A57E5A62-6200-481D-8E59-B6833B8A0EC5}" destId="{6598CBB2-BB6B-45C0-A7DD-F6215C03B6D0}" srcOrd="1" destOrd="0" presId="urn:microsoft.com/office/officeart/2005/8/layout/hierarchy1"/>
    <dgm:cxn modelId="{96744695-53B1-4854-A0ED-53E2EF5D8994}" type="presParOf" srcId="{80EB20E2-0F7A-4F91-B1D2-F490C8F16062}" destId="{B0FED79B-7ACE-4FD1-A898-9C019148EA1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A4550-19C3-497D-B419-2C3A66E8D5AA}">
      <dsp:nvSpPr>
        <dsp:cNvPr id="0" name=""/>
        <dsp:cNvSpPr/>
      </dsp:nvSpPr>
      <dsp:spPr>
        <a:xfrm>
          <a:off x="5335577" y="1724922"/>
          <a:ext cx="1659046" cy="789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8058"/>
              </a:lnTo>
              <a:lnTo>
                <a:pt x="1659046" y="538058"/>
              </a:lnTo>
              <a:lnTo>
                <a:pt x="1659046" y="7895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9E787C-D068-477D-BA48-6475FEEEA419}">
      <dsp:nvSpPr>
        <dsp:cNvPr id="0" name=""/>
        <dsp:cNvSpPr/>
      </dsp:nvSpPr>
      <dsp:spPr>
        <a:xfrm>
          <a:off x="3676530" y="1724922"/>
          <a:ext cx="1659046" cy="789555"/>
        </a:xfrm>
        <a:custGeom>
          <a:avLst/>
          <a:gdLst/>
          <a:ahLst/>
          <a:cxnLst/>
          <a:rect l="0" t="0" r="0" b="0"/>
          <a:pathLst>
            <a:path>
              <a:moveTo>
                <a:pt x="1659046" y="0"/>
              </a:moveTo>
              <a:lnTo>
                <a:pt x="1659046" y="538058"/>
              </a:lnTo>
              <a:lnTo>
                <a:pt x="0" y="538058"/>
              </a:lnTo>
              <a:lnTo>
                <a:pt x="0" y="7895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E79FFD-11D9-4A50-90D4-3B7D6DA9E159}">
      <dsp:nvSpPr>
        <dsp:cNvPr id="0" name=""/>
        <dsp:cNvSpPr/>
      </dsp:nvSpPr>
      <dsp:spPr>
        <a:xfrm>
          <a:off x="3978175" y="1022"/>
          <a:ext cx="2714803" cy="1723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95CDDA-F87F-475A-BDFD-818DD3BDE42D}">
      <dsp:nvSpPr>
        <dsp:cNvPr id="0" name=""/>
        <dsp:cNvSpPr/>
      </dsp:nvSpPr>
      <dsp:spPr>
        <a:xfrm>
          <a:off x="4279820" y="287584"/>
          <a:ext cx="2714803" cy="1723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Модели нормативной теории решений</a:t>
          </a:r>
        </a:p>
      </dsp:txBody>
      <dsp:txXfrm>
        <a:off x="4330311" y="338075"/>
        <a:ext cx="2613821" cy="1622918"/>
      </dsp:txXfrm>
    </dsp:sp>
    <dsp:sp modelId="{C9B0C9A3-FF34-4251-8BD7-10724A742529}">
      <dsp:nvSpPr>
        <dsp:cNvPr id="0" name=""/>
        <dsp:cNvSpPr/>
      </dsp:nvSpPr>
      <dsp:spPr>
        <a:xfrm>
          <a:off x="2319129" y="2514477"/>
          <a:ext cx="2714803" cy="1723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57A973-A3F7-4C3B-B029-955C4E5D67E5}">
      <dsp:nvSpPr>
        <dsp:cNvPr id="0" name=""/>
        <dsp:cNvSpPr/>
      </dsp:nvSpPr>
      <dsp:spPr>
        <a:xfrm>
          <a:off x="2620773" y="2801040"/>
          <a:ext cx="2714803" cy="1723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Замкнутые</a:t>
          </a:r>
          <a:r>
            <a:rPr lang="en-US" sz="2400" kern="1200" dirty="0"/>
            <a:t> (</a:t>
          </a:r>
          <a:r>
            <a:rPr lang="ru-RU" sz="2400" kern="1200" dirty="0"/>
            <a:t>теория рационального выбора</a:t>
          </a:r>
          <a:r>
            <a:rPr lang="en-US" sz="2400" kern="1200" dirty="0"/>
            <a:t>)</a:t>
          </a:r>
          <a:endParaRPr lang="ru-RU" sz="2400" kern="1200" dirty="0"/>
        </a:p>
      </dsp:txBody>
      <dsp:txXfrm>
        <a:off x="2671264" y="2851531"/>
        <a:ext cx="2613821" cy="1622918"/>
      </dsp:txXfrm>
    </dsp:sp>
    <dsp:sp modelId="{F5F06BE8-AEC3-4A33-8FDC-FAF93C29B931}">
      <dsp:nvSpPr>
        <dsp:cNvPr id="0" name=""/>
        <dsp:cNvSpPr/>
      </dsp:nvSpPr>
      <dsp:spPr>
        <a:xfrm>
          <a:off x="5637222" y="2514477"/>
          <a:ext cx="2714803" cy="1723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98CBB2-BB6B-45C0-A7DD-F6215C03B6D0}">
      <dsp:nvSpPr>
        <dsp:cNvPr id="0" name=""/>
        <dsp:cNvSpPr/>
      </dsp:nvSpPr>
      <dsp:spPr>
        <a:xfrm>
          <a:off x="5938867" y="2801040"/>
          <a:ext cx="2714803" cy="1723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Открытые (теория ограниченно-рационального выбора)</a:t>
          </a:r>
        </a:p>
      </dsp:txBody>
      <dsp:txXfrm>
        <a:off x="5989358" y="2851531"/>
        <a:ext cx="2613821" cy="162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840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493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666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856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401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391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0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55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308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495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191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F76F9-20A1-454F-B564-61EE257D7D33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12192000" cy="7010400"/>
          </a:xfrm>
          <a:prstGeom prst="rect">
            <a:avLst/>
          </a:prstGeom>
          <a:gradFill flip="none" rotWithShape="1">
            <a:gsLst>
              <a:gs pos="100000">
                <a:srgbClr val="03D4A8">
                  <a:alpha val="18000"/>
                </a:srgbClr>
              </a:gs>
              <a:gs pos="25000">
                <a:srgbClr val="21D6E0">
                  <a:alpha val="23000"/>
                </a:srgbClr>
              </a:gs>
              <a:gs pos="75000">
                <a:srgbClr val="0087E6">
                  <a:alpha val="25000"/>
                </a:srgbClr>
              </a:gs>
              <a:gs pos="100000">
                <a:srgbClr val="005CBF">
                  <a:alpha val="25999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sz="1800"/>
          </a:p>
        </p:txBody>
      </p:sp>
    </p:spTree>
    <p:extLst>
      <p:ext uri="{BB962C8B-B14F-4D97-AF65-F5344CB8AC3E}">
        <p14:creationId xmlns:p14="http://schemas.microsoft.com/office/powerpoint/2010/main" val="1474958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07CD2A-9302-44F1-8E82-4D2ABB0FDB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 Теории и модели принятия решений 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63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739EE-81CC-4756-BEF4-938EFC081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Схема процесса разработки решения по М. Ирле </a:t>
            </a:r>
            <a:endParaRPr lang="en-US" sz="32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20D8EE2-B218-4205-AD01-3C168FA34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731966"/>
            <a:ext cx="7347537" cy="539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532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036E52-1205-4673-A8FA-F783BE8A5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</a:t>
            </a:r>
            <a:r>
              <a:rPr lang="ru-RU" dirty="0" err="1"/>
              <a:t>хема</a:t>
            </a:r>
            <a:r>
              <a:rPr lang="ru-RU" dirty="0"/>
              <a:t> разработки решения К. </a:t>
            </a:r>
            <a:r>
              <a:rPr lang="ru-RU" dirty="0" err="1"/>
              <a:t>Биркера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0B734F-8894-4828-A447-E573A4D34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Шаг 1. Изучение исходного положения</a:t>
            </a:r>
            <a:endParaRPr lang="en-US" b="1" dirty="0"/>
          </a:p>
          <a:p>
            <a:pPr marL="0" indent="0">
              <a:buNone/>
            </a:pPr>
            <a:r>
              <a:rPr lang="ru-RU" b="1" dirty="0"/>
              <a:t>Шаг 2. Конкретизация рассматриваемой проблемы </a:t>
            </a:r>
            <a:endParaRPr lang="en-US" b="1" dirty="0"/>
          </a:p>
          <a:p>
            <a:pPr marL="0" indent="0">
              <a:buNone/>
            </a:pPr>
            <a:r>
              <a:rPr lang="ru-RU" b="1" dirty="0"/>
              <a:t>Шаг 3. Установление критериев, на основе которых должны оцениваться решения </a:t>
            </a:r>
            <a:endParaRPr lang="en-US" b="1" dirty="0"/>
          </a:p>
          <a:p>
            <a:pPr marL="0" indent="0">
              <a:buNone/>
            </a:pPr>
            <a:r>
              <a:rPr lang="ru-RU" b="1" dirty="0"/>
              <a:t>Шаг 4. Разработка альтернатив </a:t>
            </a:r>
            <a:endParaRPr lang="en-US" b="1" dirty="0"/>
          </a:p>
          <a:p>
            <a:pPr marL="0" indent="0">
              <a:buNone/>
            </a:pPr>
            <a:r>
              <a:rPr lang="ru-RU" b="1" dirty="0"/>
              <a:t>Шаг 5. Оценка найденных альтернатив</a:t>
            </a:r>
            <a:endParaRPr lang="en-US" b="1" dirty="0"/>
          </a:p>
          <a:p>
            <a:pPr marL="0" indent="0">
              <a:buNone/>
            </a:pPr>
            <a:r>
              <a:rPr lang="ru-RU" b="1" dirty="0"/>
              <a:t>Шаг 6. Проверяется, не ведет ли разработанное решение к отрицательным последствиям в других областях деятельности. 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Шаг 7. Заключительный шаг состоит в окончательном выборе одной из альтернатив и принятии обязывающего решения.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7447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03CC73-C208-43FB-B4C9-EA19B1EC8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Теории принятия решений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ADD9D9B-A3A4-4417-820C-E3D285473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3458" y="2015131"/>
            <a:ext cx="9925084" cy="320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43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4898DD-5144-4D4B-AAE9-9D2D3E7FD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 классификации теории решений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342244F-1FEA-4234-BC45-362CF0C01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9509" y="1762695"/>
            <a:ext cx="9379363" cy="433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43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802445-DB9E-462F-B24F-6A2903F45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Модели теории решений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51D912D-5182-4127-B82D-13C13CED0F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1972351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5003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40B08B-B31D-4EB5-A593-2ABB7593D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Основные предпосылки теорий рационального выбора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57FE1E-85C8-4713-B18C-494BEF9CA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ru-RU" dirty="0"/>
          </a:p>
          <a:p>
            <a:r>
              <a:rPr lang="ru-RU" dirty="0"/>
              <a:t>цели известны, ясно и однозначно сформулированы;</a:t>
            </a:r>
          </a:p>
          <a:p>
            <a:r>
              <a:rPr lang="ru-RU" dirty="0"/>
              <a:t>имеется полная, внутренне непротиворечивая система приоритетов решений, которая позволяет осуществить рациональный, </a:t>
            </a:r>
            <a:r>
              <a:rPr lang="ru-RU" dirty="0" err="1"/>
              <a:t>максимизирующий</a:t>
            </a:r>
            <a:r>
              <a:rPr lang="ru-RU" dirty="0"/>
              <a:t> пользу, выбор; </a:t>
            </a:r>
          </a:p>
          <a:p>
            <a:r>
              <a:rPr lang="ru-RU" dirty="0"/>
              <a:t>проблема, которая подлежит решению, известна и ясно сформулирована; </a:t>
            </a:r>
          </a:p>
          <a:p>
            <a:r>
              <a:rPr lang="ru-RU" dirty="0"/>
              <a:t>все возможные альтернативы известны и обдуманы ЛПР; </a:t>
            </a:r>
          </a:p>
          <a:p>
            <a:r>
              <a:rPr lang="ru-RU" dirty="0"/>
              <a:t>все последствия отдельных альтернатив известны и обдуманы ЛПР; </a:t>
            </a:r>
          </a:p>
          <a:p>
            <a:r>
              <a:rPr lang="ru-RU" dirty="0"/>
              <a:t>ценности отдельных последствий известны или могут быть без проблем определены; </a:t>
            </a:r>
          </a:p>
          <a:p>
            <a:r>
              <a:rPr lang="ru-RU" dirty="0"/>
              <a:t>отсутствуют ограничения с точки зрения сложности расчетов, которые необходимо выполнить для нахождения решения, дающего максимальную пользу; </a:t>
            </a:r>
          </a:p>
          <a:p>
            <a:r>
              <a:rPr lang="ru-RU" dirty="0"/>
              <a:t>ЛПР действует как индивидуум, на которого не влияют личные ценности и групповые нормы. </a:t>
            </a:r>
          </a:p>
        </p:txBody>
      </p:sp>
    </p:spTree>
    <p:extLst>
      <p:ext uri="{BB962C8B-B14F-4D97-AF65-F5344CB8AC3E}">
        <p14:creationId xmlns:p14="http://schemas.microsoft.com/office/powerpoint/2010/main" val="1026824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8E9EE5-0150-457B-8875-E0D0EA959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Этапы процесса рационального выбора и реализации альтернативы решения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CB2705-D821-48AD-82E8-576D34B17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распознавание проблемы; </a:t>
            </a:r>
          </a:p>
          <a:p>
            <a:r>
              <a:rPr lang="ru-RU" dirty="0"/>
              <a:t>постановка цели; </a:t>
            </a:r>
          </a:p>
          <a:p>
            <a:r>
              <a:rPr lang="ru-RU" dirty="0"/>
              <a:t>поиск альтернатив; </a:t>
            </a:r>
          </a:p>
          <a:p>
            <a:r>
              <a:rPr lang="ru-RU" dirty="0"/>
              <a:t>оценка альтернатив; </a:t>
            </a:r>
          </a:p>
          <a:p>
            <a:r>
              <a:rPr lang="ru-RU" dirty="0"/>
              <a:t>выбор лучшей альтернативы; </a:t>
            </a:r>
          </a:p>
          <a:p>
            <a:r>
              <a:rPr lang="ru-RU" dirty="0"/>
              <a:t>реализация решения. </a:t>
            </a:r>
          </a:p>
        </p:txBody>
      </p:sp>
    </p:spTree>
    <p:extLst>
      <p:ext uri="{BB962C8B-B14F-4D97-AF65-F5344CB8AC3E}">
        <p14:creationId xmlns:p14="http://schemas.microsoft.com/office/powerpoint/2010/main" val="3879846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E1C0E9-3B1A-4B30-BDB9-F006C7FA2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Предпосылки теорий ограниченно-рационального выбора: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A0BBD8-0E7F-46FB-A4D8-C27F50EB7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ru-RU" dirty="0"/>
          </a:p>
          <a:p>
            <a:r>
              <a:rPr lang="ru-RU" dirty="0"/>
              <a:t>ЛПР обладают неполной информацией и неполной картиной проблемной ситуации; </a:t>
            </a:r>
          </a:p>
          <a:p>
            <a:r>
              <a:rPr lang="ru-RU" dirty="0"/>
              <a:t>ЛПР никогда не могут знать все возможные альтернативы и их последствия; </a:t>
            </a:r>
          </a:p>
          <a:p>
            <a:r>
              <a:rPr lang="ru-RU" dirty="0"/>
              <a:t>альтернативы действий оцениваются недостаточно полно, поскольку невозможно точно оценить результаты и вероятности их проявления; </a:t>
            </a:r>
          </a:p>
          <a:p>
            <a:r>
              <a:rPr lang="ru-RU" dirty="0"/>
              <a:t>никогда не удается определить оптимальное решение наперед; в качестве критерия может быть принят лишь поиск удовлетворительного результата.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0500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883CB8-CD80-4675-9B22-C0216D89C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Требования к моделям принятия решений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513676-AD38-49B3-BE45-307571EFD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Полнота модели подразумевает, что все альтернативы действий известны или, по крайней мере, что не существует альтернативы, которая могла бы вести к лучшим результатам. </a:t>
            </a:r>
          </a:p>
          <a:p>
            <a:endParaRPr lang="ru-RU" dirty="0"/>
          </a:p>
          <a:p>
            <a:r>
              <a:rPr lang="ru-RU" dirty="0"/>
              <a:t>Однозначное ранжирование предполагает, что для каждого соотношения факторов предпочтения ЛПР определены и могут быть выражены в функции полезности.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772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5B3532-8E76-4A82-9A35-FC19FD419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Модель принятия решений </a:t>
            </a:r>
            <a:r>
              <a:rPr lang="ru-RU" dirty="0" err="1"/>
              <a:t>Врума</a:t>
            </a:r>
            <a:r>
              <a:rPr lang="ru-RU" dirty="0"/>
              <a:t>, </a:t>
            </a:r>
            <a:r>
              <a:rPr lang="ru-RU" dirty="0" err="1"/>
              <a:t>Йеттона</a:t>
            </a:r>
            <a:r>
              <a:rPr lang="ru-RU" dirty="0"/>
              <a:t> и Яго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A5C293-2B6C-4CF1-B76F-2D9435392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950234"/>
            <a:ext cx="10972800" cy="3175930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/>
              <a:t>Рэфф</a:t>
            </a:r>
            <a:r>
              <a:rPr lang="ru-RU" sz="4000" dirty="0"/>
              <a:t> = </a:t>
            </a:r>
            <a:r>
              <a:rPr lang="ru-RU" sz="4000" dirty="0" err="1"/>
              <a:t>Ркач</a:t>
            </a:r>
            <a:r>
              <a:rPr lang="ru-RU" sz="4000" dirty="0"/>
              <a:t> + </a:t>
            </a:r>
            <a:r>
              <a:rPr lang="ru-RU" sz="4000" dirty="0" err="1"/>
              <a:t>Робяз</a:t>
            </a:r>
            <a:r>
              <a:rPr lang="ru-RU" sz="4000" dirty="0"/>
              <a:t> – </a:t>
            </a:r>
            <a:r>
              <a:rPr lang="ru-RU" sz="4000" dirty="0" err="1"/>
              <a:t>Рвремя</a:t>
            </a:r>
            <a:endParaRPr lang="ru-RU" sz="4000" dirty="0"/>
          </a:p>
          <a:p>
            <a:pPr algn="ctr"/>
            <a:r>
              <a:rPr lang="ru-RU" sz="4000" b="1" dirty="0" err="1"/>
              <a:t>О</a:t>
            </a:r>
            <a:r>
              <a:rPr lang="ru-RU" sz="4000" i="1" dirty="0" err="1"/>
              <a:t>эфф</a:t>
            </a:r>
            <a:r>
              <a:rPr lang="ru-RU" sz="4000" i="1" dirty="0"/>
              <a:t> = </a:t>
            </a:r>
            <a:r>
              <a:rPr lang="ru-RU" sz="4000" b="1" dirty="0" err="1"/>
              <a:t>Р</a:t>
            </a:r>
            <a:r>
              <a:rPr lang="ru-RU" sz="4000" i="1" dirty="0" err="1"/>
              <a:t>эфф</a:t>
            </a:r>
            <a:r>
              <a:rPr lang="ru-RU" sz="4000" b="1" dirty="0"/>
              <a:t> – Стоимость + Развитие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877612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404" y="235960"/>
            <a:ext cx="9661813" cy="608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136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9B9D35-A747-4305-AE4F-CD68F15A7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Пять стилей лидерства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3E06BF-F1F6-4A82-A8C7-71A25178D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sz="3600" dirty="0"/>
              <a:t>AI – автократический I</a:t>
            </a:r>
          </a:p>
          <a:p>
            <a:pPr fontAlgn="base"/>
            <a:r>
              <a:rPr lang="ru-RU" sz="3600" dirty="0"/>
              <a:t>AII – автократический II</a:t>
            </a:r>
          </a:p>
          <a:p>
            <a:pPr fontAlgn="base"/>
            <a:r>
              <a:rPr lang="en-US" sz="3600" dirty="0"/>
              <a:t>C</a:t>
            </a:r>
            <a:r>
              <a:rPr lang="ru-RU" sz="3600" dirty="0"/>
              <a:t>I – консультативный I</a:t>
            </a:r>
          </a:p>
          <a:p>
            <a:pPr fontAlgn="base"/>
            <a:r>
              <a:rPr lang="en-US" sz="3600" dirty="0"/>
              <a:t>C</a:t>
            </a:r>
            <a:r>
              <a:rPr lang="ru-RU" sz="3600" dirty="0"/>
              <a:t>II – консультативный II</a:t>
            </a:r>
          </a:p>
          <a:p>
            <a:pPr fontAlgn="base"/>
            <a:r>
              <a:rPr lang="en-US" sz="3600"/>
              <a:t>G2</a:t>
            </a:r>
            <a:r>
              <a:rPr lang="ru-RU" sz="3600"/>
              <a:t> </a:t>
            </a:r>
            <a:r>
              <a:rPr lang="ru-RU" sz="3600" dirty="0"/>
              <a:t>– совместный (групповой)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9641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2B40CC-7CEC-4985-BAC5-8004EC77E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принятия решений </a:t>
            </a:r>
            <a:r>
              <a:rPr lang="en-US" dirty="0"/>
              <a:t>RAPID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439ED9-413B-4108-BC15-F2EE8C7E9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/>
              <a:t>Предложение. Сделать предложение, собрать данные и предоставить информацию для анализа.</a:t>
            </a:r>
          </a:p>
          <a:p>
            <a:r>
              <a:rPr lang="ru-RU" sz="3200" dirty="0"/>
              <a:t>Согласие. Голосование по принятию или отклонению предложения.</a:t>
            </a:r>
          </a:p>
          <a:p>
            <a:r>
              <a:rPr lang="ru-RU" sz="3200" dirty="0"/>
              <a:t>Ввод. Обращение к нужным людям, которые внедряют решение.</a:t>
            </a:r>
          </a:p>
          <a:p>
            <a:r>
              <a:rPr lang="ru-RU" sz="3200" dirty="0"/>
              <a:t>Решение. Принятие окончательного и официального решения.</a:t>
            </a:r>
          </a:p>
          <a:p>
            <a:r>
              <a:rPr lang="ru-RU" sz="3200" dirty="0"/>
              <a:t>Исполнение. Воплощение решения в жизнь.</a:t>
            </a:r>
          </a:p>
        </p:txBody>
      </p:sp>
    </p:spTree>
    <p:extLst>
      <p:ext uri="{BB962C8B-B14F-4D97-AF65-F5344CB8AC3E}">
        <p14:creationId xmlns:p14="http://schemas.microsoft.com/office/powerpoint/2010/main" val="3785811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9AA94C-7E74-4BD5-8943-BB7B5AAC1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Распространенные модели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5032BF-1ACB-4FD7-97DC-28E234C92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модель приращений; </a:t>
            </a:r>
          </a:p>
          <a:p>
            <a:endParaRPr lang="ru-RU" dirty="0"/>
          </a:p>
          <a:p>
            <a:r>
              <a:rPr lang="ru-RU" dirty="0"/>
              <a:t>конфликтная модель решений; </a:t>
            </a:r>
          </a:p>
          <a:p>
            <a:endParaRPr lang="ru-RU" dirty="0"/>
          </a:p>
          <a:p>
            <a:r>
              <a:rPr lang="ru-RU" dirty="0"/>
              <a:t>политическая модель решений; </a:t>
            </a:r>
          </a:p>
          <a:p>
            <a:endParaRPr lang="ru-RU" dirty="0"/>
          </a:p>
          <a:p>
            <a:r>
              <a:rPr lang="ru-RU" dirty="0"/>
              <a:t>модель организованной (управляемой) анархии.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5030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36390A-C238-4144-9CDF-039300FB2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Модель приращений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8AC45C-3870-450F-A09D-56DCD843F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формулировку исходной проблемы, </a:t>
            </a:r>
          </a:p>
          <a:p>
            <a:r>
              <a:rPr lang="ru-RU" dirty="0"/>
              <a:t> попытки решения проблемы, </a:t>
            </a:r>
          </a:p>
          <a:p>
            <a:r>
              <a:rPr lang="ru-RU" dirty="0"/>
              <a:t>исключение ошибок и слабых сторон и </a:t>
            </a:r>
            <a:r>
              <a:rPr lang="ru-RU" dirty="0" err="1"/>
              <a:t>переформулирование</a:t>
            </a:r>
            <a:r>
              <a:rPr lang="ru-RU" dirty="0"/>
              <a:t> проблемы.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823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198F78-CA21-4099-94FD-03C9E2312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Конфликтная модель решений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AAF0A7-21CD-4A9F-B42E-E80DF39FB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/>
          </a:p>
          <a:p>
            <a:r>
              <a:rPr lang="ru-RU" dirty="0"/>
              <a:t>возникнут ли серьезные риски, если не делать ничего? Если нет, то целесообразно бесконфликтное ничегонеделание; </a:t>
            </a:r>
          </a:p>
          <a:p>
            <a:endParaRPr lang="ru-RU" dirty="0"/>
          </a:p>
          <a:p>
            <a:r>
              <a:rPr lang="ru-RU" dirty="0"/>
              <a:t>возникнут ли серьезные риски, если что-то будет изменено? Если нет, то целесообразно бесконфликтное маржинальное изменение; </a:t>
            </a:r>
          </a:p>
          <a:p>
            <a:endParaRPr lang="ru-RU" dirty="0"/>
          </a:p>
          <a:p>
            <a:r>
              <a:rPr lang="ru-RU" dirty="0"/>
              <a:t>реалистично ли надеяться найти лучшее решение? Если нет, то целесообразно переложить ответственность за решение на других (</a:t>
            </a:r>
            <a:r>
              <a:rPr lang="ru-RU" i="1" dirty="0" err="1"/>
              <a:t>defensive</a:t>
            </a:r>
            <a:r>
              <a:rPr lang="ru-RU" i="1" dirty="0"/>
              <a:t> </a:t>
            </a:r>
            <a:r>
              <a:rPr lang="ru-RU" i="1" dirty="0" err="1"/>
              <a:t>avoidance</a:t>
            </a:r>
            <a:r>
              <a:rPr lang="ru-RU" dirty="0"/>
              <a:t>); </a:t>
            </a:r>
          </a:p>
          <a:p>
            <a:endParaRPr lang="ru-RU" dirty="0"/>
          </a:p>
          <a:p>
            <a:r>
              <a:rPr lang="ru-RU" dirty="0"/>
              <a:t>есть ли в наличии достаточно времени, чтобы найти информацию и подумать? Если нет, то возникает экстремальная стрессовая ситуация (</a:t>
            </a:r>
            <a:r>
              <a:rPr lang="ru-RU" i="1" dirty="0" err="1"/>
              <a:t>hypervigilance</a:t>
            </a:r>
            <a:r>
              <a:rPr lang="ru-RU" dirty="0"/>
              <a:t>), которая ведет к ближайшему приемлемому решению.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360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359026-6D78-4F3E-850A-DABCF5C40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Политическая модель решений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A0311A-68E2-42D6-A995-84C146DC3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модели различают два вида действующих лиц: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– </a:t>
            </a:r>
            <a:r>
              <a:rPr lang="ru-RU" b="1" i="1" dirty="0"/>
              <a:t>ядро </a:t>
            </a:r>
            <a:r>
              <a:rPr lang="ru-RU" dirty="0"/>
              <a:t>– группа лиц, которая по закону или по договору легитимирована ответственно определять цели организации (например, совет директоров концерна);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– </a:t>
            </a:r>
            <a:r>
              <a:rPr lang="ru-RU" b="1" i="1" dirty="0"/>
              <a:t>группы-сателлиты</a:t>
            </a:r>
            <a:r>
              <a:rPr lang="ru-RU" dirty="0"/>
              <a:t>, которые влияют на процесс целеполагания (например, совет трудового коллектива).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227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C577F-44A0-4812-BB47-A03CC2AB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Модель организованной анархии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609D3B-2BDB-4FF6-A2E1-C524ACF0B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/>
          </a:p>
          <a:p>
            <a:r>
              <a:rPr lang="ru-RU" b="1" i="1" dirty="0"/>
              <a:t>проблемы </a:t>
            </a:r>
            <a:r>
              <a:rPr lang="ru-RU" dirty="0"/>
              <a:t>– интересы, требования и претензии внутренних и внешних (по отношению к организации) групп; </a:t>
            </a:r>
          </a:p>
          <a:p>
            <a:endParaRPr lang="ru-RU" dirty="0"/>
          </a:p>
          <a:p>
            <a:r>
              <a:rPr lang="ru-RU" b="1" i="1" dirty="0"/>
              <a:t>решения </a:t>
            </a:r>
            <a:r>
              <a:rPr lang="ru-RU" dirty="0"/>
              <a:t>– используется потенциал возможностей решения (идеи, технологии, продукты), которые развиваются вне зависимости от реальных проблем; </a:t>
            </a:r>
          </a:p>
          <a:p>
            <a:endParaRPr lang="ru-RU" dirty="0"/>
          </a:p>
          <a:p>
            <a:r>
              <a:rPr lang="ru-RU" b="1" i="1" dirty="0"/>
              <a:t>поводы для решений </a:t>
            </a:r>
            <a:r>
              <a:rPr lang="ru-RU" dirty="0"/>
              <a:t>– ситуации, в которых должны быть приняты некие решения; </a:t>
            </a:r>
          </a:p>
          <a:p>
            <a:endParaRPr lang="ru-RU" dirty="0"/>
          </a:p>
          <a:p>
            <a:r>
              <a:rPr lang="ru-RU" b="1" i="1" dirty="0"/>
              <a:t>участники </a:t>
            </a:r>
            <a:r>
              <a:rPr lang="ru-RU" dirty="0"/>
              <a:t>– действующие лица, которые вносят свой вклад в определение проблемы и альтернатив ее решения.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5610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D02E35-A49F-470B-A5AB-22B323BFC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Процесс решений в модели «мусорной урны»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C02CE4-823B-47C4-9BFD-D2BC8A21C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/>
          </a:p>
          <a:p>
            <a:r>
              <a:rPr lang="ru-RU" dirty="0"/>
              <a:t>определения проблемы – идентифицируются четыре вышеназванных потока; </a:t>
            </a:r>
          </a:p>
          <a:p>
            <a:endParaRPr lang="ru-RU" dirty="0"/>
          </a:p>
          <a:p>
            <a:r>
              <a:rPr lang="ru-RU" dirty="0"/>
              <a:t>переговоров – поиск коалиций и </a:t>
            </a:r>
            <a:r>
              <a:rPr lang="ru-RU" dirty="0" err="1"/>
              <a:t>выторговывание</a:t>
            </a:r>
            <a:r>
              <a:rPr lang="ru-RU" dirty="0"/>
              <a:t> компромиссных решений; </a:t>
            </a:r>
          </a:p>
          <a:p>
            <a:endParaRPr lang="ru-RU" dirty="0"/>
          </a:p>
          <a:p>
            <a:r>
              <a:rPr lang="ru-RU" dirty="0"/>
              <a:t>убеждения – «продажа» компромиссного решения менее активным участникам; </a:t>
            </a:r>
          </a:p>
          <a:p>
            <a:endParaRPr lang="ru-RU" dirty="0"/>
          </a:p>
          <a:p>
            <a:r>
              <a:rPr lang="ru-RU"/>
              <a:t>бюрократическая </a:t>
            </a:r>
            <a:r>
              <a:rPr lang="ru-RU" dirty="0"/>
              <a:t>фаза – конкретизация (</a:t>
            </a:r>
            <a:r>
              <a:rPr lang="ru-RU" dirty="0" err="1"/>
              <a:t>операционализация</a:t>
            </a:r>
            <a:r>
              <a:rPr lang="ru-RU" dirty="0"/>
              <a:t>) решений и дополнение их указаниями по исполнению.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5689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042BE-BF2F-4485-9842-54055DFC5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научиться принимать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5AE06A-FFFE-44A8-A9A6-4A11E7E8F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Ценность находится в глазах наблюдающего</a:t>
            </a:r>
          </a:p>
          <a:p>
            <a:r>
              <a:rPr lang="ru-RU" dirty="0"/>
              <a:t>Знать о своих целях перед выбором</a:t>
            </a:r>
          </a:p>
          <a:p>
            <a:r>
              <a:rPr lang="ru-RU" dirty="0"/>
              <a:t>Результат вашего решения не должен быть лучше любой альтернативы</a:t>
            </a:r>
          </a:p>
          <a:p>
            <a:r>
              <a:rPr lang="ru-RU" dirty="0"/>
              <a:t>Усилия должны соответствовать важности</a:t>
            </a:r>
          </a:p>
          <a:p>
            <a:r>
              <a:rPr lang="ru-RU" dirty="0"/>
              <a:t>Комплексный подход имеет большое значение</a:t>
            </a:r>
          </a:p>
        </p:txBody>
      </p:sp>
    </p:spTree>
    <p:extLst>
      <p:ext uri="{BB962C8B-B14F-4D97-AF65-F5344CB8AC3E}">
        <p14:creationId xmlns:p14="http://schemas.microsoft.com/office/powerpoint/2010/main" val="39883448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5f2d320b64ef06dd7e371864e1888d882547b"/>
</p:tagLst>
</file>

<file path=ppt/theme/theme1.xml><?xml version="1.0" encoding="utf-8"?>
<a:theme xmlns:a="http://schemas.openxmlformats.org/drawingml/2006/main" name="La men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237</TotalTime>
  <Words>806</Words>
  <Application>Microsoft Office PowerPoint</Application>
  <PresentationFormat>Широкоэкранный</PresentationFormat>
  <Paragraphs>112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Arial</vt:lpstr>
      <vt:lpstr>Calibri</vt:lpstr>
      <vt:lpstr>La mente</vt:lpstr>
      <vt:lpstr> Теории и модели принятия решений </vt:lpstr>
      <vt:lpstr>Схема процесса разработки решения по М. Ирле </vt:lpstr>
      <vt:lpstr>Cхема разработки решения К. Биркера</vt:lpstr>
      <vt:lpstr>Теории принятия решений</vt:lpstr>
      <vt:lpstr>К классификации теории решений</vt:lpstr>
      <vt:lpstr>Модели теории решений</vt:lpstr>
      <vt:lpstr>Основные предпосылки теорий рационального выбора </vt:lpstr>
      <vt:lpstr>Этапы процесса рационального выбора и реализации альтернативы решения </vt:lpstr>
      <vt:lpstr>Предпосылки теорий ограниченно-рационального выбора: </vt:lpstr>
      <vt:lpstr>Требования к моделям принятия решений </vt:lpstr>
      <vt:lpstr>Модель принятия решений Врума, Йеттона и Яго</vt:lpstr>
      <vt:lpstr>Презентация PowerPoint</vt:lpstr>
      <vt:lpstr>Пять стилей лидерства</vt:lpstr>
      <vt:lpstr>Структура принятия решений RAPID</vt:lpstr>
      <vt:lpstr>Распространенные модели решений </vt:lpstr>
      <vt:lpstr>Модель приращений </vt:lpstr>
      <vt:lpstr>Конфликтная модель решений </vt:lpstr>
      <vt:lpstr>Политическая модель решений </vt:lpstr>
      <vt:lpstr>Модель организованной анархии </vt:lpstr>
      <vt:lpstr>Процесс решений в модели «мусорной урны»</vt:lpstr>
      <vt:lpstr>Как научиться принимать решения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Katerina Shumik</dc:creator>
  <cp:lastModifiedBy>Katerina Shumik</cp:lastModifiedBy>
  <cp:revision>11</cp:revision>
  <dcterms:created xsi:type="dcterms:W3CDTF">2017-09-24T04:34:32Z</dcterms:created>
  <dcterms:modified xsi:type="dcterms:W3CDTF">2019-09-29T11:35:21Z</dcterms:modified>
</cp:coreProperties>
</file>