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2"/>
  </p:notesMasterIdLst>
  <p:handoutMasterIdLst>
    <p:handoutMasterId r:id="rId43"/>
  </p:handoutMasterIdLst>
  <p:sldIdLst>
    <p:sldId id="256" r:id="rId2"/>
    <p:sldId id="323" r:id="rId3"/>
    <p:sldId id="391" r:id="rId4"/>
    <p:sldId id="392" r:id="rId5"/>
    <p:sldId id="393" r:id="rId6"/>
    <p:sldId id="381" r:id="rId7"/>
    <p:sldId id="318" r:id="rId8"/>
    <p:sldId id="319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0" r:id="rId18"/>
    <p:sldId id="378" r:id="rId19"/>
    <p:sldId id="371" r:id="rId20"/>
    <p:sldId id="372" r:id="rId21"/>
    <p:sldId id="373" r:id="rId22"/>
    <p:sldId id="396" r:id="rId23"/>
    <p:sldId id="398" r:id="rId24"/>
    <p:sldId id="399" r:id="rId25"/>
    <p:sldId id="374" r:id="rId26"/>
    <p:sldId id="375" r:id="rId27"/>
    <p:sldId id="377" r:id="rId28"/>
    <p:sldId id="376" r:id="rId29"/>
    <p:sldId id="379" r:id="rId30"/>
    <p:sldId id="380" r:id="rId31"/>
    <p:sldId id="382" r:id="rId32"/>
    <p:sldId id="383" r:id="rId33"/>
    <p:sldId id="384" r:id="rId34"/>
    <p:sldId id="385" r:id="rId35"/>
    <p:sldId id="386" r:id="rId36"/>
    <p:sldId id="387" r:id="rId37"/>
    <p:sldId id="388" r:id="rId38"/>
    <p:sldId id="389" r:id="rId39"/>
    <p:sldId id="390" r:id="rId40"/>
    <p:sldId id="360" r:id="rId41"/>
  </p:sldIdLst>
  <p:sldSz cx="9144000" cy="6858000" type="screen4x3"/>
  <p:notesSz cx="9947275" cy="6858000"/>
  <p:custDataLst>
    <p:tags r:id="rId4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33" autoAdjust="0"/>
    <p:restoredTop sz="94660"/>
  </p:normalViewPr>
  <p:slideViewPr>
    <p:cSldViewPr>
      <p:cViewPr varScale="1">
        <p:scale>
          <a:sx n="120" d="100"/>
          <a:sy n="120" d="100"/>
        </p:scale>
        <p:origin x="97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A4384-09B3-40DB-B035-21BC4E079CFE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E46A5-5A99-411A-903F-06BFDF30C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3867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5063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F8EF6-B0F9-49CC-A347-B763C3F82B25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5063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923EF-7D8C-4D32-BA05-A66C90FCB5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9941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48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737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20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110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511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674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879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792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DCA-1467-4960-B2E7-8CEC81B30F88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93C3-9207-4784-951B-FF435383CA7D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8723B-9353-441C-803A-377846A9E6E8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4EBF-F25E-4C82-A619-4CB07621C100}" type="datetime1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F4BD-EE78-4CA2-97EB-43BD22489900}" type="datetime1">
              <a:rPr lang="ru-RU" smtClean="0"/>
              <a:t>27.09.2023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92F5-D697-4DDF-97A1-3E463E01B9EF}" type="datetime1">
              <a:rPr lang="ru-RU" smtClean="0"/>
              <a:t>27.09.2023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B0C7-F06A-4295-9568-542E9C0647C5}" type="datetime1">
              <a:rPr lang="ru-RU" smtClean="0"/>
              <a:t>27.09.2023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3132-3171-4A08-B5D9-5E0BF9EB62D4}" type="datetime1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DEAE6-86EA-4157-B4BA-362D219454E9}" type="datetime1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0CDC-65AB-433E-A4C9-9BDD4167795B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80E5-BA1C-4A8C-9AFB-3B62FF9CCA03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C3444F-8779-4E71-B15D-A0BE9DBD9799}" type="datetime1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6336704" cy="324036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Разумова Юлия Викторовна, д.э.н., профессор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аспиранты и магистранты всех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курсов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обучения, научные руководители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33614"/>
            <a:ext cx="8528769" cy="2772308"/>
          </a:xfrm>
        </p:spPr>
        <p:txBody>
          <a:bodyPr/>
          <a:lstStyle/>
          <a:p>
            <a:pPr marL="182880" indent="0">
              <a:buNone/>
            </a:pPr>
            <a:r>
              <a:rPr lang="ru-RU" sz="3600" dirty="0" smtClean="0"/>
              <a:t>Введение.</a:t>
            </a:r>
            <a:br>
              <a:rPr lang="ru-RU" sz="3600" dirty="0" smtClean="0"/>
            </a:br>
            <a:r>
              <a:rPr lang="ru-RU" sz="3600" dirty="0" smtClean="0"/>
              <a:t>Методология научных исследований</a:t>
            </a:r>
            <a:r>
              <a:rPr lang="en-US" sz="3600" dirty="0" smtClean="0"/>
              <a:t> </a:t>
            </a:r>
            <a:r>
              <a:rPr lang="ru-RU" sz="3600" dirty="0" smtClean="0"/>
              <a:t>и академическое письмо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486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</a:schemeClr>
            </a:gs>
            <a:gs pos="17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3799" y="476672"/>
            <a:ext cx="4509864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Добрый день!</a:t>
            </a:r>
          </a:p>
          <a:p>
            <a:pPr marL="45720" indent="0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Знакомимся !</a:t>
            </a:r>
          </a:p>
          <a:p>
            <a:pPr marL="45720" indent="0">
              <a:buNone/>
            </a:pP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Разумова Юлия Викторовна,</a:t>
            </a:r>
          </a:p>
          <a:p>
            <a:pPr marL="45720" indent="0">
              <a:buNone/>
            </a:pP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Д.э.н., доцент, профессор кафедры экономики и управления 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ВВГУ</a:t>
            </a:r>
            <a:endParaRPr lang="ru-RU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22417" y="3765652"/>
            <a:ext cx="2088232" cy="129614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50800" dir="1200000" sx="107000" sy="107000" algn="ctr" rotWithShape="0">
              <a:schemeClr val="bg2">
                <a:lumMod val="75000"/>
                <a:alpha val="32000"/>
              </a:schemeClr>
            </a:outerShdw>
            <a:reflection stA="5000" endPos="2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1998 г</a:t>
            </a:r>
            <a:r>
              <a:rPr lang="ru-RU" dirty="0" smtClean="0">
                <a:solidFill>
                  <a:srgbClr val="0070C0"/>
                </a:solidFill>
              </a:rPr>
              <a:t> –защита кандидатской диссертации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3799" y="4653136"/>
            <a:ext cx="2088232" cy="129614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50800" dir="21540000" sx="103000" sy="103000" algn="ctr" rotWithShape="0">
              <a:schemeClr val="bg2">
                <a:lumMod val="7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2010 г</a:t>
            </a:r>
            <a:r>
              <a:rPr lang="ru-RU" dirty="0" smtClean="0">
                <a:solidFill>
                  <a:srgbClr val="0070C0"/>
                </a:solidFill>
              </a:rPr>
              <a:t> –защита докторской диссертации</a:t>
            </a:r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963663" y="332656"/>
            <a:ext cx="0" cy="5760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230" y="592422"/>
            <a:ext cx="12193" cy="57673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3" t="3118" r="-18503" b="-948"/>
          <a:stretch/>
        </p:blipFill>
        <p:spPr>
          <a:xfrm>
            <a:off x="5210766" y="692696"/>
            <a:ext cx="4619625" cy="451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05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</a:schemeClr>
            </a:gs>
            <a:gs pos="17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5354" y="3765652"/>
            <a:ext cx="2088232" cy="129614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50800" dir="1200000" sx="107000" sy="107000" algn="ctr" rotWithShape="0">
              <a:schemeClr val="bg2">
                <a:lumMod val="75000"/>
                <a:alpha val="32000"/>
              </a:schemeClr>
            </a:outerShdw>
            <a:reflection stA="5000" endPos="2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28 </a:t>
            </a:r>
            <a:r>
              <a:rPr lang="ru-RU" b="1" dirty="0" smtClean="0">
                <a:solidFill>
                  <a:srgbClr val="0070C0"/>
                </a:solidFill>
              </a:rPr>
              <a:t>лет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-23616"/>
            <a:ext cx="4621169" cy="4517528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3799" y="476672"/>
            <a:ext cx="4509864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Добрый день!</a:t>
            </a:r>
          </a:p>
          <a:p>
            <a:pPr marL="45720" indent="0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Знакомимся !</a:t>
            </a:r>
          </a:p>
          <a:p>
            <a:pPr marL="45720" indent="0">
              <a:buNone/>
            </a:pP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Разумова Юлия Викторовна,</a:t>
            </a:r>
          </a:p>
          <a:p>
            <a:pPr marL="45720" indent="0">
              <a:buNone/>
            </a:pP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Д.э.н., доцент, профессор кафедры экономики и управления ВГУЭС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56503" y="3035515"/>
            <a:ext cx="3419310" cy="171624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50800" dir="21540000" sx="103000" sy="103000" algn="ctr" rotWithShape="0">
              <a:schemeClr val="bg2">
                <a:lumMod val="7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7 лет </a:t>
            </a:r>
            <a:r>
              <a:rPr lang="ru-RU" dirty="0" smtClean="0">
                <a:solidFill>
                  <a:srgbClr val="0070C0"/>
                </a:solidFill>
              </a:rPr>
              <a:t>руководства </a:t>
            </a:r>
            <a:r>
              <a:rPr lang="ru-RU" dirty="0">
                <a:solidFill>
                  <a:srgbClr val="0070C0"/>
                </a:solidFill>
              </a:rPr>
              <a:t>магистерской образовательной программой «Экономика фирмы и отраслевых рынков</a:t>
            </a:r>
            <a:r>
              <a:rPr lang="ru-RU" dirty="0" smtClean="0">
                <a:solidFill>
                  <a:srgbClr val="0070C0"/>
                </a:solidFill>
              </a:rPr>
              <a:t>», ДВФУ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65736" y="4698983"/>
            <a:ext cx="3185819" cy="129614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50800" dir="21540000" sx="103000" sy="103000" algn="ctr" rotWithShape="0">
              <a:schemeClr val="bg2">
                <a:lumMod val="7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24 магистранта </a:t>
            </a:r>
            <a:r>
              <a:rPr lang="ru-RU" dirty="0">
                <a:solidFill>
                  <a:srgbClr val="0070C0"/>
                </a:solidFill>
              </a:rPr>
              <a:t>подготовили диссертации под моим руководством и успешно защитили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58331" y="4804535"/>
            <a:ext cx="3419310" cy="171624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50800" dir="21540000" sx="103000" sy="103000" algn="ctr" rotWithShape="0">
              <a:schemeClr val="bg2">
                <a:lumMod val="7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65 </a:t>
            </a:r>
            <a:r>
              <a:rPr lang="ru-RU" b="1" dirty="0">
                <a:solidFill>
                  <a:srgbClr val="0070C0"/>
                </a:solidFill>
              </a:rPr>
              <a:t>публикации </a:t>
            </a:r>
            <a:r>
              <a:rPr lang="ru-RU" dirty="0">
                <a:solidFill>
                  <a:srgbClr val="0070C0"/>
                </a:solidFill>
              </a:rPr>
              <a:t>в </a:t>
            </a:r>
            <a:r>
              <a:rPr lang="ru-RU" dirty="0" err="1">
                <a:solidFill>
                  <a:srgbClr val="0070C0"/>
                </a:solidFill>
              </a:rPr>
              <a:t>Elibrary</a:t>
            </a:r>
            <a:r>
              <a:rPr lang="ru-RU" dirty="0">
                <a:solidFill>
                  <a:srgbClr val="0070C0"/>
                </a:solidFill>
              </a:rPr>
              <a:t>, из них </a:t>
            </a:r>
            <a:r>
              <a:rPr lang="ru-RU" b="1" dirty="0">
                <a:solidFill>
                  <a:srgbClr val="0070C0"/>
                </a:solidFill>
              </a:rPr>
              <a:t>28 </a:t>
            </a:r>
            <a:r>
              <a:rPr lang="ru-RU" dirty="0">
                <a:solidFill>
                  <a:srgbClr val="0070C0"/>
                </a:solidFill>
              </a:rPr>
              <a:t>опубликовано в журналах, реферируемых ВАК. Индекс </a:t>
            </a:r>
            <a:r>
              <a:rPr lang="ru-RU" dirty="0" err="1">
                <a:solidFill>
                  <a:srgbClr val="0070C0"/>
                </a:solidFill>
              </a:rPr>
              <a:t>Хирша</a:t>
            </a:r>
            <a:r>
              <a:rPr lang="ru-RU" dirty="0">
                <a:solidFill>
                  <a:srgbClr val="0070C0"/>
                </a:solidFill>
              </a:rPr>
              <a:t> 5. 7 публикаций на англ. яз., 2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в </a:t>
            </a:r>
            <a:r>
              <a:rPr lang="ru-RU" dirty="0" err="1">
                <a:solidFill>
                  <a:srgbClr val="0070C0"/>
                </a:solidFill>
              </a:rPr>
              <a:t>Scopus</a:t>
            </a:r>
            <a:r>
              <a:rPr lang="ru-RU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206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2307"/>
            <a:ext cx="5212555" cy="34750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954" y="2276872"/>
            <a:ext cx="6929046" cy="461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43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442833" cy="42930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761" y="2613174"/>
            <a:ext cx="6367239" cy="424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8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8118" y="692696"/>
            <a:ext cx="6400800" cy="3474720"/>
          </a:xfrm>
          <a:solidFill>
            <a:schemeClr val="accent1">
              <a:lumMod val="20000"/>
              <a:lumOff val="80000"/>
              <a:alpha val="61000"/>
            </a:schemeClr>
          </a:solidFill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Технические требования для посещения занятий и выполнения заданий:</a:t>
            </a:r>
          </a:p>
          <a:p>
            <a:pPr marL="502920" indent="-457200"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Иметь аккаунт на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Google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формах</a:t>
            </a:r>
          </a:p>
          <a:p>
            <a:pPr marL="502920" indent="-457200">
              <a:buAutoNum type="arabicPeriod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канер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штрих кодов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на девайсе</a:t>
            </a:r>
          </a:p>
          <a:p>
            <a:pPr marL="502920" indent="-457200"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Достаточный заряд батареи для работы на занятии</a:t>
            </a:r>
            <a:endParaRPr lang="en-US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502920" indent="-457200">
              <a:buAutoNum type="arabicPeriod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Наличие приложения «Записная книжка»</a:t>
            </a:r>
            <a:endParaRPr lang="en-US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" indent="0">
              <a:buNone/>
            </a:pP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36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</a:schemeClr>
            </a:gs>
            <a:gs pos="17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116632"/>
            <a:ext cx="5976664" cy="3937620"/>
          </a:xfrm>
          <a:prstGeom prst="rect">
            <a:avLst/>
          </a:prstGeom>
          <a:effectLst>
            <a:softEdge rad="647700"/>
          </a:effec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95736" y="2780928"/>
            <a:ext cx="6400800" cy="3474720"/>
          </a:xfrm>
        </p:spPr>
        <p:txBody>
          <a:bodyPr>
            <a:normAutofit fontScale="70000" lnSpcReduction="20000"/>
          </a:bodyPr>
          <a:lstStyle/>
          <a:p>
            <a:pPr marL="45720" indent="0" algn="r">
              <a:buNone/>
            </a:pP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Добрый день!</a:t>
            </a:r>
          </a:p>
          <a:p>
            <a:pPr marL="45720" indent="0" algn="r">
              <a:buNone/>
            </a:pP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Знакомимся !</a:t>
            </a:r>
          </a:p>
          <a:p>
            <a:pPr marL="45720" indent="0">
              <a:buNone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Разбиваемся на группы. Рассказываем о себе. Фиксируем.</a:t>
            </a:r>
          </a:p>
          <a:p>
            <a:pPr marL="502920" indent="-457200">
              <a:buAutoNum type="arabicPeriod"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Имя</a:t>
            </a:r>
          </a:p>
          <a:p>
            <a:pPr marL="502920" indent="-457200">
              <a:buAutoNum type="arabicPeriod"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Направление подготовки</a:t>
            </a:r>
          </a:p>
          <a:p>
            <a:pPr marL="502920" indent="-457200">
              <a:buAutoNum type="arabicPeriod"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Мотивация защиты диссертации</a:t>
            </a:r>
          </a:p>
          <a:p>
            <a:pPr marL="502920" indent="-457200">
              <a:buAutoNum type="arabicPeriod"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Два факта о себе (не связанные с обучением!)</a:t>
            </a:r>
          </a:p>
          <a:p>
            <a:pPr marL="502920" indent="-457200">
              <a:buAutoNum type="arabicPeriod"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Ссылка для подготовки списка студентов:</a:t>
            </a:r>
          </a:p>
          <a:p>
            <a:pPr marL="45720" indent="0">
              <a:buNone/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https://clck.ru/35kvY5</a:t>
            </a:r>
            <a:endParaRPr lang="ru-RU" sz="24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54252"/>
            <a:ext cx="2029172" cy="2029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35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5976664" cy="3937620"/>
          </a:xfrm>
          <a:prstGeom prst="rect">
            <a:avLst/>
          </a:prstGeom>
          <a:effectLst>
            <a:softEdge rad="647700"/>
          </a:effec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915816" y="3605349"/>
            <a:ext cx="5824736" cy="2778298"/>
          </a:xfrm>
          <a:solidFill>
            <a:schemeClr val="bg2">
              <a:alpha val="44000"/>
            </a:schemeClr>
          </a:solidFill>
        </p:spPr>
        <p:txBody>
          <a:bodyPr>
            <a:normAutofit lnSpcReduction="10000"/>
          </a:bodyPr>
          <a:lstStyle/>
          <a:p>
            <a:pPr marL="45720" indent="0" algn="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Ваши ожидания от изучения дисциплины</a:t>
            </a:r>
          </a:p>
          <a:p>
            <a:pPr marL="45720" indent="0" algn="r">
              <a:buNone/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Ссылка для студентов - 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https</a:t>
            </a:r>
            <a:r>
              <a:rPr lang="en-US" sz="32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://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ahaslides.com/AXUZP</a:t>
            </a:r>
            <a:r>
              <a:rPr lang="ru-RU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Моя ссылка_</a:t>
            </a:r>
            <a:r>
              <a:rPr lang="en-US" sz="20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ahaslides</a:t>
            </a:r>
            <a:r>
              <a:rPr lang="en-US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</a:t>
            </a:r>
            <a:r>
              <a:rPr lang="ru-RU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вхожу с </a:t>
            </a:r>
            <a:r>
              <a:rPr lang="ru-RU" sz="20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гугл</a:t>
            </a:r>
            <a:r>
              <a:rPr lang="ru-RU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аккаунта)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6612" t="23400" r="36613" b="29000"/>
          <a:stretch/>
        </p:blipFill>
        <p:spPr>
          <a:xfrm>
            <a:off x="683568" y="4248476"/>
            <a:ext cx="2106286" cy="210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3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548"/>
            <a:ext cx="9144000" cy="6866548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0738" y="5029200"/>
            <a:ext cx="6512511" cy="1143000"/>
          </a:xfrm>
          <a:solidFill>
            <a:schemeClr val="bg1">
              <a:alpha val="71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Факты из истории российской науки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07504" y="236549"/>
            <a:ext cx="6400800" cy="3474720"/>
          </a:xfrm>
          <a:solidFill>
            <a:schemeClr val="bg1">
              <a:alpha val="71000"/>
            </a:schemeClr>
          </a:solidFill>
        </p:spPr>
        <p:txBody>
          <a:bodyPr/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Open Sans"/>
              </a:rPr>
              <a:t>Российская академия наук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Open Sans"/>
              </a:rPr>
              <a:t>учреждена распоряжением Императора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Open Sans"/>
              </a:rPr>
              <a:t>Петра I  Указом Правительствующего Сената от 28 января (8 февраля) 1724 года и существенно отличалась от подобных зарубежных организаций. Она являлась  государственным учреждением и соединила функции проведения научных исследований и обучения, имея в своём составе университет и гимназию.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929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" y="116632"/>
            <a:ext cx="9144000" cy="6560422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0738" y="5029200"/>
            <a:ext cx="6512511" cy="1143000"/>
          </a:xfrm>
          <a:solidFill>
            <a:schemeClr val="bg1">
              <a:alpha val="89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Пётр Петрович Пекарский, академик Петербургской академии наук с 1864 года, в своём обширном труде «История Императорской академии наук в Петербурге»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0" y="0"/>
            <a:ext cx="6696744" cy="3192451"/>
          </a:xfrm>
          <a:solidFill>
            <a:schemeClr val="bg1">
              <a:alpha val="71000"/>
            </a:schemeClr>
          </a:solidFill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Open Sans"/>
              </a:rPr>
              <a:t>Намерение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Open Sans"/>
              </a:rPr>
              <a:t>учредить академию наук в Петербурге возникло у Петра I не позже 1720 года. Этому решению способствовали примеры европейских государств, где уже были открыты подобные учреждения. Петру I из его окружения поступали многочисленные проекты создания академии ввиду успехов Парижской академии, а также бесед с основателем Берлинской академии, выдающимся немецким учёным Г. В. Лейбницем.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480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0738" y="5029200"/>
            <a:ext cx="6512511" cy="1143000"/>
          </a:xfrm>
          <a:solidFill>
            <a:schemeClr val="bg1">
              <a:alpha val="71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Пётр Петрович Пекарский, академик Петербургской академии наук с 1864 года, в своём обширном труде «История Императорской академии наук в Петербурге»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5416182" y="116632"/>
            <a:ext cx="3563888" cy="3474720"/>
          </a:xfrm>
          <a:solidFill>
            <a:schemeClr val="bg1">
              <a:alpha val="71000"/>
            </a:schemeClr>
          </a:solidFill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Open Sans"/>
              </a:rPr>
              <a:t>Поданный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Open Sans"/>
              </a:rPr>
              <a:t>царю на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Open Sans"/>
              </a:rPr>
              <a:t>рассмотрение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Open Sans"/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Open Sans"/>
              </a:rPr>
              <a:t>доклад,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Open Sans"/>
              </a:rPr>
              <a:t>удостоился такой резолюции: «Сделать академию, а ныне приискать из русских, кто учён и к тому склонность имеет, также начать переводить книги юриспруденции»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946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8399" b="6201"/>
          <a:stretch/>
        </p:blipFill>
        <p:spPr>
          <a:xfrm>
            <a:off x="0" y="474608"/>
            <a:ext cx="914400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06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9234" b="5807"/>
          <a:stretch/>
        </p:blipFill>
        <p:spPr>
          <a:xfrm>
            <a:off x="107504" y="836712"/>
            <a:ext cx="8890066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10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7162"/>
          <a:stretch/>
        </p:blipFill>
        <p:spPr>
          <a:xfrm>
            <a:off x="323528" y="1030686"/>
            <a:ext cx="8549194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76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9234" b="9952"/>
          <a:stretch/>
        </p:blipFill>
        <p:spPr>
          <a:xfrm>
            <a:off x="-8860" y="836712"/>
            <a:ext cx="9187559" cy="417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8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 smtClean="0"/>
              <a:t>Большой вклад он внёс в развитие музеев</a:t>
            </a:r>
            <a:endParaRPr lang="ru-RU" sz="1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7162" b="9952"/>
          <a:stretch/>
        </p:blipFill>
        <p:spPr>
          <a:xfrm>
            <a:off x="323528" y="0"/>
            <a:ext cx="8648980" cy="40324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8000" b="6601"/>
          <a:stretch/>
        </p:blipFill>
        <p:spPr>
          <a:xfrm>
            <a:off x="-3503" y="2453463"/>
            <a:ext cx="914400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Пётр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 сам приобрёл музейные экспонаты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9234" b="9952"/>
          <a:stretch/>
        </p:blipFill>
        <p:spPr>
          <a:xfrm>
            <a:off x="323528" y="188640"/>
            <a:ext cx="8395527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63688" y="4939276"/>
            <a:ext cx="6512511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6048531" cy="4536399"/>
          </a:xfrm>
        </p:spPr>
      </p:pic>
    </p:spTree>
    <p:extLst>
      <p:ext uri="{BB962C8B-B14F-4D97-AF65-F5344CB8AC3E}">
        <p14:creationId xmlns:p14="http://schemas.microsoft.com/office/powerpoint/2010/main" val="142738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11560" y="260648"/>
            <a:ext cx="7867295" cy="442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1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91680" y="4869160"/>
            <a:ext cx="7128792" cy="1143000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effectLst/>
                <a:latin typeface="Open sans"/>
              </a:rPr>
              <a:t>Особую славу 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effectLst/>
                <a:latin typeface="Open sans"/>
              </a:rPr>
              <a:t>России во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effectLst/>
                <a:latin typeface="Open sans"/>
              </a:rPr>
              <a:t>всем мире 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effectLst/>
                <a:latin typeface="Open sans"/>
              </a:rPr>
              <a:t>принёс Михаил Ломоносов. Он сам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effectLst/>
                <a:latin typeface="Open sans"/>
              </a:rPr>
              <a:t>активно изучал химию, географию, физику, историю, экономику, лингвистику и многие другие дисциплины, где добился огромных успехов. 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8000" b="6601"/>
          <a:stretch/>
        </p:blipFill>
        <p:spPr>
          <a:xfrm>
            <a:off x="0" y="116632"/>
            <a:ext cx="914400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16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91680" y="5211762"/>
            <a:ext cx="7128792" cy="1143000"/>
          </a:xfrm>
        </p:spPr>
        <p:txBody>
          <a:bodyPr/>
          <a:lstStyle/>
          <a:p>
            <a:pPr marL="0" indent="0">
              <a:buNone/>
            </a:pP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3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4584" y="0"/>
            <a:ext cx="10828495" cy="7317431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3968" y="5949280"/>
            <a:ext cx="4136247" cy="794420"/>
          </a:xfrm>
          <a:solidFill>
            <a:schemeClr val="bg1">
              <a:lumMod val="95000"/>
              <a:alpha val="69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Интересные факты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198" y="404664"/>
            <a:ext cx="4042793" cy="4104456"/>
          </a:xfrm>
          <a:solidFill>
            <a:schemeClr val="bg1">
              <a:lumMod val="95000"/>
              <a:alpha val="60000"/>
            </a:schemeClr>
          </a:solidFill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/>
              <a:t>Ломоносов хотел поступить в расположенную в Москве академию, но его крестьянское происхождение закрывало перед ним её двери. Тогда он подделал документы и заявил о себе, как о потомке дворянского рода.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814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0"/>
            <a:ext cx="9704716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3968" y="5949280"/>
            <a:ext cx="4136247" cy="794420"/>
          </a:xfrm>
          <a:solidFill>
            <a:schemeClr val="bg1">
              <a:lumMod val="95000"/>
              <a:alpha val="69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Интересные факты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198" y="404664"/>
            <a:ext cx="4042793" cy="4104456"/>
          </a:xfrm>
          <a:solidFill>
            <a:schemeClr val="bg1">
              <a:lumMod val="95000"/>
              <a:alpha val="60000"/>
            </a:schemeClr>
          </a:solidFill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/>
              <a:t>Отличаясь крепким телосложением, Ломоносов умел за себя постоять. Однажды на него напали трое матросов, но учёный их расшвырял по сторонам, а одного из них сам ограбил в отместку за нападение, забрав его одежду и вынудив того идти дальше голым.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529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32209" y="470055"/>
            <a:ext cx="4042793" cy="4104456"/>
          </a:xfrm>
          <a:solidFill>
            <a:schemeClr val="bg1">
              <a:lumMod val="95000"/>
              <a:alpha val="60000"/>
            </a:schemeClr>
          </a:solidFill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/>
              <a:t>Императрица Елизавета Петровна однажды наградила его премией в 2 тысячи рублей — это были огромные по меркам тех лет деньги. Однако, в казне тогда нашлись только медные монеты, поэтому награду Ломоносову доставляли на двух возах, нагруженных мешками с монетами.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305" y="117830"/>
            <a:ext cx="4791313" cy="6021288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27984" y="5709101"/>
            <a:ext cx="4136247" cy="794420"/>
          </a:xfrm>
          <a:solidFill>
            <a:schemeClr val="bg1">
              <a:lumMod val="95000"/>
              <a:alpha val="69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Интересные факты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7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https://videouroki.net/blog/vidieourok-dien-rossiiskoi-nauki-viktorina.html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79712" y="458112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В 1755 г. основал Московский университет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7896" b="7880"/>
          <a:stretch/>
        </p:blipFill>
        <p:spPr>
          <a:xfrm>
            <a:off x="-1432" y="-24665"/>
            <a:ext cx="9569750" cy="45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7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516216" y="1700808"/>
            <a:ext cx="2160240" cy="2014328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Задание!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Разбиваемся на команды для подготовки сообщений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3-4 чел.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34944"/>
            <a:ext cx="5889246" cy="38712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3688" y="4450556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1.Об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одном из российских учёных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2.Плюсы, минусы научных профессий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3.Важные открытия последних лет, сделанные российскими учёными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115616" y="43651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19672" y="402157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Темы для сообщений: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31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1063" t="15819" r="29982" b="20578"/>
          <a:stretch/>
        </p:blipFill>
        <p:spPr>
          <a:xfrm>
            <a:off x="457198" y="394542"/>
            <a:ext cx="4186809" cy="33893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3968" y="2636912"/>
            <a:ext cx="42119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NewRoman"/>
              </a:rPr>
              <a:t>В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NewRoman"/>
              </a:rPr>
              <a:t>1803 году указом императора в России введены три ученые степени: кандидата,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NewRoman"/>
              </a:rPr>
              <a:t>магистра и доктора наук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NewRoman"/>
              </a:rPr>
              <a:t>.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NewRoman"/>
              </a:rPr>
              <a:t>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NewRoman"/>
              </a:rPr>
              <a:t>Для получения каждой из этих ученых степеней устанавливались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NewRoman"/>
              </a:rPr>
              <a:t>устные и письменные экзамены, после чего на заседании факультета публично защищалась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NewRoman"/>
              </a:rPr>
              <a:t>диссертация, с обязательным выступлением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NewRoman"/>
              </a:rPr>
              <a:t>трех официальных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NewRoman"/>
              </a:rPr>
              <a:t>оппонентов.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82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056" y="172356"/>
            <a:ext cx="5889246" cy="38712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393305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Что такое ДИССЕРТАЦИЯ?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36730" y="4012618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Что такое АСПИРАНТУРА?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57199" y="3789040"/>
            <a:ext cx="31786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932040" y="3789040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39552" y="4725144"/>
            <a:ext cx="3240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932040" y="4658949"/>
            <a:ext cx="3384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27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056" y="172356"/>
            <a:ext cx="5889246" cy="38712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3933056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 чём Ваш мотив поступления в аспирантуру ?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3928" y="3904361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Ответы занесите по ссылке: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https://ahaslides.com/AXUZP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39552" y="3904361"/>
            <a:ext cx="3240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596" y="3789040"/>
            <a:ext cx="2109399" cy="210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02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552" y="-380528"/>
            <a:ext cx="11114892" cy="74099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7504" y="4537200"/>
            <a:ext cx="5760640" cy="646331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Требования к диссертации на соискание учёной степени кандидата наук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5680125"/>
            <a:ext cx="5760640" cy="738664"/>
          </a:xfrm>
          <a:prstGeom prst="rect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Постановление Правительства РФ от 24.10.2013 г. №842 «О порядке присуждения учёных степеней» ( изменениями и дополнениями)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668" y="5244902"/>
            <a:ext cx="9135253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179512" y="5445939"/>
            <a:ext cx="5976664" cy="26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09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552" y="-380528"/>
            <a:ext cx="11114892" cy="74099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1406" y="777742"/>
            <a:ext cx="7882811" cy="4176122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0701" y="1556792"/>
            <a:ext cx="5760640" cy="2308324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-Должна быть научно-квалификационной работой, в которой содержится решение </a:t>
            </a:r>
            <a:r>
              <a:rPr lang="ru-RU" b="1" dirty="0" smtClean="0">
                <a:solidFill>
                  <a:srgbClr val="0070C0"/>
                </a:solidFill>
              </a:rPr>
              <a:t>НАУЧНОЙ</a:t>
            </a:r>
            <a:r>
              <a:rPr lang="ru-RU" dirty="0" smtClean="0">
                <a:solidFill>
                  <a:srgbClr val="0070C0"/>
                </a:solidFill>
              </a:rPr>
              <a:t> задачи, имеющей значение для развития соответствующей отрасли знаний.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- Либо изложены новые научно обоснованные технические, технологические  или иные решения и разработки, имеющие существенное значение для развития страны.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5680125"/>
            <a:ext cx="5760640" cy="738664"/>
          </a:xfrm>
          <a:prstGeom prst="rect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Постановление Правительства РФ от 24.10.2013 г. №842 «О порядке присуждения учёных степеней» ( изменениями и дополнениями)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36378" y="5261273"/>
            <a:ext cx="9135253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179512" y="5445939"/>
            <a:ext cx="5976664" cy="26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64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552" y="-380528"/>
            <a:ext cx="11114892" cy="74099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1406" y="765130"/>
            <a:ext cx="7882811" cy="4176122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0701" y="1556792"/>
            <a:ext cx="5760640" cy="1754326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-Должна быть написана автором самостоятельно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-Обладать внутренним единством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-Содержать новые научные результаты и положения для публичной защиты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-Свидетельствовать о личном вкладе автора диссертации в науку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5680125"/>
            <a:ext cx="5760640" cy="738664"/>
          </a:xfrm>
          <a:prstGeom prst="rect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Постановление Правительства РФ от 24.10.2013 г. №842 «О порядке присуждения учёных степеней» ( изменениями и дополнениями)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668" y="5244902"/>
            <a:ext cx="9135253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179512" y="5445939"/>
            <a:ext cx="5976664" cy="26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42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552" y="-380528"/>
            <a:ext cx="11114892" cy="74099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0528" y="576705"/>
            <a:ext cx="7882811" cy="4176122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0701" y="1556792"/>
            <a:ext cx="5760640" cy="1754326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-В диссертации прикладного характера должны приводиться сведения о практическом использовании полученных научных результатов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-В диссертации теоретического характера – рекомендации по использованию научных выводов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5680125"/>
            <a:ext cx="5760640" cy="738664"/>
          </a:xfrm>
          <a:prstGeom prst="rect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Постановление Правительства РФ от 24.10.2013 г. №842 «О порядке присуждения учёных степеней» ( изменениями и дополнениями)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668" y="5244902"/>
            <a:ext cx="9135253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179512" y="5445939"/>
            <a:ext cx="5976664" cy="26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322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552" y="-380528"/>
            <a:ext cx="11114892" cy="74099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2536" y="576705"/>
            <a:ext cx="7882811" cy="4176122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0701" y="1556792"/>
            <a:ext cx="5760640" cy="2031325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70C0"/>
                </a:solidFill>
              </a:rPr>
              <a:t>Основные результаты диссертации должны быть опубликованы в рецензируемых научных изданиях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70C0"/>
                </a:solidFill>
              </a:rPr>
              <a:t>Количество публикаций для соискателя уч. Степени кандидата наук – не менее трёх (для гуманитарных направлений) и не менее двух </a:t>
            </a:r>
            <a:r>
              <a:rPr lang="ru-RU" smtClean="0">
                <a:solidFill>
                  <a:srgbClr val="0070C0"/>
                </a:solidFill>
              </a:rPr>
              <a:t>по техническим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5680125"/>
            <a:ext cx="5760640" cy="738664"/>
          </a:xfrm>
          <a:prstGeom prst="rect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Постановление Правительства РФ от 24.10.2013 г. №842 «О порядке присуждения учёных степеней» ( изменениями и дополнениями)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668" y="5244902"/>
            <a:ext cx="9135253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179512" y="5445939"/>
            <a:ext cx="5976664" cy="26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52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552" y="-380528"/>
            <a:ext cx="11114892" cy="74099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5" name="Прямоугольник 4"/>
          <p:cNvSpPr/>
          <p:nvPr/>
        </p:nvSpPr>
        <p:spPr>
          <a:xfrm>
            <a:off x="-252536" y="777400"/>
            <a:ext cx="7885675" cy="4176464"/>
          </a:xfrm>
          <a:prstGeom prst="rect">
            <a:avLst/>
          </a:prstGeom>
          <a:solidFill>
            <a:schemeClr val="accent1">
              <a:lumMod val="20000"/>
              <a:lumOff val="8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0701" y="1556792"/>
            <a:ext cx="5760640" cy="646331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- Основания для отказа приёма диссертации к защите: </a:t>
            </a:r>
            <a:r>
              <a:rPr lang="en-US" dirty="0">
                <a:solidFill>
                  <a:srgbClr val="0070C0"/>
                </a:solidFill>
              </a:rPr>
              <a:t>https://clck.ru/yXXwA</a:t>
            </a:r>
            <a:endParaRPr lang="ru-RU" dirty="0" smtClean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5680125"/>
            <a:ext cx="5760640" cy="738664"/>
          </a:xfrm>
          <a:prstGeom prst="rect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Постановление Правительства РФ от 24.10.2013 г. №842 «О порядке присуждения учёных степеней» ( изменениями и дополнениями)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668" y="5244902"/>
            <a:ext cx="9135253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179512" y="5445939"/>
            <a:ext cx="5976664" cy="26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01" y="2334663"/>
            <a:ext cx="1764995" cy="176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6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4584" y="-99391"/>
            <a:ext cx="10660543" cy="69573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60648"/>
            <a:ext cx="6840760" cy="523220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3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формулы кандидатской диссертации: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1052736"/>
            <a:ext cx="4536504" cy="1923604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1. Новое решение новой задачи (научно-квалификационная работа, представляющая новое решение новой задачи. (Решение, которое ранее не обсуждалось и задачи такие не стояли перед человечеством) </a:t>
            </a:r>
            <a:r>
              <a:rPr lang="ru-RU" sz="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Закон Ньютона, первый спутник на околоземную орбиту,  атомная энергия   </a:t>
            </a:r>
            <a:endParaRPr lang="ru-RU" sz="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6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4584" y="-99391"/>
            <a:ext cx="10660543" cy="69573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60648"/>
            <a:ext cx="6840760" cy="523220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3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формулы кандидатской диссертации: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1052736"/>
            <a:ext cx="4536504" cy="1754326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2. Новое решение известной задачи (научно-квалификационная работа, представляющая новое решение научной задачи, по которой ранее предлагались методики. Они известные и уже существуют) </a:t>
            </a:r>
            <a:r>
              <a:rPr lang="ru-RU" sz="1100" dirty="0" smtClean="0">
                <a:solidFill>
                  <a:schemeClr val="bg2">
                    <a:lumMod val="25000"/>
                  </a:schemeClr>
                </a:solidFill>
              </a:rPr>
              <a:t>Как оценить качество работы ППС?</a:t>
            </a:r>
            <a:endParaRPr lang="ru-RU" sz="11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04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4584" y="-99391"/>
            <a:ext cx="10660543" cy="69573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60648"/>
            <a:ext cx="6840760" cy="523220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3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формулы кандидатской диссертации: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1052736"/>
            <a:ext cx="4536504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3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. Старое решение известной задачи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598694"/>
            <a:ext cx="1309987" cy="11079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19672" y="1598694"/>
            <a:ext cx="3168352" cy="1815882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Кластерный подход к управлению рыбопромышленной отраслью</a:t>
            </a:r>
          </a:p>
          <a:p>
            <a:pPr marL="171450" indent="-171450">
              <a:buFontTx/>
              <a:buChar char="-"/>
            </a:pP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Инновационные инструменты управления технологическим развитием вертолётостроительного производства ДВ РФ</a:t>
            </a:r>
          </a:p>
        </p:txBody>
      </p:sp>
    </p:spTree>
    <p:extLst>
      <p:ext uri="{BB962C8B-B14F-4D97-AF65-F5344CB8AC3E}">
        <p14:creationId xmlns:p14="http://schemas.microsoft.com/office/powerpoint/2010/main" val="397326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4584" y="-99391"/>
            <a:ext cx="10660543" cy="69573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9778" y="1618856"/>
            <a:ext cx="3096344" cy="2952328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1520" y="260648"/>
            <a:ext cx="6840760" cy="523220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Закрепляем и проверяем знания!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1052736"/>
            <a:ext cx="4536504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https://play.myquiz.ru/p/00343621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156194"/>
            <a:ext cx="1921314" cy="192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1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1560" y="836712"/>
            <a:ext cx="4437112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Желаю успешных научных и прикладных результатов!</a:t>
            </a:r>
            <a:endParaRPr lang="ru-RU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0"/>
            <a:ext cx="3563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14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b6d11c0218c21dc233bd31c44831195e77d7119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3909</TotalTime>
  <Words>1038</Words>
  <Application>Microsoft Office PowerPoint</Application>
  <PresentationFormat>Экран (4:3)</PresentationFormat>
  <Paragraphs>143</Paragraphs>
  <Slides>40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8" baseType="lpstr">
      <vt:lpstr>Calibri</vt:lpstr>
      <vt:lpstr>Georgia</vt:lpstr>
      <vt:lpstr>Open Sans</vt:lpstr>
      <vt:lpstr>Open Sans</vt:lpstr>
      <vt:lpstr>Times New Roman</vt:lpstr>
      <vt:lpstr>TimesNewRoman</vt:lpstr>
      <vt:lpstr>Trebuchet MS</vt:lpstr>
      <vt:lpstr>Воздушный поток</vt:lpstr>
      <vt:lpstr>Введение. Методология научных исследований и академическое письмо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Факты из истории российской науки</vt:lpstr>
      <vt:lpstr>Пётр Петрович Пекарский, академик Петербургской академии наук с 1864 года, в своём обширном труде «История Императорской академии наук в Петербурге»</vt:lpstr>
      <vt:lpstr>Пётр Петрович Пекарский, академик Петербургской академии наук с 1864 года, в своём обширном труде «История Императорской академии наук в Петербурге»</vt:lpstr>
      <vt:lpstr>Презентация PowerPoint</vt:lpstr>
      <vt:lpstr>Презентация PowerPoint</vt:lpstr>
      <vt:lpstr>Презентация PowerPoint</vt:lpstr>
      <vt:lpstr>Презентация PowerPoint</vt:lpstr>
      <vt:lpstr>Большой вклад он внёс в развитие музеев</vt:lpstr>
      <vt:lpstr>Пётр I сам приобрёл музейные экспонаты</vt:lpstr>
      <vt:lpstr>Презентация PowerPoint</vt:lpstr>
      <vt:lpstr>Презентация PowerPoint</vt:lpstr>
      <vt:lpstr>Особую славу России во всем мире принёс Михаил Ломоносов. Он сам активно изучал химию, географию, физику, историю, экономику, лингвистику и многие другие дисциплины, где добился огромных успехов. </vt:lpstr>
      <vt:lpstr>Презентация PowerPoint</vt:lpstr>
      <vt:lpstr>Интересные факты</vt:lpstr>
      <vt:lpstr>Интересные факты</vt:lpstr>
      <vt:lpstr>Интересные факты</vt:lpstr>
      <vt:lpstr>В 1755 г. основал Московский университет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научной новизны  и практических результатов магистерских исследований</dc:title>
  <dc:creator>User</dc:creator>
  <cp:lastModifiedBy>Разумова Юлия</cp:lastModifiedBy>
  <cp:revision>169</cp:revision>
  <cp:lastPrinted>2017-02-20T05:52:11Z</cp:lastPrinted>
  <dcterms:created xsi:type="dcterms:W3CDTF">2016-10-09T02:40:13Z</dcterms:created>
  <dcterms:modified xsi:type="dcterms:W3CDTF">2023-09-27T02:42:52Z</dcterms:modified>
</cp:coreProperties>
</file>