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  <p:sldMasterId id="2147483781" r:id="rId2"/>
  </p:sldMasterIdLst>
  <p:sldIdLst>
    <p:sldId id="256" r:id="rId3"/>
    <p:sldId id="259" r:id="rId4"/>
    <p:sldId id="281" r:id="rId5"/>
    <p:sldId id="260" r:id="rId6"/>
    <p:sldId id="293" r:id="rId7"/>
    <p:sldId id="262" r:id="rId8"/>
    <p:sldId id="263" r:id="rId9"/>
    <p:sldId id="270" r:id="rId10"/>
    <p:sldId id="271" r:id="rId11"/>
    <p:sldId id="282" r:id="rId12"/>
    <p:sldId id="285" r:id="rId13"/>
    <p:sldId id="295" r:id="rId14"/>
    <p:sldId id="296" r:id="rId15"/>
    <p:sldId id="299" r:id="rId16"/>
    <p:sldId id="298" r:id="rId17"/>
    <p:sldId id="297" r:id="rId18"/>
    <p:sldId id="301" r:id="rId19"/>
    <p:sldId id="334" r:id="rId20"/>
    <p:sldId id="335" r:id="rId21"/>
    <p:sldId id="304" r:id="rId22"/>
    <p:sldId id="303" r:id="rId23"/>
    <p:sldId id="302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36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325" r:id="rId46"/>
    <p:sldId id="328" r:id="rId47"/>
    <p:sldId id="327" r:id="rId48"/>
    <p:sldId id="326" r:id="rId49"/>
    <p:sldId id="329" r:id="rId50"/>
    <p:sldId id="330" r:id="rId51"/>
    <p:sldId id="331" r:id="rId52"/>
    <p:sldId id="332" r:id="rId53"/>
    <p:sldId id="294" r:id="rId54"/>
  </p:sldIdLst>
  <p:sldSz cx="9144000" cy="6858000" type="screen4x3"/>
  <p:notesSz cx="6834188" cy="99790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29" autoAdjust="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0180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50181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2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3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4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5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6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7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8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9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0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1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2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3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4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5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6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7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8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9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0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1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2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3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4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5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0206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020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2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022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5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5022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02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24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024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024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C5F5A13D-B322-4F6F-A12D-FB164272BCD2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5024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24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CA3B8C3-2E56-4EFD-8127-77A7E4337D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841719-0163-4EBC-B797-BC4E55BD4E14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2D45A-A7DE-4670-AB91-180C22ED50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058C67-CBE9-4A5B-84B5-35F5D5E153B4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94C57-E7F3-49B2-BF74-D1ED1F57E4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9946DE-45F1-4276-8A89-E548C9F873D0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F8904-7ECA-4191-B731-EDA64BEB7C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B430F4-62BD-4A1F-A515-DD4E1D86511E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CECE1-8586-4692-9375-D3294FB6C6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F086F-7445-40C4-8C78-C4DD6F2D6EA9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9CDE9-F71F-4AB2-AC83-611072FC50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701793-9098-420A-AB72-765D1089905E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25EC7-B500-4030-BA26-11EB217322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3E2314-F7A5-4467-9C8B-82E05712AAFA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169AC-9EF3-42F4-B841-49B0B68953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5DE91-1BB6-4F5E-9A17-5F439039CAB5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53B01-3422-4D0D-9ECA-2530C6C282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FB9B55-0CBA-40AF-B551-F762DB9ABDCB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58A79-C14D-4A26-B150-14A2D1E5F9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8C85B3-C77B-48DA-8D6C-6637A0F07E08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F78B6-7EDF-4BDA-8E6D-C9F2506A35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Прямоугольник 17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Прямоугольник 18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Дата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6405ED9-6764-4082-A0A3-E48767FD7916}" type="datetimeFigureOut">
              <a:rPr lang="en-US"/>
              <a:pPr>
                <a:defRPr/>
              </a:pPr>
              <a:t>10/1/2020</a:t>
            </a:fld>
            <a:endParaRPr lang="en-US"/>
          </a:p>
        </p:txBody>
      </p:sp>
      <p:sp>
        <p:nvSpPr>
          <p:cNvPr id="21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F0BF16-E683-492C-9FB7-C23C30947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9" name="Скругленный прямоугольник 8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828AA-4A05-4589-8FCF-A7F40CD62A12}" type="datetimeFigureOut">
              <a:rPr lang="en-US"/>
              <a:pPr>
                <a:defRPr/>
              </a:pPr>
              <a:t>10/1/2020</a:t>
            </a:fld>
            <a:endParaRPr lang="en-US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7BB3-F962-4711-BCCC-99E2BDA60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9155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915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9157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8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9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0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1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2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3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4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5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6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7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8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9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0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1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2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3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4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5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6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7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8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9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0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1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9182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9183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4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5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6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7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8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9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0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1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2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3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4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5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6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7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198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919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20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9202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3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4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5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6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7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8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9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10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9211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2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3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4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5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6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7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8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921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9220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F9D3398-E569-41A2-AD0C-06BE06630312}" type="datetimeFigureOut">
              <a:rPr lang="en-US"/>
              <a:pPr/>
              <a:t>10/1/2020</a:t>
            </a:fld>
            <a:endParaRPr lang="ru-RU"/>
          </a:p>
        </p:txBody>
      </p:sp>
      <p:sp>
        <p:nvSpPr>
          <p:cNvPr id="49221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9222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07065BD-F3C7-47B0-B26F-78371879786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9223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12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0" name="Дата 2"/>
          <p:cNvSpPr>
            <a:spLocks noGrp="1"/>
          </p:cNvSpPr>
          <p:nvPr>
            <p:ph type="dt" sz="half" idx="2"/>
          </p:nvPr>
        </p:nvSpPr>
        <p:spPr>
          <a:xfrm>
            <a:off x="6583363" y="612775"/>
            <a:ext cx="957262" cy="457200"/>
          </a:xfrm>
          <a:prstGeom prst="rect">
            <a:avLst/>
          </a:prstGeom>
        </p:spPr>
        <p:txBody>
          <a:bodyPr vert="horz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7C668C8-8D9C-44BC-B0CC-55AA744A81EA}" type="datetimeFigureOut">
              <a:rPr lang="en-US"/>
              <a:pPr>
                <a:defRPr/>
              </a:pPr>
              <a:t>10/1/2020</a:t>
            </a:fld>
            <a:endParaRPr lang="en-US"/>
          </a:p>
        </p:txBody>
      </p:sp>
      <p:sp>
        <p:nvSpPr>
          <p:cNvPr id="21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BDFAB6-2915-49EE-9CD2-AA719AD25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81000" y="2438400"/>
            <a:ext cx="8458200" cy="1470025"/>
          </a:xfrm>
        </p:spPr>
        <p:txBody>
          <a:bodyPr anchor="b" anchorCtr="0"/>
          <a:lstStyle/>
          <a:p>
            <a:r>
              <a:rPr lang="ru-RU" sz="4800" dirty="0" smtClean="0">
                <a:solidFill>
                  <a:schemeClr val="tx1"/>
                </a:solidFill>
              </a:rPr>
              <a:t>Методика составления бизнес-плана финансового </a:t>
            </a:r>
            <a:r>
              <a:rPr lang="ru-RU" sz="4800" dirty="0">
                <a:solidFill>
                  <a:schemeClr val="tx1"/>
                </a:solidFill>
              </a:rPr>
              <a:t>оздоровления </a:t>
            </a:r>
            <a:r>
              <a:rPr lang="ru-RU" sz="4800" dirty="0" smtClean="0">
                <a:solidFill>
                  <a:schemeClr val="tx1"/>
                </a:solidFill>
              </a:rPr>
              <a:t>неплатежеспособной организации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57200" y="4191000"/>
            <a:ext cx="4951412" cy="1822450"/>
          </a:xfrm>
        </p:spPr>
        <p:txBody>
          <a:bodyPr/>
          <a:lstStyle/>
          <a:p>
            <a:pPr marL="63500" indent="0">
              <a:buFont typeface="Arial" charset="0"/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Самарина Н.С. </a:t>
            </a:r>
            <a:endParaRPr lang="ru-RU" sz="2800" dirty="0">
              <a:solidFill>
                <a:schemeClr val="tx2"/>
              </a:solidFill>
            </a:endParaRPr>
          </a:p>
          <a:p>
            <a:pPr marL="63500" indent="0">
              <a:buFont typeface="Arial" charset="0"/>
              <a:buNone/>
            </a:pPr>
            <a:r>
              <a:rPr lang="ru-RU" sz="2800" dirty="0">
                <a:solidFill>
                  <a:schemeClr val="tx2"/>
                </a:solidFill>
              </a:rPr>
              <a:t>Кафедра </a:t>
            </a:r>
            <a:r>
              <a:rPr lang="ru-RU" sz="2800" dirty="0" smtClean="0">
                <a:solidFill>
                  <a:schemeClr val="tx2"/>
                </a:solidFill>
              </a:rPr>
              <a:t>Экономика и управление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" y="838200"/>
            <a:ext cx="8610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Приказ Министерства промышленности и энергетики РФ и Минэкономразвития РФ от 25 апреля 2007 г. N 57/134 "Об утверждении методических рекомендаций по составлению плана (программы) финансового оздоровления"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363915"/>
            <a:ext cx="8534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В плане финансового оздоровления, как правило, содержатся перечень, экономические обоснования и сроки исполнения мероприятий, направленных на улучшение финансового состояния и предотвращение банкротства организации, с учетом предоставления права на реструктуризацию кредиторской задолженности по платежам в федеральный бюджет и (или) государственные внебюджетные фонды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9946" y="762000"/>
            <a:ext cx="8305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план финансового оздоровления могут включаться соответствующие законодательству Российской Федерации, а также финансовым и технологическим возможностям организации мероприятия, обеспечивающие финансовое оздоровление организации по итогам его реализации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27801"/>
            <a:ext cx="86106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52413" algn="ctr"/>
            <a:r>
              <a:rPr lang="ru-RU" sz="3600" dirty="0"/>
              <a:t>Общий срок реализации мероприятий, предусмотренных планом финансового оздоровления, обосновывается исходя из результатов анализа финансового состояния организации с учетом выявленных в ходе данного анализа внутренних и внешних ресурсов, а также характера предлагаемых мер по восстановлению платежеспособности. Рекомендуется, чтобы общий срок реализации мероприятий не превышал 10 лет</a:t>
            </a:r>
            <a:endParaRPr kumimoji="0" lang="ru-RU" sz="3200" b="0" i="0" strike="noStrike" cap="none" normalizeH="0" baseline="0" dirty="0" smtClean="0">
              <a:ln>
                <a:noFill/>
              </a:ln>
              <a:effectLst/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381000"/>
            <a:ext cx="870724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/>
              <a:t>План финансового оздоровления, как правило, подписывается единоличным исполнительным органом и главным бухгалтером </a:t>
            </a:r>
            <a:r>
              <a:rPr lang="ru-RU" sz="4000" dirty="0" smtClean="0"/>
              <a:t>организации</a:t>
            </a:r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Рекомендуется его утверждать </a:t>
            </a:r>
            <a:r>
              <a:rPr lang="ru-RU" sz="3200" dirty="0"/>
              <a:t>советом директоров (наблюдательным советом) или высшим органом управления организации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228600"/>
            <a:ext cx="8763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/>
              <a:t>В план финансового оздоровления </a:t>
            </a:r>
            <a:r>
              <a:rPr lang="ru-RU" sz="3000" dirty="0" smtClean="0"/>
              <a:t>включают следующие </a:t>
            </a:r>
            <a:r>
              <a:rPr lang="ru-RU" sz="3000" dirty="0"/>
              <a:t>разделы</a:t>
            </a:r>
            <a:r>
              <a:rPr lang="ru-RU" sz="3000" dirty="0" smtClean="0"/>
              <a:t>:</a:t>
            </a:r>
          </a:p>
          <a:p>
            <a:pPr algn="ctr"/>
            <a:endParaRPr lang="ru-RU" sz="3000" dirty="0"/>
          </a:p>
          <a:p>
            <a:r>
              <a:rPr lang="ru-RU" sz="3000" dirty="0"/>
              <a:t>1) резюме плана финансового оздоровления;</a:t>
            </a:r>
          </a:p>
          <a:p>
            <a:r>
              <a:rPr lang="ru-RU" sz="3000" dirty="0"/>
              <a:t>2) общие сведения об организации;</a:t>
            </a:r>
          </a:p>
          <a:p>
            <a:r>
              <a:rPr lang="ru-RU" sz="3000" dirty="0"/>
              <a:t>3) сведения о текущей деятельности организации;</a:t>
            </a:r>
          </a:p>
          <a:p>
            <a:r>
              <a:rPr lang="ru-RU" sz="3000" dirty="0"/>
              <a:t>4) анализ текущего финансового состояния организации;</a:t>
            </a:r>
          </a:p>
          <a:p>
            <a:r>
              <a:rPr lang="ru-RU" sz="3000" dirty="0"/>
              <a:t>5) план мероприятий по финансовому оздоровлению организации;</a:t>
            </a:r>
          </a:p>
          <a:p>
            <a:r>
              <a:rPr lang="ru-RU" sz="3000" dirty="0"/>
              <a:t>6) приложения к плану финансового оздоровления.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457200"/>
            <a:ext cx="86106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/>
              <a:t>Резюме плана финансового оздоровления представляет собой краткое изложение важнейших положений, содержащихся в плане финансового оздоровления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152400"/>
            <a:ext cx="8610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«Общие </a:t>
            </a:r>
            <a:r>
              <a:rPr lang="ru-RU" sz="3600" dirty="0"/>
              <a:t>сведения об </a:t>
            </a:r>
            <a:r>
              <a:rPr lang="ru-RU" sz="3600" dirty="0" smtClean="0"/>
              <a:t>организации»</a:t>
            </a:r>
          </a:p>
          <a:p>
            <a:r>
              <a:rPr lang="ru-RU" sz="3000" dirty="0"/>
              <a:t>1) полное наименование организации в соответствии с уставом;</a:t>
            </a:r>
          </a:p>
          <a:p>
            <a:r>
              <a:rPr lang="ru-RU" sz="3000" dirty="0"/>
              <a:t>2) юридический и почтовый адрес организации, контактные телефоны, адрес электронной почты;</a:t>
            </a:r>
          </a:p>
          <a:p>
            <a:r>
              <a:rPr lang="ru-RU" sz="3000" dirty="0"/>
              <a:t>3) организационно-правовая форма организации, сведения о государственной регистрации, ведомственная принадлежность организации;</a:t>
            </a:r>
          </a:p>
          <a:p>
            <a:r>
              <a:rPr lang="ru-RU" sz="3000" dirty="0"/>
              <a:t>4) краткие сведения об истории создания и деятельности организации;</a:t>
            </a:r>
          </a:p>
          <a:p>
            <a:pPr algn="ctr"/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5705" y="138795"/>
            <a:ext cx="8763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/>
              <a:t>«Общие сведения об организации</a:t>
            </a:r>
            <a:r>
              <a:rPr lang="ru-RU" sz="4000" dirty="0" smtClean="0"/>
              <a:t>»</a:t>
            </a:r>
          </a:p>
          <a:p>
            <a:r>
              <a:rPr lang="ru-RU" sz="2800" dirty="0"/>
              <a:t>5) структура органов управления и данные о персональном составе органов управления организации;</a:t>
            </a:r>
          </a:p>
          <a:p>
            <a:r>
              <a:rPr lang="ru-RU" sz="2800" dirty="0"/>
              <a:t>6) сведения об основных акционерах (участниках) организации, доля государства в уставном капитале организации;</a:t>
            </a:r>
          </a:p>
          <a:p>
            <a:r>
              <a:rPr lang="ru-RU" sz="2800" dirty="0"/>
              <a:t>7) сведения о дочерних и зависимых организациях, филиалах и представительствах;</a:t>
            </a:r>
          </a:p>
          <a:p>
            <a:r>
              <a:rPr lang="ru-RU" sz="2800" dirty="0"/>
              <a:t>8) сведения об участии в промышленных, финансовых группах, холдингах, концернах и ассоциациях;</a:t>
            </a:r>
          </a:p>
          <a:p>
            <a:r>
              <a:rPr lang="ru-RU" sz="2800" dirty="0"/>
              <a:t>9) дополнительные существенные сведения об организации.</a:t>
            </a:r>
          </a:p>
          <a:p>
            <a:pPr algn="ctr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7145" y="152400"/>
            <a:ext cx="86868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«Сведения </a:t>
            </a:r>
            <a:r>
              <a:rPr lang="ru-RU" sz="4000" dirty="0"/>
              <a:t>о текущей деятельности </a:t>
            </a:r>
            <a:r>
              <a:rPr lang="ru-RU" sz="4000" dirty="0" smtClean="0"/>
              <a:t>организации»</a:t>
            </a:r>
          </a:p>
          <a:p>
            <a:endParaRPr lang="ru-RU" sz="2800" dirty="0" smtClean="0"/>
          </a:p>
          <a:p>
            <a:r>
              <a:rPr lang="ru-RU" sz="2800" dirty="0" smtClean="0"/>
              <a:t>1</a:t>
            </a:r>
            <a:r>
              <a:rPr lang="ru-RU" sz="2800" dirty="0"/>
              <a:t>) сведения об отрасли, в которой осуществляет свою деятельность организация, включая сведения о перспективах развития отрасли на период реализации программы финансового оздоровления, уровень конкуренции в отрасли, включая сведения об основных конкурентах организации, а также оценка факторов, которые могут существенно повлиять на развитие отрасли в период реализации плана финансового </a:t>
            </a:r>
            <a:r>
              <a:rPr lang="ru-RU" sz="2800" dirty="0" smtClean="0"/>
              <a:t>оздоровления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152400"/>
            <a:ext cx="8534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«Сведения о текущей деятельности организации</a:t>
            </a:r>
            <a:r>
              <a:rPr lang="ru-RU" sz="3600" dirty="0" smtClean="0"/>
              <a:t>»</a:t>
            </a:r>
          </a:p>
          <a:p>
            <a:pPr algn="ctr"/>
            <a:endParaRPr lang="ru-RU" sz="3600" dirty="0" smtClean="0"/>
          </a:p>
          <a:p>
            <a:r>
              <a:rPr lang="ru-RU" sz="3200" dirty="0" smtClean="0"/>
              <a:t>2) сведения </a:t>
            </a:r>
            <a:r>
              <a:rPr lang="ru-RU" sz="3200" dirty="0"/>
              <a:t>о социально-экономическом положении города (региона, субъекта Российской Федерации), на территории которого осуществляет свою деятельность организация, а также сведения об отнесении организации к градообразующей</a:t>
            </a:r>
          </a:p>
        </p:txBody>
      </p:sp>
    </p:spTree>
    <p:extLst>
      <p:ext uri="{BB962C8B-B14F-4D97-AF65-F5344CB8AC3E}">
        <p14:creationId xmlns:p14="http://schemas.microsoft.com/office/powerpoint/2010/main" val="110293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228600"/>
            <a:ext cx="8534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«Сведения о текущей деятельности организации</a:t>
            </a:r>
            <a:r>
              <a:rPr lang="ru-RU" sz="3600" dirty="0" smtClean="0"/>
              <a:t>»</a:t>
            </a:r>
          </a:p>
          <a:p>
            <a:pPr algn="ctr"/>
            <a:endParaRPr lang="ru-RU" sz="3600" dirty="0" smtClean="0"/>
          </a:p>
          <a:p>
            <a:r>
              <a:rPr lang="ru-RU" sz="3200" dirty="0"/>
              <a:t>3) сведения о составе и структуре основных производственных фондов организации, загрузке производственных и наличии мобилизационных мощностей;</a:t>
            </a:r>
          </a:p>
          <a:p>
            <a:r>
              <a:rPr lang="ru-RU" sz="3200" dirty="0"/>
              <a:t>4) сведения о трудовых ресурсах организации (численность и квалификация персонала, политика организации в сфере трудовых ресурсов);</a:t>
            </a:r>
          </a:p>
          <a:p>
            <a:pPr algn="ctr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7879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7" y="457200"/>
            <a:ext cx="8226425" cy="1143000"/>
          </a:xfrm>
        </p:spPr>
        <p:txBody>
          <a:bodyPr/>
          <a:lstStyle/>
          <a:p>
            <a:r>
              <a:rPr lang="ru-RU" sz="3600" dirty="0"/>
              <a:t>«Сведения о текущей деятельности организации»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2209800"/>
            <a:ext cx="8686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5) сведения об исполнении государственного оборонного заказа и доле подтвержденного государственного оборонного заказа в общем объеме товарной продукции, а также сведения о перспективе размещения государственного оборонного заказа в период реализации плана финансового </a:t>
            </a:r>
            <a:r>
              <a:rPr lang="ru-RU" sz="3200" dirty="0" smtClean="0"/>
              <a:t>оздоровления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9306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304800"/>
            <a:ext cx="83058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«Сведения о текущей деятельности организации</a:t>
            </a:r>
            <a:r>
              <a:rPr lang="ru-RU" sz="3200" dirty="0" smtClean="0"/>
              <a:t>»</a:t>
            </a:r>
          </a:p>
          <a:p>
            <a:r>
              <a:rPr lang="ru-RU" sz="2800" dirty="0"/>
              <a:t>6) основные виды, текущие и планируемые объемы производства выпускаемой продукции (оказываемых услуг), обеспечивающие более 10 процентов объема реализации (выручки) организации за три года;</a:t>
            </a:r>
          </a:p>
          <a:p>
            <a:r>
              <a:rPr lang="ru-RU" sz="2800" dirty="0"/>
              <a:t>7) источники сырья, материалов и услуг (с указанием поставщиков), на которые приходится более 10 процентов всех поставок на организацию, и оценка факторов, которые могут существенно повлиять на обеспеченность организации сырьем и материалами в период реализации плана финансового оздоровления;</a:t>
            </a:r>
          </a:p>
          <a:p>
            <a:pPr algn="ctr"/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106827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304800"/>
            <a:ext cx="84582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«Сведения о текущей деятельности организации»</a:t>
            </a:r>
          </a:p>
          <a:p>
            <a:r>
              <a:rPr lang="ru-RU" sz="2800" dirty="0"/>
              <a:t>8) основные направления сбыта продукции (услуг) организации, на которые приходится более 10 процентов выручки, организация системы сбыта и оценка факторов, которые могут существенно повлиять на сбыт продукции (услуг) организации;</a:t>
            </a:r>
          </a:p>
          <a:p>
            <a:r>
              <a:rPr lang="ru-RU" sz="2800" dirty="0"/>
              <a:t>9) сведения о предоставлении ранее прав на реструктуризацию кредиторской задолженности по платежам в бюджет и государственные внебюджетные фонды;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6293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335846"/>
            <a:ext cx="83058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«Сведения о текущей деятельности организации</a:t>
            </a:r>
            <a:r>
              <a:rPr lang="ru-RU" sz="3600" dirty="0" smtClean="0"/>
              <a:t>»</a:t>
            </a:r>
          </a:p>
          <a:p>
            <a:pPr algn="ctr"/>
            <a:endParaRPr lang="ru-RU" sz="3600" dirty="0" smtClean="0"/>
          </a:p>
          <a:p>
            <a:r>
              <a:rPr lang="ru-RU" sz="2800" dirty="0"/>
              <a:t>10) сведения об арбитражных разбирательствах, в которых принимает участие организация, и о принятых в отношении организации судебных решениях, предусматривающих в том числе обременение или отчуждение активов;</a:t>
            </a:r>
          </a:p>
          <a:p>
            <a:r>
              <a:rPr lang="ru-RU" sz="2800" dirty="0"/>
              <a:t>11) дополнительная существенная информация</a:t>
            </a:r>
          </a:p>
          <a:p>
            <a:pPr algn="ctr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0322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6425" cy="1143000"/>
          </a:xfrm>
        </p:spPr>
        <p:txBody>
          <a:bodyPr/>
          <a:lstStyle/>
          <a:p>
            <a:r>
              <a:rPr lang="ru-RU" sz="4000" dirty="0"/>
              <a:t>«Сведения о текущей деятельности организации»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6932" y="18288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Необходимо указать объекты непроизводственной сферы и затраты на их содержание, а также объекты, не завершенные строительством. Продажа данных объектов позволяет получить необходимые финансовые ресурсы и избавить предприятие от затрат, связанных с их содержанием.</a:t>
            </a:r>
          </a:p>
        </p:txBody>
      </p:sp>
    </p:spTree>
    <p:extLst>
      <p:ext uri="{BB962C8B-B14F-4D97-AF65-F5344CB8AC3E}">
        <p14:creationId xmlns:p14="http://schemas.microsoft.com/office/powerpoint/2010/main" val="257410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«Сведения о текущей деятельности организации»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1000" y="1676400"/>
            <a:ext cx="8534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Высокий уровень зависимости предприятия от нескольких крупных поставщиков делает положение предприятия неустойчивым, а широкая сеть поставщиков, наоборот, способствует диверсификации денежных потоков, что позволяет избежать кассовых разрывов. Необходимо оценить, какое влияние на деятельность организации может оказать изменение количества поставщиков и цен на ресурсы в период реализации плана финансового оздоровления</a:t>
            </a:r>
          </a:p>
        </p:txBody>
      </p:sp>
    </p:spTree>
    <p:extLst>
      <p:ext uri="{BB962C8B-B14F-4D97-AF65-F5344CB8AC3E}">
        <p14:creationId xmlns:p14="http://schemas.microsoft.com/office/powerpoint/2010/main" val="178150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304800"/>
            <a:ext cx="838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u="sng" dirty="0"/>
              <a:t>"Анализ текущего финансового состояния организации"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387880"/>
            <a:ext cx="8458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1) </a:t>
            </a:r>
            <a:r>
              <a:rPr lang="ru-RU" sz="2800" b="1" dirty="0"/>
              <a:t>анализ активов и пассивов организации</a:t>
            </a:r>
            <a:r>
              <a:rPr lang="ru-RU" sz="2800" dirty="0"/>
              <a:t>.</a:t>
            </a:r>
          </a:p>
          <a:p>
            <a:r>
              <a:rPr lang="ru-RU" sz="2800" dirty="0"/>
              <a:t>Анализ активов и пассивов производится по группам статей баланса с целью оценки эффективности формирования и использования активов и соответствия сформированных обязательств. Особое внимание рекомендуется обращать на анализ причин, вызвавших изменение отдельных статей баланса на величину, превышающую 10 процентов. Также следует выявить и проанализировать причины возникновения просроченной кредиторской задолженности (при наличии таковой)</a:t>
            </a:r>
          </a:p>
        </p:txBody>
      </p:sp>
    </p:spTree>
    <p:extLst>
      <p:ext uri="{BB962C8B-B14F-4D97-AF65-F5344CB8AC3E}">
        <p14:creationId xmlns:p14="http://schemas.microsoft.com/office/powerpoint/2010/main" val="17406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"Анализ текущего финансового состояния организации"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1447800"/>
            <a:ext cx="8839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2) </a:t>
            </a:r>
            <a:r>
              <a:rPr lang="ru-RU" sz="2800" b="1" dirty="0"/>
              <a:t>анализ финансовых результатов деятельности</a:t>
            </a:r>
            <a:r>
              <a:rPr lang="ru-RU" sz="2800" dirty="0"/>
              <a:t>.</a:t>
            </a:r>
          </a:p>
          <a:p>
            <a:r>
              <a:rPr lang="ru-RU" sz="2800" dirty="0"/>
              <a:t>Анализ финансовых результатов предусматривает анализ структуры доходов и расходов организации, причин убыточной деятельности (при наличии таковой). При проведении анализа рекомендуется указывать причины, вызвавшие изменение отдельных статей доходов и расходов на величину, превышающую 10 процентов. В случае убыточной деятельности рекомендуется проводить анализ, предусматривающий определение точки </a:t>
            </a:r>
            <a:r>
              <a:rPr lang="ru-RU" sz="2800" dirty="0" smtClean="0"/>
              <a:t>безубыточности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6831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"Анализ текущего финансового состояния организации"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2167" y="1447800"/>
            <a:ext cx="8534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3) анализ коэффициентов, характеризующих финансово-хозяйственную деятельность </a:t>
            </a:r>
            <a:r>
              <a:rPr lang="ru-RU" sz="2800" dirty="0" smtClean="0"/>
              <a:t>организации:</a:t>
            </a:r>
          </a:p>
          <a:p>
            <a:r>
              <a:rPr lang="ru-RU" sz="2800" dirty="0"/>
              <a:t>а) коэффициент абсолютной ликвидности;</a:t>
            </a:r>
          </a:p>
          <a:p>
            <a:r>
              <a:rPr lang="ru-RU" sz="2800" dirty="0"/>
              <a:t>б) коэффициент текущей ликвидности;</a:t>
            </a:r>
          </a:p>
          <a:p>
            <a:r>
              <a:rPr lang="ru-RU" sz="2800" dirty="0"/>
              <a:t>в) показатель обеспеченности обязательств должника его активами;</a:t>
            </a:r>
          </a:p>
          <a:p>
            <a:r>
              <a:rPr lang="ru-RU" sz="2800" dirty="0"/>
              <a:t>г) степень платежеспособности по текущим обязательствам;</a:t>
            </a:r>
          </a:p>
          <a:p>
            <a:r>
              <a:rPr lang="ru-RU" sz="2800" dirty="0"/>
              <a:t>д) коэффициент автономии (финансовой независимости</a:t>
            </a:r>
            <a:r>
              <a:rPr lang="ru-RU" sz="2800" dirty="0" smtClean="0"/>
              <a:t>);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3242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"Анализ текущего финансового состояния организации"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1447800"/>
            <a:ext cx="8686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е) коэффициент обеспеченности собственными оборотными средствами;</a:t>
            </a:r>
          </a:p>
          <a:p>
            <a:r>
              <a:rPr lang="ru-RU" sz="2800" dirty="0"/>
              <a:t>ж) показатель отношения дебиторской задолженности к совокупным активам;</a:t>
            </a:r>
          </a:p>
          <a:p>
            <a:r>
              <a:rPr lang="ru-RU" sz="2800" dirty="0"/>
              <a:t>з) доля просроченной кредиторской задолженности в пассивах;</a:t>
            </a:r>
          </a:p>
          <a:p>
            <a:r>
              <a:rPr lang="ru-RU" sz="2800" dirty="0"/>
              <a:t>и) чистые активы;</a:t>
            </a:r>
          </a:p>
          <a:p>
            <a:r>
              <a:rPr lang="ru-RU" sz="2800" dirty="0"/>
              <a:t>к) удельный вес себестоимости в общем объеме выручки;</a:t>
            </a:r>
          </a:p>
          <a:p>
            <a:r>
              <a:rPr lang="ru-RU" sz="2800" dirty="0"/>
              <a:t>л) рентабельность продаж;</a:t>
            </a:r>
          </a:p>
          <a:p>
            <a:r>
              <a:rPr lang="ru-RU" sz="2800" dirty="0"/>
              <a:t>м) рентабельность активов;</a:t>
            </a:r>
          </a:p>
          <a:p>
            <a:r>
              <a:rPr lang="ru-RU" sz="2800" dirty="0"/>
              <a:t>н) норма чистой прибыли</a:t>
            </a:r>
          </a:p>
        </p:txBody>
      </p:sp>
    </p:spTree>
    <p:extLst>
      <p:ext uri="{BB962C8B-B14F-4D97-AF65-F5344CB8AC3E}">
        <p14:creationId xmlns:p14="http://schemas.microsoft.com/office/powerpoint/2010/main" val="402229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9725" y="457200"/>
            <a:ext cx="8458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Анализ коэффициентов и показателей производится в динамике. По результатам анализа делается вывод о платежеспособности, финансовой устойчивости и деловой активности организации, а также причинах, вызвавших изменение указанных показателей за анализируемый период.</a:t>
            </a:r>
          </a:p>
          <a:p>
            <a:r>
              <a:rPr lang="ru-RU" sz="3200" dirty="0" smtClean="0"/>
              <a:t>По </a:t>
            </a:r>
            <a:r>
              <a:rPr lang="ru-RU" sz="3200" dirty="0"/>
              <a:t>результатам анализа рекомендуется сделать общий вывод о финансовом состоянии организации с указанием основных факторов, влияющих на него</a:t>
            </a:r>
          </a:p>
        </p:txBody>
      </p:sp>
    </p:spTree>
    <p:extLst>
      <p:ext uri="{BB962C8B-B14F-4D97-AF65-F5344CB8AC3E}">
        <p14:creationId xmlns:p14="http://schemas.microsoft.com/office/powerpoint/2010/main" val="21421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400" y="76200"/>
            <a:ext cx="877941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/>
              <a:t>В план мероприятий по финансовому оздоровлению организации рекомендуется включать</a:t>
            </a:r>
            <a:r>
              <a:rPr lang="ru-RU" sz="2800" dirty="0"/>
              <a:t>:</a:t>
            </a:r>
          </a:p>
          <a:p>
            <a:r>
              <a:rPr lang="ru-RU" sz="2800" dirty="0"/>
              <a:t>1) проект графика погашения задолженности по налогам, сборам, начисленным пеням и штрафам перед федеральным бюджетом, а также страховым взносам перед государственными внебюджетными фондами (при ее наличии) с обоснованием возможности обеспечения его выполнения и указанием источника выплат реструктурированной задолженности и оценку изменения результатов деятельности организации и платежеспособности в случае предоставления реструктуризации в соответствии с проектом графика погашения задолженности;</a:t>
            </a:r>
          </a:p>
        </p:txBody>
      </p:sp>
    </p:spTree>
    <p:extLst>
      <p:ext uri="{BB962C8B-B14F-4D97-AF65-F5344CB8AC3E}">
        <p14:creationId xmlns:p14="http://schemas.microsoft.com/office/powerpoint/2010/main" val="207688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152400"/>
            <a:ext cx="8762999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2) цели и перечень мероприятий по финансовому оздоровлению, в том числе согласованный перечень мероприятий, принимаемый акционерами (участниками) организации, кредиторами, федеральными органами исполнительной власти, осуществляющими единую государственную политику в соответствующей отрасли экономики, и третьими лицами (при наличии такового), с указанием необходимых финансовых, материальных и трудовых ресурсов для их выполнения и планируемые источники финансирования данных мероприятий, а также оценку изменения результатов деятельности организации и платежеспособности в случае реализации указанных </a:t>
            </a:r>
            <a:r>
              <a:rPr lang="ru-RU" sz="2800" dirty="0" smtClean="0"/>
              <a:t>мероприятий;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5361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838200"/>
            <a:ext cx="830738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3) описание системы контроля организации за выполнением мероприятий, предусмотренных планом финансового оздоровления, и анализом возможности финансового оздоровления и реализации альтернативных мероприятий в случае невыполнения ключевых мероприятий, предусмотренных планом финансового оздоровления;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0846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5612" y="533400"/>
            <a:ext cx="830738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4) прогнозные финансовые показатели, в том числе промежуточные, характеризующие результаты выполнения мероприятий, предусмотренных планом финансового оздоровления (рекомендуется использовать коэффициенты и показатели, которые применялись в разделе "Анализ текущего финансового состояния организации"), а также прогноз денежных потоков организации, который базируется на прогнозных финансовых результатах выполнения мероприятий по финансовому оздоровлению.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8687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6647" y="228600"/>
            <a:ext cx="822642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/>
              <a:t>К плану финансового оздоровления рекомендуется прилагать</a:t>
            </a:r>
            <a:r>
              <a:rPr lang="ru-RU" sz="2800" dirty="0"/>
              <a:t>:</a:t>
            </a:r>
          </a:p>
          <a:p>
            <a:r>
              <a:rPr lang="ru-RU" sz="2800" dirty="0"/>
              <a:t>1) годовую и промежуточную бухгалтерскую отчетность организации за последние три года с необходимыми приложениями и пояснениями;</a:t>
            </a:r>
          </a:p>
          <a:p>
            <a:r>
              <a:rPr lang="ru-RU" sz="2800" dirty="0"/>
              <a:t>2) аудиторское заключение, подтверждающее достоверность годовой бухгалтерской отчетности организации, если она в соответствии с федеральными законами подлежит обязательному аудиту;</a:t>
            </a:r>
          </a:p>
          <a:p>
            <a:r>
              <a:rPr lang="ru-RU" sz="2800" dirty="0"/>
              <a:t>3) статистическую, управленческую и иную отчетность, подтверждающую данные, приведенные в плане финансового оздоровления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7540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304800"/>
            <a:ext cx="8229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Основная цель плана финансового оздоровления -- восстановление платежеспособности должника, то есть изыскание резервов для погашения его задолженности. </a:t>
            </a:r>
          </a:p>
          <a:p>
            <a:pPr algn="ctr"/>
            <a:r>
              <a:rPr lang="ru-RU" sz="2800" u="sng" dirty="0"/>
              <a:t>В проекте графика погашения задолженности должны отражаться</a:t>
            </a:r>
            <a:r>
              <a:rPr lang="ru-RU" sz="2800" dirty="0" smtClean="0"/>
              <a:t>:</a:t>
            </a:r>
          </a:p>
          <a:p>
            <a:r>
              <a:rPr lang="ru-RU" sz="2800" dirty="0" smtClean="0"/>
              <a:t>- сроки погашения </a:t>
            </a:r>
            <a:r>
              <a:rPr lang="ru-RU" sz="2800" dirty="0"/>
              <a:t>по всем видам задолженности: по налогам, сборам, начисленным пеням и штрафам перед федеральным бюджетом, а также страховым взносам перед государственными внебюджетными фондами, задолженности перед прочими кредиторами;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7305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599" y="685800"/>
            <a:ext cx="822642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- обоснование </a:t>
            </a:r>
            <a:r>
              <a:rPr lang="ru-RU" sz="3200" dirty="0"/>
              <a:t>возможности обеспечения его выполнения, с указанием источника выплат реструктурированной задолженности</a:t>
            </a:r>
            <a:r>
              <a:rPr lang="ru-RU" sz="3200" dirty="0" smtClean="0"/>
              <a:t>;</a:t>
            </a:r>
          </a:p>
          <a:p>
            <a:endParaRPr lang="ru-RU" sz="3200" dirty="0"/>
          </a:p>
          <a:p>
            <a:r>
              <a:rPr lang="ru-RU" sz="3200" dirty="0" smtClean="0"/>
              <a:t>- оценка </a:t>
            </a:r>
            <a:r>
              <a:rPr lang="ru-RU" sz="3200" dirty="0"/>
              <a:t>изменения результатов деятельности организации и платежеспособности в случае предоставления реструктуризации в соответствии с проектом графика погашения задолженности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5606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457200"/>
            <a:ext cx="814863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Реструктуризация задолженности предполагает проведение мероприятий по трансформации долговых обязательств предприятия с целью погашения требований его кредиторов. Могут использоваться различные способы реструктуризации задолженности: замена денежных расчетов на передачу кредиторам активов предприятия; перевод краткосрочной задолженности в долгосрочную; рассрочка выплаты задолженности в соответствии с согласованным графиком; оформление задолженности в вексельной форме; перевод долга на третьих лиц; списание долга и др.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3106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152400"/>
            <a:ext cx="8686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 перечне мероприятий по финансовому оздоровлению должны указываться:</a:t>
            </a:r>
          </a:p>
          <a:p>
            <a:r>
              <a:rPr lang="ru-RU" sz="3200" dirty="0" smtClean="0"/>
              <a:t>- цели </a:t>
            </a:r>
            <a:r>
              <a:rPr lang="ru-RU" sz="3200" dirty="0"/>
              <a:t>мероприятий;</a:t>
            </a:r>
          </a:p>
          <a:p>
            <a:r>
              <a:rPr lang="ru-RU" sz="3200" dirty="0" smtClean="0"/>
              <a:t>- перечень </a:t>
            </a:r>
            <a:r>
              <a:rPr lang="ru-RU" sz="3200" dirty="0"/>
              <a:t>мероприятий, в том числе согласованный перечень мероприятий, принимаемый акционерами (участниками) организации, кредиторами, федеральными органами исполнительной власти, осуществляющими единую государственную политику в соответствующей отрасли экономики, и третьими лицами (при наличии такового</a:t>
            </a:r>
            <a:r>
              <a:rPr lang="ru-RU" sz="3200" dirty="0" smtClean="0"/>
              <a:t>);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6146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914400"/>
            <a:ext cx="8610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- необходимые финансовые, материальные и трудовые ресурсы для выполнения мероприятий;</a:t>
            </a:r>
          </a:p>
          <a:p>
            <a:r>
              <a:rPr lang="ru-RU" sz="3200" dirty="0"/>
              <a:t>планируемые источники финансирования данных мероприятий;</a:t>
            </a:r>
          </a:p>
          <a:p>
            <a:r>
              <a:rPr lang="ru-RU" sz="3200" dirty="0"/>
              <a:t>- оценка изменений результатов деятельности организации и платежеспособности в случае реализации указанных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val="220086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" y="152400"/>
            <a:ext cx="88392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Мероприятия по финансовому оздоровлению направлены как на погашение задолженности, так и на обеспечение прибыльности деятельности организации, что требует, в первую очередь, сокращения затрат предприятия. Они могут предусматривать:</a:t>
            </a:r>
          </a:p>
          <a:p>
            <a:r>
              <a:rPr lang="ru-RU" sz="2800" dirty="0" smtClean="0"/>
              <a:t>- реорганизацию </a:t>
            </a:r>
            <a:r>
              <a:rPr lang="ru-RU" sz="2800" dirty="0"/>
              <a:t>структуры управления предприятием и сокращение численности работающих;</a:t>
            </a:r>
          </a:p>
          <a:p>
            <a:r>
              <a:rPr lang="ru-RU" sz="2800" dirty="0" smtClean="0"/>
              <a:t>- продажу </a:t>
            </a:r>
            <a:r>
              <a:rPr lang="ru-RU" sz="2800" dirty="0"/>
              <a:t>объектов непроизводственной сферы и иных активов предприятия;</a:t>
            </a:r>
          </a:p>
          <a:p>
            <a:r>
              <a:rPr lang="ru-RU" sz="2800" dirty="0" smtClean="0"/>
              <a:t>- снятие </a:t>
            </a:r>
            <a:r>
              <a:rPr lang="ru-RU" sz="2800" dirty="0"/>
              <a:t>с производства устаревших видов продукции и закрытие убыточных производств;</a:t>
            </a:r>
          </a:p>
          <a:p>
            <a:r>
              <a:rPr lang="ru-RU" sz="2800" dirty="0" smtClean="0"/>
              <a:t>- поиск </a:t>
            </a:r>
            <a:r>
              <a:rPr lang="ru-RU" sz="2800" dirty="0"/>
              <a:t>новых каналов сбыта и совершенствование системы сбыта продукции;</a:t>
            </a:r>
          </a:p>
          <a:p>
            <a:r>
              <a:rPr lang="ru-RU" sz="2800" dirty="0" smtClean="0"/>
              <a:t>- перепрофилирование </a:t>
            </a:r>
            <a:r>
              <a:rPr lang="ru-RU" sz="2800" dirty="0"/>
              <a:t>предприятия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7573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152400"/>
            <a:ext cx="822642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/>
              <a:t>Важнейшей предпосылкой успешной реализации плана финансового оздоровления является наличие системы контроля за его выполнением. В связи с этим в плане необходимо отразить:</a:t>
            </a:r>
          </a:p>
          <a:p>
            <a:r>
              <a:rPr lang="ru-RU" sz="3000" dirty="0" smtClean="0"/>
              <a:t>- </a:t>
            </a:r>
            <a:r>
              <a:rPr lang="ru-RU" sz="3000" dirty="0"/>
              <a:t>описание системы контроля организации за выполнением мероприятий, предусмотренных планом финансового оздоровления;</a:t>
            </a:r>
          </a:p>
          <a:p>
            <a:r>
              <a:rPr lang="ru-RU" sz="3000" dirty="0" smtClean="0"/>
              <a:t>- анализ </a:t>
            </a:r>
            <a:r>
              <a:rPr lang="ru-RU" sz="3000" dirty="0"/>
              <a:t>возможности финансового оздоровления и реализации альтернативных мероприятий в случае невыполнения ключевых мероприятий, предусмотренных планом финансового оздоровления</a:t>
            </a:r>
          </a:p>
        </p:txBody>
      </p:sp>
    </p:spTree>
    <p:extLst>
      <p:ext uri="{BB962C8B-B14F-4D97-AF65-F5344CB8AC3E}">
        <p14:creationId xmlns:p14="http://schemas.microsoft.com/office/powerpoint/2010/main" val="167654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5612" y="302359"/>
            <a:ext cx="822642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/>
              <a:t>Также имеется следующая структура бизнес плана финансового оздоровления которая состоит из восьми разделов</a:t>
            </a:r>
            <a:r>
              <a:rPr lang="ru-RU" sz="2800" dirty="0"/>
              <a:t>.</a:t>
            </a:r>
          </a:p>
          <a:p>
            <a:r>
              <a:rPr lang="ru-RU" sz="2800" u="sng" dirty="0"/>
              <a:t>В первом разделе </a:t>
            </a:r>
            <a:r>
              <a:rPr lang="ru-RU" sz="2800" dirty="0"/>
              <a:t>плана финансового оздоровления приводится общая характеристика организации.</a:t>
            </a:r>
          </a:p>
          <a:p>
            <a:r>
              <a:rPr lang="ru-RU" sz="2800" u="sng" dirty="0"/>
              <a:t>Во втором разделе </a:t>
            </a:r>
            <a:r>
              <a:rPr lang="ru-RU" sz="2800" dirty="0"/>
              <a:t>представлены краткие сведения по плану финансового оздоровления:</a:t>
            </a:r>
          </a:p>
          <a:p>
            <a:r>
              <a:rPr lang="ru-RU" sz="2800" dirty="0"/>
              <a:t>срок реализации плана;</a:t>
            </a:r>
          </a:p>
          <a:p>
            <a:r>
              <a:rPr lang="ru-RU" sz="2800" dirty="0"/>
              <a:t>суммы, условия предоставления и сроки погашения государственной финансовой помощи;</a:t>
            </a:r>
          </a:p>
          <a:p>
            <a:r>
              <a:rPr lang="ru-RU" sz="2800" dirty="0"/>
              <a:t>финансовые результаты реализации плана и др</a:t>
            </a:r>
            <a:r>
              <a:rPr lang="ru-RU" sz="2800" dirty="0" smtClean="0"/>
              <a:t>.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6797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400" y="762000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Для планов финансового оздоровления неплатежеспособных предприятий финансовыми результатами являются не привычные для планово-финансовых служб предприятий прибыль или рентабельность, а такие показатели как:</a:t>
            </a:r>
          </a:p>
          <a:p>
            <a:r>
              <a:rPr lang="ru-RU" sz="3200" dirty="0" smtClean="0"/>
              <a:t>- чистая </a:t>
            </a:r>
            <a:r>
              <a:rPr lang="ru-RU" sz="3200" dirty="0"/>
              <a:t>текущая стоимость,</a:t>
            </a:r>
          </a:p>
          <a:p>
            <a:r>
              <a:rPr lang="ru-RU" sz="3200" dirty="0" smtClean="0"/>
              <a:t>- внутренняя </a:t>
            </a:r>
            <a:r>
              <a:rPr lang="ru-RU" sz="3200" dirty="0"/>
              <a:t>норма рентабельности,</a:t>
            </a:r>
          </a:p>
          <a:p>
            <a:r>
              <a:rPr lang="ru-RU" sz="3200" dirty="0" smtClean="0"/>
              <a:t>- дисконтный </a:t>
            </a:r>
            <a:r>
              <a:rPr lang="ru-RU" sz="3200" dirty="0"/>
              <a:t>срок окупаемости проекта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742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400" y="228600"/>
            <a:ext cx="8153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/>
              <a:t>В третьем разделе </a:t>
            </a:r>
            <a:r>
              <a:rPr lang="ru-RU" sz="3200" dirty="0"/>
              <a:t>приводится анализ финансового состояния предприятия, вскрываются причины его финансового неблагополучия.</a:t>
            </a:r>
          </a:p>
          <a:p>
            <a:r>
              <a:rPr lang="ru-RU" sz="3200" u="sng" dirty="0"/>
              <a:t>Четвертый раздел </a:t>
            </a:r>
            <a:r>
              <a:rPr lang="ru-RU" sz="3200" dirty="0"/>
              <a:t>содержит:</a:t>
            </a:r>
          </a:p>
          <a:p>
            <a:r>
              <a:rPr lang="ru-RU" sz="3200" dirty="0"/>
              <a:t>перечень мероприятий по восстановлению платежеспособности и поддержке эффективной хозяйственной деятельности предприятия,</a:t>
            </a:r>
          </a:p>
          <a:p>
            <a:r>
              <a:rPr lang="ru-RU" sz="3200" dirty="0"/>
              <a:t>оценку потребности в финансовых ресурсах и их реализацию,</a:t>
            </a:r>
          </a:p>
          <a:p>
            <a:r>
              <a:rPr lang="ru-RU" sz="3200" dirty="0"/>
              <a:t>аналитические обоснования перечисленных мероприятий и выводы</a:t>
            </a:r>
          </a:p>
        </p:txBody>
      </p:sp>
    </p:spTree>
    <p:extLst>
      <p:ext uri="{BB962C8B-B14F-4D97-AF65-F5344CB8AC3E}">
        <p14:creationId xmlns:p14="http://schemas.microsoft.com/office/powerpoint/2010/main" val="392819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990600"/>
            <a:ext cx="822642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/>
              <a:t>В пятом разделе </a:t>
            </a:r>
            <a:r>
              <a:rPr lang="ru-RU" sz="3200" dirty="0"/>
              <a:t>должно содержаться описание и анализ товарных рынков, на которых «работает» и собирается «работать» предприятие.</a:t>
            </a:r>
          </a:p>
          <a:p>
            <a:endParaRPr lang="ru-RU" sz="3200" dirty="0" smtClean="0"/>
          </a:p>
          <a:p>
            <a:r>
              <a:rPr lang="ru-RU" sz="3200" u="sng" dirty="0" smtClean="0"/>
              <a:t>Шестой </a:t>
            </a:r>
            <a:r>
              <a:rPr lang="ru-RU" sz="3200" u="sng" dirty="0"/>
              <a:t>раздел </a:t>
            </a:r>
            <a:r>
              <a:rPr lang="ru-RU" sz="3200" dirty="0"/>
              <a:t>посвящен описанию и обоснованию избранных стратегий маркетинга и продаж.</a:t>
            </a:r>
          </a:p>
        </p:txBody>
      </p:sp>
    </p:spTree>
    <p:extLst>
      <p:ext uri="{BB962C8B-B14F-4D97-AF65-F5344CB8AC3E}">
        <p14:creationId xmlns:p14="http://schemas.microsoft.com/office/powerpoint/2010/main" val="69821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457200"/>
            <a:ext cx="822642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/>
              <a:t>В седьмом разделе </a:t>
            </a:r>
            <a:r>
              <a:rPr lang="ru-RU" sz="3200" dirty="0"/>
              <a:t>плана раскрывается производственная программа предприятия, на основе которой определяется потребность предприятия в дополнительных ресурсах, в том числе и финансовых. Следует отметить, что для разработки данного раздела плана финансового оздоровления применяются традиционные методики, в частности, методики разработки </a:t>
            </a:r>
            <a:r>
              <a:rPr lang="ru-RU" sz="3200" dirty="0" err="1"/>
              <a:t>промтехфинплана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890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7451" y="533400"/>
            <a:ext cx="8458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/>
              <a:t>Восьмой раздел плана </a:t>
            </a:r>
            <a:r>
              <a:rPr lang="ru-RU" sz="3200" dirty="0"/>
              <a:t>-- финансовый план предприятия, включающий:</a:t>
            </a:r>
          </a:p>
          <a:p>
            <a:r>
              <a:rPr lang="ru-RU" sz="3200" dirty="0" smtClean="0"/>
              <a:t>- прогноз </a:t>
            </a:r>
            <a:r>
              <a:rPr lang="ru-RU" sz="3200" dirty="0"/>
              <a:t>финансовых результатов, обоснование потребности в дополнительных инвестициях и источников финансирования,</a:t>
            </a:r>
          </a:p>
          <a:p>
            <a:r>
              <a:rPr lang="ru-RU" sz="3200" dirty="0" smtClean="0"/>
              <a:t>- модель </a:t>
            </a:r>
            <a:r>
              <a:rPr lang="ru-RU" sz="3200" dirty="0"/>
              <a:t>дисконтированных денежных потоков,</a:t>
            </a:r>
          </a:p>
          <a:p>
            <a:r>
              <a:rPr lang="ru-RU" sz="3200" dirty="0" smtClean="0"/>
              <a:t>- агрегированную </a:t>
            </a:r>
            <a:r>
              <a:rPr lang="ru-RU" sz="3200" dirty="0"/>
              <a:t>форму прогнозного баланса предприятия</a:t>
            </a:r>
          </a:p>
          <a:p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7603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4320" y="2286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План финансового оздоровления, как и любой другой бизнес-план, является и документом стратегического планирования, и руководством к действию. Поэтому план финансового оздоровления должен отражать реальную финансово-экономическую ситуацию на предприятии.</a:t>
            </a:r>
          </a:p>
          <a:p>
            <a:r>
              <a:rPr lang="ru-RU" sz="2800" dirty="0"/>
              <a:t>Несмотря на то, что план финансового оздоровления разрабатывается в соответствии с типовыми формами, он должен в полной мере отражать специфику деятельности предприятия во всех сферах деятельности: производственной, сбытовой, финансовой, инвестиционной</a:t>
            </a:r>
          </a:p>
          <a:p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0830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3338" y="228600"/>
            <a:ext cx="822642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План финансового оздоровления (бизнес-план) -- документ, все разделы которого должны быть взаимоувязаны. Представленные в различных разделах расчеты не должны иметь расхождений. Поэтому бизнес-план -- документ, разрабатываемый итеративно. Разработка плана финансового оздоровления начинается с проведения углубленного анализа финансового состояния предприятия. Желательно, чтобы период ретроспективного анализа составлял 2-3 года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5818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609600"/>
            <a:ext cx="8229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Основной целью проведения данного анализа является не расчет представленных в методических рекомендациях показателей, а выявление внешних и внутренних причин, повлекших за собой ухудшение финансового положения предприятия. </a:t>
            </a:r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На </a:t>
            </a:r>
            <a:r>
              <a:rPr lang="ru-RU" sz="2800" dirty="0"/>
              <a:t>основе проведенного анализа и сделанных выводов разработчики намечают основные пути восстановления платежеспособности предприятия за счет мобилизации внутренних ресурсов, а при их недостаточности -- за счет привлечения заемных ресурсов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563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400" y="685800"/>
            <a:ext cx="8077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Результаты расчетов, приведенных в соответствующем разделе плана финансового оздоровления, должны корреспондировать со сбытовой программой, планом производства и финансовым планом.</a:t>
            </a:r>
          </a:p>
          <a:p>
            <a:endParaRPr lang="ru-RU" sz="2800" dirty="0" smtClean="0"/>
          </a:p>
          <a:p>
            <a:r>
              <a:rPr lang="ru-RU" sz="2800" dirty="0" smtClean="0"/>
              <a:t>Разделы</a:t>
            </a:r>
            <a:r>
              <a:rPr lang="ru-RU" sz="2800" dirty="0"/>
              <a:t>, посвященные рынку и конкуренции, а также деятельности предприятия в сфере маркетинга, являются важнейшими разделами бизнес-плана, поскольку только поддержание объема продаж (сбыта) на определенном уровне способно обеспечить выживание предприятия в условиях жесткой конкуренции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0250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685800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Тщательная проработка обоснования объемов сбыта выпускаемой продукции является обязательной составляющей работы по определению перспектив хозяйственно-финансовой деятельности предприятия. Степень детальности проведения таких исследований во многом зависит как от специфики предприятия, так и от стоящих перед разработчиками задач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9623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533400"/>
            <a:ext cx="814863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Обоснованный прогноз объемов продаж служит исходной точкой для разработки плана производства. На первом шаге разработчики должны убедиться в том, что предполагаемые объемы продаж при сложившихся на рынке ценах на выпускаемую предприятием продукцию не только обеспечивают достижение точки безубыточности, но гарантируют получение предприятием необходимых для его дальнейшего развития </a:t>
            </a:r>
            <a:r>
              <a:rPr lang="ru-RU" sz="2800" dirty="0" smtClean="0"/>
              <a:t>прибылей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2475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7212" y="228600"/>
            <a:ext cx="837723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План производства, помимо необходимых расчетов, должен раскрывать общие подходы к производству, содержать характеристику основных технологических процессов, применяемых в производстве, характеристику материально-технической базы производства и основных видов используемого сырья, материалов, энергетических ресурсов, а также характеристику основных поставщиков.</a:t>
            </a:r>
          </a:p>
          <a:p>
            <a:r>
              <a:rPr lang="ru-RU" sz="2800" dirty="0"/>
              <a:t>В данном разделе формулируются требования к трудовым ресурсам. При формировании сводной сметы расходов и калькуляции себестоимости необходимо учитывать результаты реализации мероприятий, направленных на снижение себестоимости </a:t>
            </a:r>
            <a:r>
              <a:rPr lang="ru-RU" sz="2800" dirty="0" smtClean="0"/>
              <a:t>продукции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5177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4506" y="284774"/>
            <a:ext cx="814863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Финансовый план разрабатывается на основе предыдущих разделов и служит для отражения ожидаемых финансовых результатов хозяйственной деятельности предприятия. Поэтому расчеты, приведенные в финансовом плане должны быть полностью увязаны с расчетами, представленными в остальных частях плана финансового оздоровления.</a:t>
            </a:r>
          </a:p>
          <a:p>
            <a:r>
              <a:rPr lang="ru-RU" sz="2800" dirty="0"/>
              <a:t>Особое внимание следует уделить точности и обоснованности приводимых в разделе показателей, поскольку именно финансовый план не только тщательно изучается потенциальным кредитором (либо инвестором), но подвергается оценке с точки зрения достоверности приведенных расчетов</a:t>
            </a:r>
          </a:p>
        </p:txBody>
      </p:sp>
    </p:spTree>
    <p:extLst>
      <p:ext uri="{BB962C8B-B14F-4D97-AF65-F5344CB8AC3E}">
        <p14:creationId xmlns:p14="http://schemas.microsoft.com/office/powerpoint/2010/main" val="121818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609600"/>
            <a:ext cx="8305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Разработка, анализ и постоянный контроль за выполнением графика погашения кредиторской задолженности (графика предстоящих платежей предприятия) имеет особое значение для успешной реализации плана финансового оздоровления в целом, поскольку задержка текущих платежей предприятием на срок, превышающий 3 месяца, резко увеличивает риски, связанные с возможностью обращения кредиторов в арбитражных суд и возбуждения дела о несостоятельности (банкротстве) предприятия-должника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3211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2"/>
          <p:cNvSpPr txBox="1">
            <a:spLocks noChangeArrowheads="1" noChangeShapeType="1" noTextEdit="1"/>
          </p:cNvSpPr>
          <p:nvPr/>
        </p:nvSpPr>
        <p:spPr bwMode="auto">
          <a:xfrm>
            <a:off x="533400" y="914400"/>
            <a:ext cx="8226425" cy="4497387"/>
          </a:xfrm>
          <a:prstGeom prst="rect">
            <a:avLst/>
          </a:prstGeom>
        </p:spPr>
        <p:txBody>
          <a:bodyPr wrap="none" numCol="1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>
              <a:defRPr/>
            </a:pPr>
            <a:r>
              <a:rPr lang="ru-RU" sz="3600" kern="10" spc="-36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спасибо   за  внимание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59459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 с тенью">
  <a:themeElements>
    <a:clrScheme name="Сетка с тенью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4_Городс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660</TotalTime>
  <Words>2705</Words>
  <Application>Microsoft Office PowerPoint</Application>
  <PresentationFormat>Экран (4:3)</PresentationFormat>
  <Paragraphs>153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52</vt:i4>
      </vt:variant>
    </vt:vector>
  </HeadingPairs>
  <TitlesOfParts>
    <vt:vector size="54" baseType="lpstr">
      <vt:lpstr>Сетка с тенью</vt:lpstr>
      <vt:lpstr>4_Городская</vt:lpstr>
      <vt:lpstr>Методика составления бизнес-плана финансового оздоровления неплатежеспособной организации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«Сведения о текущей деятельности организации»</vt:lpstr>
      <vt:lpstr>Презентация PowerPoint</vt:lpstr>
      <vt:lpstr>Презентация PowerPoint</vt:lpstr>
      <vt:lpstr>Презентация PowerPoint</vt:lpstr>
      <vt:lpstr>«Сведения о текущей деятельности организации» </vt:lpstr>
      <vt:lpstr>«Сведения о текущей деятельности организации»</vt:lpstr>
      <vt:lpstr>Презентация PowerPoint</vt:lpstr>
      <vt:lpstr>"Анализ текущего финансового состояния организации"</vt:lpstr>
      <vt:lpstr>"Анализ текущего финансового состояния организации"</vt:lpstr>
      <vt:lpstr>"Анализ текущего финансового состояния организации"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 основных средств</dc:title>
  <dc:creator>Юлия Хомик</dc:creator>
  <cp:lastModifiedBy>ф11</cp:lastModifiedBy>
  <cp:revision>72</cp:revision>
  <dcterms:created xsi:type="dcterms:W3CDTF">2008-10-30T09:59:59Z</dcterms:created>
  <dcterms:modified xsi:type="dcterms:W3CDTF">2020-10-01T04:48:56Z</dcterms:modified>
</cp:coreProperties>
</file>