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3"/>
  </p:notesMasterIdLst>
  <p:sldIdLst>
    <p:sldId id="257" r:id="rId2"/>
    <p:sldId id="730" r:id="rId3"/>
    <p:sldId id="750" r:id="rId4"/>
    <p:sldId id="731" r:id="rId5"/>
    <p:sldId id="751" r:id="rId6"/>
    <p:sldId id="752" r:id="rId7"/>
    <p:sldId id="753" r:id="rId8"/>
    <p:sldId id="754" r:id="rId9"/>
    <p:sldId id="755" r:id="rId10"/>
    <p:sldId id="756" r:id="rId11"/>
    <p:sldId id="757" r:id="rId12"/>
    <p:sldId id="758" r:id="rId13"/>
    <p:sldId id="759" r:id="rId14"/>
    <p:sldId id="760" r:id="rId15"/>
    <p:sldId id="761" r:id="rId16"/>
    <p:sldId id="762" r:id="rId17"/>
    <p:sldId id="763" r:id="rId18"/>
    <p:sldId id="764" r:id="rId19"/>
    <p:sldId id="765" r:id="rId20"/>
    <p:sldId id="766" r:id="rId21"/>
    <p:sldId id="767" r:id="rId22"/>
    <p:sldId id="768" r:id="rId23"/>
    <p:sldId id="769" r:id="rId24"/>
    <p:sldId id="770" r:id="rId25"/>
    <p:sldId id="771" r:id="rId26"/>
    <p:sldId id="772" r:id="rId27"/>
    <p:sldId id="773" r:id="rId28"/>
    <p:sldId id="774" r:id="rId29"/>
    <p:sldId id="775" r:id="rId30"/>
    <p:sldId id="776" r:id="rId31"/>
    <p:sldId id="777" r:id="rId32"/>
    <p:sldId id="778" r:id="rId33"/>
    <p:sldId id="779" r:id="rId34"/>
    <p:sldId id="780" r:id="rId35"/>
    <p:sldId id="781" r:id="rId36"/>
    <p:sldId id="782" r:id="rId37"/>
    <p:sldId id="783" r:id="rId38"/>
    <p:sldId id="784" r:id="rId39"/>
    <p:sldId id="785" r:id="rId40"/>
    <p:sldId id="786" r:id="rId41"/>
    <p:sldId id="787" r:id="rId42"/>
    <p:sldId id="788" r:id="rId43"/>
    <p:sldId id="789" r:id="rId44"/>
    <p:sldId id="790" r:id="rId45"/>
    <p:sldId id="791" r:id="rId46"/>
    <p:sldId id="792" r:id="rId47"/>
    <p:sldId id="793" r:id="rId48"/>
    <p:sldId id="794" r:id="rId49"/>
    <p:sldId id="795" r:id="rId50"/>
    <p:sldId id="796" r:id="rId51"/>
    <p:sldId id="797" r:id="rId5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20.08.2014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20.08.2014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20.08.2014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20.08.2014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20.08.2014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0315" y="1306740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</a:t>
            </a:r>
            <a:r>
              <a:rPr lang="ru-RU" sz="5400" b="1" i="1" dirty="0" smtClean="0"/>
              <a:t>Элементы векторной алгебры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497526"/>
      </p:ext>
    </p:extLst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0" y="1306740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b="1" dirty="0" smtClean="0">
                <a:solidFill>
                  <a:srgbClr val="000000"/>
                </a:solidFill>
              </a:rPr>
              <a:t>§ </a:t>
            </a:r>
            <a:r>
              <a:rPr lang="ru-RU" b="1" dirty="0">
                <a:solidFill>
                  <a:srgbClr val="000000"/>
                </a:solidFill>
              </a:rPr>
              <a:t>1. Основные </a:t>
            </a:r>
            <a:r>
              <a:rPr lang="ru-RU" b="1" dirty="0" smtClean="0">
                <a:solidFill>
                  <a:srgbClr val="000000"/>
                </a:solidFill>
              </a:rPr>
              <a:t>понятия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 smtClean="0">
                <a:solidFill>
                  <a:srgbClr val="000000"/>
                </a:solidFill>
              </a:rPr>
              <a:t>     § </a:t>
            </a:r>
            <a:r>
              <a:rPr lang="ru-RU" b="1" dirty="0">
                <a:solidFill>
                  <a:srgbClr val="000000"/>
                </a:solidFill>
              </a:rPr>
              <a:t>2. Линейные операции над </a:t>
            </a:r>
            <a:r>
              <a:rPr lang="ru-RU" b="1" dirty="0" smtClean="0">
                <a:solidFill>
                  <a:srgbClr val="000000"/>
                </a:solidFill>
              </a:rPr>
              <a:t>векторами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</a:t>
            </a:r>
            <a:r>
              <a:rPr lang="ru-RU" b="1" dirty="0" smtClean="0">
                <a:solidFill>
                  <a:srgbClr val="000000"/>
                </a:solidFill>
              </a:rPr>
              <a:t>§ </a:t>
            </a:r>
            <a:r>
              <a:rPr lang="ru-RU" b="1" dirty="0">
                <a:solidFill>
                  <a:srgbClr val="000000"/>
                </a:solidFill>
              </a:rPr>
              <a:t>3. Проекция вектора на </a:t>
            </a:r>
            <a:r>
              <a:rPr lang="ru-RU" b="1" dirty="0" smtClean="0">
                <a:solidFill>
                  <a:srgbClr val="000000"/>
                </a:solidFill>
              </a:rPr>
              <a:t>ось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4. Координаты </a:t>
            </a:r>
            <a:r>
              <a:rPr lang="ru-RU" b="1" dirty="0" smtClean="0">
                <a:solidFill>
                  <a:srgbClr val="000000"/>
                </a:solidFill>
              </a:rPr>
              <a:t>вектора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5. Скалярное произведение </a:t>
            </a:r>
            <a:r>
              <a:rPr lang="ru-RU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6. Векторное произведение </a:t>
            </a:r>
            <a:r>
              <a:rPr lang="ru-RU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7. Смешанное произведение векторов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11126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Вектор</a:t>
                </a:r>
                <a:r>
                  <a:rPr lang="ru-RU" dirty="0"/>
                  <a:t> – это направленный прямолинейный отрезок, то есть отрезок, имеющий определенную длину и определенное направление. Если точка </a:t>
                </a:r>
                <a:r>
                  <a:rPr lang="ru-RU" i="1" dirty="0"/>
                  <a:t>А</a:t>
                </a:r>
                <a:r>
                  <a:rPr lang="ru-RU" dirty="0"/>
                  <a:t> – начало вектора, а точка </a:t>
                </a:r>
                <a:r>
                  <a:rPr lang="ru-RU" i="1" dirty="0"/>
                  <a:t>В</a:t>
                </a:r>
                <a:r>
                  <a:rPr lang="ru-RU" dirty="0"/>
                  <a:t> – его конец, то вектор обозначается символом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dirty="0"/>
                  <a:t> (у него начало в точке </a:t>
                </a:r>
                <a:r>
                  <a:rPr lang="ru-RU" i="1" dirty="0"/>
                  <a:t>В,</a:t>
                </a:r>
                <a:r>
                  <a:rPr lang="ru-RU" dirty="0"/>
                  <a:t> а конец в точке </a:t>
                </a:r>
                <a:r>
                  <a:rPr lang="ru-RU" i="1" dirty="0"/>
                  <a:t>А</a:t>
                </a:r>
                <a:r>
                  <a:rPr lang="ru-RU" dirty="0"/>
                  <a:t>) называется </a:t>
                </a:r>
                <a:r>
                  <a:rPr lang="ru-RU" b="1" dirty="0"/>
                  <a:t>противоположным</a:t>
                </a:r>
                <a:r>
                  <a:rPr lang="ru-RU" dirty="0"/>
                  <a:t>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 Вектор, противоположный </a:t>
                </a:r>
                <a:r>
                  <a:rPr lang="ru-RU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 и 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  <a:blipFill rotWithShape="1">
                <a:blip r:embed="rId2"/>
                <a:stretch>
                  <a:fillRect l="-1440" t="-1175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469170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Расстояние между началом и концом вектора называется его </a:t>
                </a:r>
                <a:r>
                  <a:rPr lang="ru-RU" b="1" dirty="0"/>
                  <a:t>длиной или модулем </a:t>
                </a:r>
                <a:r>
                  <a:rPr lang="ru-RU" dirty="0"/>
                  <a:t>и обозначается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𝐴𝐵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Вектор, длина которого равна нулю, называется </a:t>
                </a:r>
                <a:r>
                  <a:rPr lang="ru-RU" b="1" dirty="0"/>
                  <a:t>нулевым </a:t>
                </a:r>
                <a:r>
                  <a:rPr lang="ru-RU" dirty="0"/>
                  <a:t>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. Нулевой вектор не имеет определенного направления.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50282"/>
                <a:ext cx="6775450" cy="4151313"/>
              </a:xfrm>
              <a:blipFill rotWithShape="1">
                <a:blip r:embed="rId2"/>
                <a:stretch>
                  <a:fillRect l="-1440" t="-1176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16193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Вектор, длина которого равна единице, называется </a:t>
                </a:r>
                <a:r>
                  <a:rPr lang="ru-RU" b="1" dirty="0"/>
                  <a:t>единичным</a:t>
                </a:r>
                <a:r>
                  <a:rPr lang="ru-RU" dirty="0"/>
                  <a:t> 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</m:acc>
                  </m:oMath>
                </a14:m>
                <a:r>
                  <a:rPr lang="ru-RU" dirty="0"/>
                  <a:t>. Единичный вектор, направление которого совпадает с направлением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называется </a:t>
                </a:r>
                <a:r>
                  <a:rPr lang="ru-RU" b="1" dirty="0"/>
                  <a:t>ортом (орт) </a:t>
                </a:r>
                <a:r>
                  <a:rPr lang="ru-RU" dirty="0"/>
                  <a:t>вектора 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39397"/>
                <a:ext cx="6775450" cy="4151313"/>
              </a:xfrm>
              <a:blipFill rotWithShape="1">
                <a:blip r:embed="rId2"/>
                <a:stretch>
                  <a:fillRect l="-1440" t="-1175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684601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</m:t>
                    </m:r>
                    <m:r>
                      <a:rPr lang="ru-RU" i="1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называются </a:t>
                </a:r>
                <a:r>
                  <a:rPr lang="ru-RU" b="1" dirty="0"/>
                  <a:t>коллинеарными</a:t>
                </a:r>
                <a:r>
                  <a:rPr lang="ru-RU" dirty="0"/>
                  <a:t>, если они лежат на одной прямой или на параллельных прямых, обозначается коллинеарность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. Коллинеарные векторы могут быть </a:t>
                </a:r>
                <a:r>
                  <a:rPr lang="ru-RU" b="1" dirty="0"/>
                  <a:t>сонаправлены</a:t>
                </a:r>
                <a:r>
                  <a:rPr lang="ru-RU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↑↑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) и </a:t>
                </a:r>
                <a:r>
                  <a:rPr lang="ru-RU" b="1" dirty="0"/>
                  <a:t>противоположно направлены </a:t>
                </a:r>
                <a:r>
                  <a:rPr lang="ru-RU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↑↓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).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328511"/>
                <a:ext cx="6775450" cy="4151313"/>
              </a:xfrm>
              <a:blipFill rotWithShape="1">
                <a:blip r:embed="rId2"/>
                <a:stretch>
                  <a:fillRect l="-1440" r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569029" y="3897086"/>
            <a:ext cx="903514" cy="489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2721429" y="4386943"/>
            <a:ext cx="674914" cy="402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28908" y="3957738"/>
                <a:ext cx="385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908" y="3957738"/>
                <a:ext cx="38504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13950" y="4142014"/>
                <a:ext cx="381835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50" y="4142014"/>
                <a:ext cx="381835" cy="4104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49885" y="4816716"/>
                <a:ext cx="945900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885" y="4816716"/>
                <a:ext cx="945900" cy="4458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 bwMode="auto">
          <a:xfrm flipV="1">
            <a:off x="5682343" y="4049486"/>
            <a:ext cx="849086" cy="50302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 flipH="1">
            <a:off x="5917571" y="4347262"/>
            <a:ext cx="1103715" cy="69239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728257" y="3986833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257" y="3986833"/>
                <a:ext cx="378629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11916" y="4303279"/>
                <a:ext cx="391454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916" y="4303279"/>
                <a:ext cx="391454" cy="41049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07643" y="4816716"/>
                <a:ext cx="926664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643" y="4816716"/>
                <a:ext cx="926664" cy="4458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176826"/>
      </p:ext>
    </p:extLst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Два вектора называются равными, если они </a:t>
                </a:r>
                <a:r>
                  <a:rPr lang="ru-RU" dirty="0" smtClean="0"/>
                  <a:t>коллинеарные, </a:t>
                </a:r>
                <a:r>
                  <a:rPr lang="ru-RU" dirty="0"/>
                  <a:t>одинаково направлены и имеют </a:t>
                </a:r>
                <a:r>
                  <a:rPr lang="ru-RU" dirty="0" smtClean="0"/>
                  <a:t>равные </a:t>
                </a:r>
                <a:r>
                  <a:rPr lang="ru-RU" dirty="0"/>
                  <a:t>длины.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𝐵𝐶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, но</m:t>
                      </m:r>
                      <m:r>
                        <a:rPr lang="ru-RU" i="1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𝐶𝐷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3939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962400" y="2797629"/>
            <a:ext cx="1676400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H="1">
            <a:off x="4702629" y="2808514"/>
            <a:ext cx="936171" cy="8599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>
            <a:off x="3059832" y="3645024"/>
            <a:ext cx="1642797" cy="2346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/>
          <p:nvPr/>
        </p:nvCxnSpPr>
        <p:spPr bwMode="auto">
          <a:xfrm flipV="1">
            <a:off x="3059832" y="2797630"/>
            <a:ext cx="897125" cy="87085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708454" y="348382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591189" y="252548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25799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46172" y="352658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49478240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4743" y="1382939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Три </a:t>
            </a:r>
            <a:r>
              <a:rPr lang="ru-RU" dirty="0"/>
              <a:t>вектора в пространстве называются </a:t>
            </a:r>
            <a:r>
              <a:rPr lang="ru-RU" b="1" dirty="0"/>
              <a:t>компланарными</a:t>
            </a:r>
            <a:r>
              <a:rPr lang="ru-RU" dirty="0"/>
              <a:t>, если они лежат в одной плоскости или в параллельных плоскостях.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064329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Линейными операциями над векторами называют операции сложения, вычитания векторов и умножение вектора на число.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- два произвольных вектора. Возьмем произвольную точку </a:t>
                </a:r>
                <a:r>
                  <a:rPr lang="ru-RU" i="1" dirty="0"/>
                  <a:t>О </a:t>
                </a:r>
                <a:r>
                  <a:rPr lang="ru-RU" dirty="0"/>
                  <a:t>и построим вектор</a:t>
                </a:r>
                <a:r>
                  <a:rPr lang="ru-RU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i="1" dirty="0"/>
                  <a:t>. </a:t>
                </a:r>
                <a:r>
                  <a:rPr lang="ru-RU" dirty="0"/>
                  <a:t>От точки А отложим вектор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i="1" dirty="0"/>
                  <a:t>.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ru-RU" dirty="0"/>
                  <a:t>, соединяющий начало первого вектора с концом второго, называется </a:t>
                </a:r>
                <a:r>
                  <a:rPr lang="ru-RU" b="1" dirty="0"/>
                  <a:t>суммой</a:t>
                </a:r>
                <a:r>
                  <a:rPr lang="ru-RU" dirty="0"/>
                  <a:t> </a:t>
                </a:r>
                <a:r>
                  <a:rPr lang="ru-RU" b="1" dirty="0"/>
                  <a:t>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17625"/>
                <a:ext cx="6775450" cy="4151313"/>
              </a:xfrm>
              <a:blipFill rotWithShape="1">
                <a:blip r:embed="rId2"/>
                <a:stretch>
                  <a:fillRect l="-1349" t="-1175" r="-22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95482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039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1306739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/>
              <a:t>Это правило сложения векторов называют </a:t>
            </a:r>
            <a:r>
              <a:rPr lang="ru-RU" b="1" dirty="0"/>
              <a:t>правилом </a:t>
            </a:r>
            <a:r>
              <a:rPr lang="ru-RU" b="1" dirty="0" smtClean="0"/>
              <a:t>треугольника</a:t>
            </a:r>
            <a:r>
              <a:rPr lang="ru-RU" dirty="0" smtClean="0"/>
              <a:t>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732314" y="2068286"/>
            <a:ext cx="1175657" cy="5116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7999" y="1864667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9" y="1864667"/>
                <a:ext cx="452367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 bwMode="auto">
          <a:xfrm flipV="1">
            <a:off x="5475514" y="2068286"/>
            <a:ext cx="1774372" cy="2721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38119" y="1559670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19" y="1559670"/>
                <a:ext cx="449162" cy="5164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3592286" y="3450771"/>
            <a:ext cx="1045028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4637314" y="3450771"/>
            <a:ext cx="172538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/>
          <p:nvPr/>
        </p:nvCxnSpPr>
        <p:spPr bwMode="auto">
          <a:xfrm flipV="1">
            <a:off x="3592286" y="3450771"/>
            <a:ext cx="2770414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274182" y="389786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15677" y="3050661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А</a:t>
            </a:r>
            <a:endParaRPr lang="ru-RU" sz="20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62700" y="325071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30749" y="3250716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749" y="3250716"/>
                <a:ext cx="45236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153044" y="3027238"/>
                <a:ext cx="470770" cy="722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044" y="3027238"/>
                <a:ext cx="470770" cy="7228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94026" y="3774682"/>
                <a:ext cx="1005981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026" y="3774682"/>
                <a:ext cx="1005981" cy="5164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905780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8286" y="13611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П</a:t>
            </a:r>
            <a:r>
              <a:rPr lang="ru-RU" dirty="0" smtClean="0"/>
              <a:t>равило </a:t>
            </a:r>
            <a:r>
              <a:rPr lang="ru-RU" dirty="0"/>
              <a:t>треугольника можно применять для любого конечного числа складываемых векторов.</a:t>
            </a:r>
          </a:p>
          <a:p>
            <a:pPr marL="0" indent="0">
              <a:buNone/>
            </a:pPr>
            <a:r>
              <a:rPr lang="ru-RU" dirty="0" smtClean="0"/>
              <a:t>       Сумму </a:t>
            </a:r>
            <a:r>
              <a:rPr lang="ru-RU" dirty="0"/>
              <a:t>двух векторов можно построить и по </a:t>
            </a:r>
            <a:r>
              <a:rPr lang="ru-RU" b="1" dirty="0"/>
              <a:t>правилу параллелограмма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438400" y="3690257"/>
            <a:ext cx="664029" cy="870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907971" y="3690257"/>
            <a:ext cx="936172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98914" y="3875314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914" y="3875314"/>
                <a:ext cx="452367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26895" y="3173769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895" y="3173769"/>
                <a:ext cx="449162" cy="5164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 bwMode="auto">
          <a:xfrm flipV="1">
            <a:off x="5094514" y="3875314"/>
            <a:ext cx="576943" cy="9470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5671457" y="3875314"/>
            <a:ext cx="9688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5094514" y="4822371"/>
            <a:ext cx="1023257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6117771" y="3875314"/>
            <a:ext cx="522515" cy="94705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 стрелкой 29"/>
          <p:cNvCxnSpPr/>
          <p:nvPr/>
        </p:nvCxnSpPr>
        <p:spPr bwMode="auto">
          <a:xfrm flipV="1">
            <a:off x="5094514" y="3875314"/>
            <a:ext cx="1545772" cy="94705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00390" y="4234542"/>
                <a:ext cx="1334019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18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390" y="4234542"/>
                <a:ext cx="1334019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05177" y="4055068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177" y="4055068"/>
                <a:ext cx="407484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517550" y="4822372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550" y="4822372"/>
                <a:ext cx="404278" cy="4458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730312" y="468043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878202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4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Разностью</a:t>
                </a:r>
                <a:r>
                  <a:rPr lang="ru-RU" dirty="0"/>
                  <a:t>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называется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такой</a:t>
                </a:r>
                <a:r>
                  <a:rPr lang="ru-RU" dirty="0"/>
                  <a:t>, что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4" y="1339396"/>
                <a:ext cx="6775450" cy="4151313"/>
              </a:xfrm>
              <a:blipFill rotWithShape="1">
                <a:blip r:embed="rId2"/>
                <a:stretch>
                  <a:fillRect r="-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405743" y="2982687"/>
            <a:ext cx="762000" cy="116477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755571" y="2982686"/>
            <a:ext cx="113211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08426" y="3145971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426" y="3145971"/>
                <a:ext cx="407484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47457" y="2536795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457" y="2536795"/>
                <a:ext cx="404278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5279571" y="3346027"/>
            <a:ext cx="631372" cy="128040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5328557" y="4626429"/>
            <a:ext cx="1164771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 стрелкой 24"/>
          <p:cNvCxnSpPr/>
          <p:nvPr/>
        </p:nvCxnSpPr>
        <p:spPr bwMode="auto">
          <a:xfrm flipH="1" flipV="1">
            <a:off x="5910943" y="3346027"/>
            <a:ext cx="582385" cy="128040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21281" y="3808903"/>
                <a:ext cx="473976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281" y="3808903"/>
                <a:ext cx="473976" cy="6771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08803" y="4599003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803" y="4599003"/>
                <a:ext cx="404278" cy="4458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13081" y="3685025"/>
                <a:ext cx="1334020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081" y="3685025"/>
                <a:ext cx="1334020" cy="4458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994067" y="448601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02096578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Таким образом, если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отложенных из общей точки </a:t>
                </a:r>
                <a:r>
                  <a:rPr lang="ru-RU" i="1" dirty="0"/>
                  <a:t>О</a:t>
                </a:r>
                <a:r>
                  <a:rPr lang="ru-RU" dirty="0"/>
                  <a:t>, построить параллелограмм </a:t>
                </a:r>
                <a:r>
                  <a:rPr lang="ru-RU" i="1" dirty="0"/>
                  <a:t>ОАСВ</a:t>
                </a:r>
                <a:r>
                  <a:rPr lang="ru-RU" dirty="0"/>
                  <a:t>, то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dirty="0"/>
                  <a:t>, совпадающий с </a:t>
                </a:r>
                <a:r>
                  <a:rPr lang="ru-RU" b="1" dirty="0"/>
                  <a:t>одной диагональю, равен сумме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dirty="0"/>
                  <a:t>, а второй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:r>
                  <a:rPr lang="ru-RU" b="1" dirty="0"/>
                  <a:t>совпадающий с другой диагональю, - разности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ru-RU" b="1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b="1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  <a:blipFill rotWithShape="1">
                <a:blip r:embed="rId2"/>
                <a:stretch>
                  <a:fillRect l="-1349" r="-1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79225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137205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3243943" y="2242457"/>
            <a:ext cx="859971" cy="15893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243943" y="3831771"/>
            <a:ext cx="2971800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>
            <a:off x="4103914" y="2242457"/>
            <a:ext cx="2862943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6215745" y="2242457"/>
            <a:ext cx="751112" cy="15893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890627" y="366887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853543" y="19594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66857" y="205700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6209752" y="36692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45" name="Прямая со стрелкой 44"/>
          <p:cNvCxnSpPr>
            <a:endCxn id="21" idx="1"/>
          </p:cNvCxnSpPr>
          <p:nvPr/>
        </p:nvCxnSpPr>
        <p:spPr bwMode="auto">
          <a:xfrm flipV="1">
            <a:off x="3243943" y="2241674"/>
            <a:ext cx="3722914" cy="156910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Прямая со стрелкой 56"/>
          <p:cNvCxnSpPr>
            <a:stCxn id="22" idx="1"/>
          </p:cNvCxnSpPr>
          <p:nvPr/>
        </p:nvCxnSpPr>
        <p:spPr bwMode="auto">
          <a:xfrm flipH="1" flipV="1">
            <a:off x="4103914" y="2241674"/>
            <a:ext cx="2105838" cy="161226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266444" y="2826173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444" y="2826173"/>
                <a:ext cx="407484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527704" y="3815654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704" y="3815654"/>
                <a:ext cx="404278" cy="4458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564119" y="2603227"/>
                <a:ext cx="869341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18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119" y="2603227"/>
                <a:ext cx="869341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5400000" flipH="1">
                <a:off x="4499217" y="2355820"/>
                <a:ext cx="869341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30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 flipH="1">
                <a:off x="4499217" y="2355820"/>
                <a:ext cx="869341" cy="4458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306198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    Произведением</a:t>
                </a:r>
                <a:r>
                  <a:rPr lang="ru-RU" dirty="0" smtClean="0"/>
                  <a:t>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число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/>
                  <a:t>(скаляр) называется вектор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который имеет  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>коллинеарный </a:t>
                </a:r>
                <a:r>
                  <a:rPr lang="ru-RU" dirty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имеет направление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&gt;</m:t>
                    </m:r>
                    <m:r>
                      <a:rPr lang="ru-RU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/>
                  <a:t> и противоположное направление,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&lt;</m:t>
                    </m:r>
                    <m:r>
                      <a:rPr lang="ru-RU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328510"/>
                <a:ext cx="6775450" cy="4151313"/>
              </a:xfrm>
              <a:blipFill rotWithShape="1">
                <a:blip r:embed="rId2"/>
                <a:stretch>
                  <a:fillRect l="-1349" r="-22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771274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068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20686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Из определения следует: два вектора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b="1" dirty="0"/>
                  <a:t>коллинеарны тогда и только тогда</a:t>
                </a:r>
                <a:r>
                  <a:rPr lang="ru-RU" dirty="0"/>
                  <a:t>, когда имеет место равенство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: </a:t>
                </a:r>
                <a:endParaRPr lang="ru-R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ru-RU" b="1" i="1">
                        <a:latin typeface="Cambria Math"/>
                      </a:rPr>
                      <m:t>𝝀</m:t>
                    </m:r>
                    <m:r>
                      <a:rPr lang="ru-RU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20686" y="1350282"/>
                <a:ext cx="6775450" cy="4151313"/>
              </a:xfrm>
              <a:blipFill rotWithShape="1">
                <a:blip r:embed="rId2"/>
                <a:stretch>
                  <a:fillRect l="-1349" r="-17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031097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66257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Линейные операции над векторами обладают следующими </a:t>
                </a:r>
                <a:r>
                  <a:rPr lang="ru-RU" b="1" dirty="0"/>
                  <a:t>свойствами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>
                        <a:latin typeface="Cambria Math"/>
                      </a:rPr>
                      <m:t> </m:t>
                    </m:r>
                    <m:r>
                      <a:rPr lang="en-US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2)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>
                        <a:latin typeface="Cambria Math"/>
                      </a:rPr>
                      <m:t> </m:t>
                    </m:r>
                    <m:r>
                      <a:rPr lang="en-US">
                        <a:latin typeface="Cambria Math"/>
                      </a:rPr>
                      <m:t>+(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>
                        <a:latin typeface="Cambria Math"/>
                      </a:rPr>
                      <m:t>)+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+(−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br>
                  <a:rPr lang="ru-RU" dirty="0" smtClean="0"/>
                </a:b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6257" y="1328511"/>
                <a:ext cx="6775450" cy="4151313"/>
              </a:xfrm>
              <a:blipFill rotWithShape="1">
                <a:blip r:embed="rId2"/>
                <a:stretch>
                  <a:fillRect l="-1349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30163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9594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2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</a:t>
                </a:r>
                <a:r>
                  <a:rPr lang="ru-RU" b="1" dirty="0" smtClean="0"/>
                  <a:t> 4)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6)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 smtClean="0">
                        <a:latin typeface="Cambria Math"/>
                      </a:rPr>
                      <m:t>;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7)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(−1)∙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/>
                </a:r>
                <a:br>
                  <a:rPr lang="ru-RU" dirty="0" smtClean="0"/>
                </a:b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2" y="1339396"/>
                <a:ext cx="677545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7262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411" y="979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dirty="0"/>
                  <a:t>Пусть в пространстве задана ось </a:t>
                </a:r>
                <a:r>
                  <a:rPr lang="en-US" b="1" i="1" dirty="0"/>
                  <a:t>l</a:t>
                </a:r>
                <a:r>
                  <a:rPr lang="ru-RU" i="1" dirty="0"/>
                  <a:t>, </a:t>
                </a:r>
                <a:r>
                  <a:rPr lang="ru-RU" dirty="0"/>
                  <a:t>то есть направленная прямая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Проекцией точки </a:t>
                </a:r>
                <a:r>
                  <a:rPr lang="ru-RU" i="1" dirty="0"/>
                  <a:t>М</a:t>
                </a:r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называется основание  перпендикуляра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dirty="0"/>
                  <a:t>опущенного из точки </a:t>
                </a:r>
                <a:r>
                  <a:rPr lang="ru-RU" i="1" dirty="0"/>
                  <a:t>М</a:t>
                </a:r>
                <a:r>
                  <a:rPr lang="ru-RU" dirty="0"/>
                  <a:t> на ось.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72053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4060372" y="3501008"/>
            <a:ext cx="7572" cy="145199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4067944" y="3501008"/>
            <a:ext cx="797970" cy="28722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>
            <a:off x="4865914" y="3788229"/>
            <a:ext cx="0" cy="142602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4067944" y="4953000"/>
            <a:ext cx="797970" cy="261257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2808514" y="4582886"/>
            <a:ext cx="1658415" cy="21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4466929" y="4604657"/>
            <a:ext cx="398985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6086780" y="4110569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  <p:cxnSp>
        <p:nvCxnSpPr>
          <p:cNvPr id="32" name="Прямая со стрелкой 31"/>
          <p:cNvCxnSpPr/>
          <p:nvPr/>
        </p:nvCxnSpPr>
        <p:spPr bwMode="auto">
          <a:xfrm>
            <a:off x="4856694" y="4604657"/>
            <a:ext cx="1364899" cy="2089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 flipV="1">
            <a:off x="4466929" y="4110569"/>
            <a:ext cx="0" cy="48320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4245429" y="378822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136293" y="4593771"/>
                <a:ext cx="661271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293" y="4593771"/>
                <a:ext cx="661271" cy="6771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985201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- произвольный вектор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 ). Обозначим через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 проекции на ось </a:t>
                </a:r>
                <a:r>
                  <a:rPr lang="en-US" i="1" dirty="0"/>
                  <a:t>l</a:t>
                </a:r>
                <a:r>
                  <a:rPr lang="ru-RU" dirty="0"/>
                  <a:t> соответственно начала </a:t>
                </a:r>
                <a:r>
                  <a:rPr lang="ru-RU" i="1" dirty="0"/>
                  <a:t>А </a:t>
                </a:r>
                <a:r>
                  <a:rPr lang="ru-RU" dirty="0"/>
                  <a:t>и конца </a:t>
                </a:r>
                <a:r>
                  <a:rPr lang="ru-RU" i="1" dirty="0"/>
                  <a:t>В</a:t>
                </a:r>
                <a:r>
                  <a:rPr lang="ru-RU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называется </a:t>
                </a:r>
                <a:r>
                  <a:rPr lang="ru-RU" b="1" dirty="0"/>
                  <a:t>составляющей </a:t>
                </a:r>
                <a:r>
                  <a:rPr lang="ru-RU" b="1" dirty="0" smtClean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по оси </a:t>
                </a:r>
                <a:r>
                  <a:rPr lang="en-US" i="1" dirty="0" smtClean="0"/>
                  <a:t>l</a:t>
                </a:r>
                <a:r>
                  <a:rPr lang="ru-RU" dirty="0"/>
                  <a:t> </a:t>
                </a:r>
                <a:r>
                  <a:rPr lang="ru-RU" dirty="0" smtClean="0"/>
                  <a:t>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  <a:blipFill rotWithShape="1">
                <a:blip r:embed="rId2"/>
                <a:stretch>
                  <a:fillRect l="-1349" r="-6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265714" y="4822371"/>
            <a:ext cx="3744686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010400" y="4484914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4245429" y="3799114"/>
            <a:ext cx="1371600" cy="3483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3889241" y="379911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A</a:t>
            </a:r>
            <a:endParaRPr lang="ru-RU" sz="20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84506" y="346020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В</a:t>
            </a:r>
            <a:endParaRPr lang="ru-RU" sz="2000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4245429" y="4147457"/>
            <a:ext cx="0" cy="68580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>
            <a:stCxn id="11" idx="2"/>
          </p:cNvCxnSpPr>
          <p:nvPr/>
        </p:nvCxnSpPr>
        <p:spPr bwMode="auto">
          <a:xfrm>
            <a:off x="5562600" y="3860315"/>
            <a:ext cx="0" cy="97294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67335" y="4782940"/>
                <a:ext cx="541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335" y="4782940"/>
                <a:ext cx="541559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44886" y="4782940"/>
                <a:ext cx="5575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886" y="4782940"/>
                <a:ext cx="557589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971800" y="462415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>
            <a:off x="4238777" y="4812934"/>
            <a:ext cx="1378252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6398119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Проекцией</a:t>
                </a:r>
                <a:r>
                  <a:rPr lang="ru-RU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называется положительное число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ru-RU" dirty="0"/>
                  <a:t>, 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и ось </a:t>
                </a:r>
                <a:r>
                  <a:rPr lang="en-US" i="1" dirty="0"/>
                  <a:t>l</a:t>
                </a:r>
                <a:r>
                  <a:rPr lang="ru-RU" dirty="0"/>
                  <a:t> сонаправлены, отрицательное число </a:t>
                </a:r>
                <a:r>
                  <a:rPr lang="ru-RU" dirty="0" smtClean="0"/>
                  <a:t>-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и ось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ru-RU" dirty="0"/>
                  <a:t> противоположно направлены и 0, если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Проекция вектора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 smtClean="0"/>
                  <a:t>l</a:t>
                </a:r>
                <a:r>
                  <a:rPr lang="ru-RU" dirty="0" smtClean="0"/>
                  <a:t> обозначается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382940"/>
                <a:ext cx="6775450" cy="4151313"/>
              </a:xfrm>
              <a:blipFill rotWithShape="1">
                <a:blip r:embed="rId2"/>
                <a:stretch>
                  <a:fillRect l="-1350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193565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Основные свойства проекций: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1. </a:t>
                </a:r>
                <a:r>
                  <a:rPr lang="ru-RU" dirty="0" smtClean="0"/>
                  <a:t>Проекция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равна произведению модуля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косинус угла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</m:oMath>
                </a14:m>
                <a:r>
                  <a:rPr lang="ru-RU" dirty="0"/>
                  <a:t> между вектором и осью, то есть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/>
                  <a:t>Следствие 1.</a:t>
                </a:r>
                <a:r>
                  <a:rPr lang="ru-RU" dirty="0"/>
                  <a:t> Проекция вектора на ось положительна, если вектор образует с осью острый угол, отрицательна, если этот угол – тупой, и равна нулю, если этот угол – прямой.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50388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2958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/>
                  <a:t>Следствие 2.</a:t>
                </a:r>
                <a:r>
                  <a:rPr lang="ru-RU" dirty="0"/>
                  <a:t> Проекции равных векторов на одну и ту же ось равны между собой.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2. </a:t>
                </a:r>
                <a:r>
                  <a:rPr lang="ru-RU" dirty="0"/>
                  <a:t>Проекция суммы нескольких векторов на одну и ту же ось равна сумме их проекций на эту </a:t>
                </a:r>
                <a:r>
                  <a:rPr lang="ru-RU" dirty="0" smtClean="0"/>
                  <a:t>ось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	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295853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4087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3067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 </a:t>
                </a:r>
                <a:r>
                  <a:rPr lang="ru-RU" b="1" dirty="0"/>
                  <a:t>3.</a:t>
                </a:r>
                <a:r>
                  <a:rPr lang="ru-RU" dirty="0"/>
                  <a:t> При умножении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число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/>
                  <a:t> его проекция на ось также умножается на это число, то есть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Заметем</a:t>
                </a:r>
                <a:r>
                  <a:rPr lang="ru-RU" dirty="0"/>
                  <a:t>, что проекция вектора на ось </a:t>
                </a:r>
                <a:r>
                  <a:rPr lang="en-US" i="1" dirty="0"/>
                  <a:t>l</a:t>
                </a:r>
                <a:r>
                  <a:rPr lang="ru-RU" dirty="0"/>
                  <a:t> и его составляющая связаны </a:t>
                </a:r>
                <a:r>
                  <a:rPr lang="ru-RU" dirty="0" smtClean="0"/>
                  <a:t>соотношением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𝒄𝒐𝒄𝒎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𝒍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306740"/>
                <a:ext cx="6775450" cy="4151313"/>
              </a:xfrm>
              <a:blipFill rotWithShape="1">
                <a:blip r:embed="rId2"/>
                <a:stretch>
                  <a:fillRect l="-1349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6807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в пространстве прямоугольную систему координат </a:t>
                </a:r>
                <a:r>
                  <a:rPr lang="en-US" i="1" dirty="0" err="1"/>
                  <a:t>Oxyz</a:t>
                </a:r>
                <a:r>
                  <a:rPr lang="ru-RU" dirty="0"/>
                  <a:t>. Выделим на координатных осях </a:t>
                </a:r>
                <a:r>
                  <a:rPr lang="en-US" i="1" dirty="0"/>
                  <a:t>Ox</a:t>
                </a:r>
                <a:r>
                  <a:rPr lang="ru-RU" i="1" dirty="0"/>
                  <a:t>, </a:t>
                </a:r>
                <a:r>
                  <a:rPr lang="en-US" i="1" dirty="0" err="1"/>
                  <a:t>Oy</a:t>
                </a:r>
                <a:r>
                  <a:rPr lang="en-US" dirty="0"/>
                  <a:t> </a:t>
                </a:r>
                <a:r>
                  <a:rPr lang="ru-RU" dirty="0"/>
                  <a:t>и </a:t>
                </a:r>
                <a:r>
                  <a:rPr lang="en-US" i="1" dirty="0"/>
                  <a:t>Oz</a:t>
                </a:r>
                <a:r>
                  <a:rPr lang="ru-RU" dirty="0"/>
                  <a:t> единичные векторы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 </a:t>
                </a:r>
                <a:r>
                  <a:rPr lang="ru-RU" dirty="0" smtClean="0"/>
                  <a:t>соответственно,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 - произвольный вектор. Обозначим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, 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 smtClean="0"/>
                  <a:t>тогда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𝒊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𝒋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49121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Полученная формула является </a:t>
                </a:r>
                <a:r>
                  <a:rPr lang="ru-RU" dirty="0"/>
                  <a:t>основной в векторном исчислении и называется </a:t>
                </a:r>
                <a:r>
                  <a:rPr lang="ru-RU" b="1" dirty="0"/>
                  <a:t>разложением вектора по ортам координатных осей</a:t>
                </a:r>
                <a:r>
                  <a:rPr lang="ru-RU" dirty="0"/>
                  <a:t>.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 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dirty="0"/>
                  <a:t> называются </a:t>
                </a:r>
                <a:r>
                  <a:rPr lang="ru-RU" b="1" dirty="0"/>
                  <a:t>координатами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то есть координаты вектора – это его проекции на соответствующие координатные оси.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0"/>
                <a:ext cx="6775450" cy="4151313"/>
              </a:xfrm>
              <a:blipFill rotWithShape="1">
                <a:blip r:embed="rId2"/>
                <a:stretch>
                  <a:fillRect l="-1349" t="-1175" r="-2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99762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Модуль вектора (длина вектора) равен квадратному корню из суммы квадратов координат (проекцией) этого </a:t>
                </a:r>
                <a:r>
                  <a:rPr lang="ru-RU" dirty="0" smtClean="0"/>
                  <a:t>вектора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𝑥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Пусть вектор  образует с осями </a:t>
                </a:r>
                <a:r>
                  <a:rPr lang="en-US" i="1" dirty="0"/>
                  <a:t>Ox</a:t>
                </a:r>
                <a:r>
                  <a:rPr lang="ru-RU" i="1" dirty="0"/>
                  <a:t>, </a:t>
                </a:r>
                <a:r>
                  <a:rPr lang="en-US" i="1" dirty="0" err="1"/>
                  <a:t>Oy</a:t>
                </a:r>
                <a:r>
                  <a:rPr lang="ru-RU" dirty="0"/>
                  <a:t>, </a:t>
                </a:r>
                <a:r>
                  <a:rPr lang="en-US" i="1" dirty="0"/>
                  <a:t>Oz</a:t>
                </a:r>
                <a:r>
                  <a:rPr lang="ru-RU" dirty="0"/>
                  <a:t> углы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r>
                  <a:rPr lang="ru-RU" dirty="0"/>
                  <a:t> соответственно. По свойству проекции вектора на ось </a:t>
                </a:r>
                <a:r>
                  <a:rPr lang="ru-RU" dirty="0" smtClean="0"/>
                  <a:t>имеем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</m:e>
                    </m:func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𝛾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6" y="1328511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74151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8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Или, что то же самое,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fun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называются </a:t>
                </a:r>
                <a:r>
                  <a:rPr lang="ru-RU" b="1" dirty="0"/>
                  <a:t>направляющими косинусами </a:t>
                </a:r>
                <a:r>
                  <a:rPr lang="ru-RU" b="1" dirty="0" smtClean="0"/>
                  <a:t>вектора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то есть сумма квадратов направляющих косинусов ненулевого вектора равна единице.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8" y="1317625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38298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Заметим, что координатами единичного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являются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func>
                  </m:oMath>
                </a14:m>
                <a:r>
                  <a:rPr lang="ru-RU" dirty="0"/>
                  <a:t>, то есть </a:t>
                </a:r>
                <a:endParaRPr lang="ru-R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𝜶</m:t>
                        </m:r>
                        <m:r>
                          <a:rPr lang="en-US" b="1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𝒄𝒐𝒔</m:t>
                            </m:r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𝜷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𝜸</m:t>
                        </m:r>
                      </m:e>
                    </m:func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72053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35423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Из свойств проекций (а координаты вектора – это его проекции на оси координат) следует: если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 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/>
                  <a:t>, то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</a:t>
                </a:r>
                <a:r>
                  <a:rPr lang="ru-RU" b="1" dirty="0"/>
                  <a:t>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тогда и только тогда, когда 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равные векторы имеют соответственно равные координаты;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715884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2</a:t>
                </a:r>
                <a:r>
                  <a:rPr lang="ru-RU" b="1" dirty="0"/>
                  <a:t>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±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при сложении векторов соответствующие координаты складываются, при вычитании – вычитаются</a:t>
                </a:r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</a:t>
                </a:r>
                <a:r>
                  <a:rPr lang="ru-RU" b="1" dirty="0"/>
                  <a:t>3)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r>
                          <a:rPr lang="ru-RU" i="1">
                            <a:latin typeface="Cambria Math"/>
                          </a:rPr>
                          <m:t>𝛼</m:t>
                        </m:r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r>
                          <a:rPr lang="ru-RU" i="1">
                            <a:latin typeface="Cambria Math"/>
                          </a:rPr>
                          <m:t>𝛼</m:t>
                        </m:r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при умножении вектора на число его координаты умножаются на это число;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17625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78928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</a:t>
                </a:r>
                <a:r>
                  <a:rPr lang="ru-RU" b="1" dirty="0"/>
                  <a:t>4</a:t>
                </a:r>
                <a:r>
                  <a:rPr lang="ru-RU" b="1" dirty="0" smtClean="0"/>
                  <a:t>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то есть 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 или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у</a:t>
                </a:r>
                <a:r>
                  <a:rPr lang="ru-RU" dirty="0" smtClean="0"/>
                  <a:t>словие коллинеарности двух векторов в координатной форме.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306739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7179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8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Говорят, что точка </a:t>
                </a:r>
                <a:r>
                  <a:rPr lang="ru-RU" i="1" dirty="0"/>
                  <a:t>М</a:t>
                </a:r>
                <a:r>
                  <a:rPr lang="ru-RU" dirty="0"/>
                  <a:t> 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в отношении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ru-RU" dirty="0"/>
                  <a:t>, если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∙</m:t>
                    </m:r>
                    <m:r>
                      <a:rPr lang="en-US" i="1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г</a:t>
                </a:r>
                <a:r>
                  <a:rPr lang="ru-RU" dirty="0" smtClean="0"/>
                  <a:t>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i="1">
                        <a:latin typeface="Cambria Math"/>
                      </a:rPr>
                      <m:t>, </m:t>
                    </m:r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8" y="13176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254829" y="3178629"/>
            <a:ext cx="3842657" cy="13933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43200" y="4202668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4202668"/>
                <a:ext cx="56291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39376" y="2809297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76" y="2809297"/>
                <a:ext cx="56291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Блок-схема: узел 8"/>
          <p:cNvSpPr/>
          <p:nvPr/>
        </p:nvSpPr>
        <p:spPr bwMode="auto">
          <a:xfrm flipH="1" flipV="1">
            <a:off x="4607915" y="4024926"/>
            <a:ext cx="45719" cy="66011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6057" y="368859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1503059446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коллинеарны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, поэтому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. </a:t>
                </a:r>
                <a:r>
                  <a:rPr lang="ru-RU" dirty="0" smtClean="0"/>
                  <a:t>После преобразований получим </a:t>
                </a:r>
                <a:r>
                  <a:rPr lang="ru-RU" b="1" dirty="0" smtClean="0"/>
                  <a:t>формулы вычисления координат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, делящей отрезок в данном отношении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72053"/>
                <a:ext cx="6775450" cy="4151313"/>
              </a:xfrm>
              <a:blipFill rotWithShape="1">
                <a:blip r:embed="rId2"/>
                <a:stretch>
                  <a:fillRect l="-1349" r="-6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32068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 </a:t>
                </a:r>
                <a:r>
                  <a:rPr lang="ru-RU" dirty="0"/>
                  <a:t>Если точка </a:t>
                </a:r>
                <a:r>
                  <a:rPr lang="ru-RU" i="1" dirty="0"/>
                  <a:t>М </a:t>
                </a:r>
                <a:r>
                  <a:rPr lang="ru-RU" dirty="0"/>
                  <a:t>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пополам, 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ru-RU" dirty="0"/>
                  <a:t>,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28511"/>
                <a:ext cx="6775450" cy="4151313"/>
              </a:xfrm>
              <a:blipFill rotWithShape="1">
                <a:blip r:embed="rId2"/>
                <a:stretch>
                  <a:fillRect l="-1349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82552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524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2" y="135028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Скалярным произведением двух ненулевых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) называется число, равное произведению длин этих векторов на косинус угла между ними.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 smtClean="0"/>
                  <a:t>,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2" y="1350283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09276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40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Тогда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50282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94926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3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b="1" dirty="0"/>
                  <a:t>Свойства скалярного произведения</a:t>
                </a:r>
                <a:r>
                  <a:rPr lang="ru-RU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)∙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4)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en-US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dirty="0" smtClean="0"/>
                  <a:t>, </a:t>
                </a:r>
                <a:r>
                  <a:rPr lang="en-US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dirty="0"/>
                  <a:t>;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- скалярный квадрат вектора равен квадрату его длины.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3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544573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6. Векторное </a:t>
            </a:r>
            <a:r>
              <a:rPr lang="ru-RU" dirty="0">
                <a:solidFill>
                  <a:srgbClr val="000000"/>
                </a:solidFill>
              </a:rPr>
              <a:t>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50282"/>
                <a:ext cx="6775450" cy="4288518"/>
              </a:xfrm>
              <a:noFill/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       </a:t>
                </a:r>
                <a:r>
                  <a:rPr lang="ru-RU" dirty="0"/>
                  <a:t>Три некомпланарных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взятые в указанном порядке, образуют </a:t>
                </a:r>
                <a:r>
                  <a:rPr lang="ru-RU" b="1" dirty="0"/>
                  <a:t>правую тройку</a:t>
                </a:r>
                <a:r>
                  <a:rPr lang="ru-RU" dirty="0"/>
                  <a:t>, </a:t>
                </a:r>
                <a:r>
                  <a:rPr lang="ru-RU" dirty="0" smtClean="0"/>
                  <a:t>если смотреть </a:t>
                </a:r>
                <a:r>
                  <a:rPr lang="ru-RU" dirty="0"/>
                  <a:t>с 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кратчайший поворот от 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ко второму </a:t>
                </a:r>
                <a:r>
                  <a:rPr lang="ru-RU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виден совершающимся против часовой стрелки, и </a:t>
                </a:r>
                <a:r>
                  <a:rPr lang="ru-RU" b="1" dirty="0"/>
                  <a:t>левую</a:t>
                </a:r>
                <a:r>
                  <a:rPr lang="ru-RU" dirty="0"/>
                  <a:t>, если по часовой.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       </a:t>
                </a:r>
                <a:r>
                  <a:rPr lang="ru-RU" dirty="0">
                    <a:noFill/>
                  </a:rPr>
                  <a:t>Три некомпланарных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</a:t>
                </a:r>
                <a:r>
                  <a:rPr lang="ru-RU" dirty="0" smtClean="0">
                    <a:noFill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 взятые в указанном порядке, образуют правую тройку, если с 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кратчайший </a:t>
                </a:r>
                <a:r>
                  <a:rPr lang="ru-RU" dirty="0" smtClean="0">
                    <a:noFill/>
                  </a:rPr>
                  <a:t>по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ворпроооот </a:t>
                </a:r>
                <a:r>
                  <a:rPr lang="ru-RU" dirty="0">
                    <a:noFill/>
                  </a:rPr>
                  <a:t>от </a:t>
                </a:r>
                <a:r>
                  <a:rPr lang="ru-RU" dirty="0" smtClean="0">
                    <a:noFill/>
                  </a:rPr>
                  <a:t>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ко второму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виден совершающимся против часовой стрелки, и левую, если по часовой.</a:t>
                </a:r>
              </a:p>
              <a:p>
                <a:pPr marL="0" indent="0">
                  <a:buNone/>
                </a:pPr>
                <a:endParaRPr lang="ru-RU" dirty="0">
                  <a:noFill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50282"/>
                <a:ext cx="6775450" cy="4288518"/>
              </a:xfrm>
              <a:blipFill rotWithShape="1">
                <a:blip r:embed="rId2"/>
                <a:stretch>
                  <a:fillRect l="-1349" r="-2248" b="-16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H="1">
            <a:off x="2579914" y="4637314"/>
            <a:ext cx="653143" cy="435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233057" y="4637314"/>
            <a:ext cx="620486" cy="435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V="1">
            <a:off x="3233057" y="3864429"/>
            <a:ext cx="0" cy="772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04145" y="4637314"/>
                <a:ext cx="3914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145" y="4637314"/>
                <a:ext cx="391454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60221" y="4614551"/>
                <a:ext cx="386644" cy="445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221" y="4614551"/>
                <a:ext cx="386644" cy="44563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54428" y="3886200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428" y="3886200"/>
                <a:ext cx="378629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Дуга 13"/>
          <p:cNvSpPr/>
          <p:nvPr/>
        </p:nvSpPr>
        <p:spPr bwMode="auto">
          <a:xfrm rot="10029582">
            <a:off x="2870471" y="4634045"/>
            <a:ext cx="1089734" cy="201485"/>
          </a:xfrm>
          <a:prstGeom prst="arc">
            <a:avLst>
              <a:gd name="adj1" fmla="val 14565929"/>
              <a:gd name="adj2" fmla="val 0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>
            <a:off x="3331029" y="4786077"/>
            <a:ext cx="212271" cy="5129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>
            <a:stCxn id="14" idx="0"/>
          </p:cNvCxnSpPr>
          <p:nvPr/>
        </p:nvCxnSpPr>
        <p:spPr bwMode="auto">
          <a:xfrm flipH="1">
            <a:off x="3409491" y="4821098"/>
            <a:ext cx="78462" cy="13300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 стрелкой 35"/>
          <p:cNvCxnSpPr/>
          <p:nvPr/>
        </p:nvCxnSpPr>
        <p:spPr bwMode="auto">
          <a:xfrm flipH="1" flipV="1">
            <a:off x="5094514" y="4250871"/>
            <a:ext cx="587829" cy="63672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 стрелкой 37"/>
          <p:cNvCxnSpPr/>
          <p:nvPr/>
        </p:nvCxnSpPr>
        <p:spPr bwMode="auto">
          <a:xfrm flipV="1">
            <a:off x="5682343" y="4250871"/>
            <a:ext cx="859971" cy="63672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 стрелкой 39"/>
          <p:cNvCxnSpPr/>
          <p:nvPr/>
        </p:nvCxnSpPr>
        <p:spPr bwMode="auto">
          <a:xfrm flipV="1">
            <a:off x="5682343" y="3864429"/>
            <a:ext cx="0" cy="102316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980944" y="4385967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44" y="4385967"/>
                <a:ext cx="407484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214236" y="4409137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236" y="4409137"/>
                <a:ext cx="404278" cy="4458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303714" y="3664374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714" y="3664374"/>
                <a:ext cx="378629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Дуга 44"/>
          <p:cNvSpPr/>
          <p:nvPr/>
        </p:nvSpPr>
        <p:spPr bwMode="auto">
          <a:xfrm>
            <a:off x="5303714" y="4489185"/>
            <a:ext cx="808614" cy="296892"/>
          </a:xfrm>
          <a:prstGeom prst="arc">
            <a:avLst>
              <a:gd name="adj1" fmla="val 11692731"/>
              <a:gd name="adj2" fmla="val 21308767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>
            <a:endCxn id="45" idx="2"/>
          </p:cNvCxnSpPr>
          <p:nvPr/>
        </p:nvCxnSpPr>
        <p:spPr bwMode="auto">
          <a:xfrm>
            <a:off x="6012160" y="4437112"/>
            <a:ext cx="89769" cy="16706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Прямая соединительная линия 56"/>
          <p:cNvCxnSpPr/>
          <p:nvPr/>
        </p:nvCxnSpPr>
        <p:spPr bwMode="auto">
          <a:xfrm flipV="1">
            <a:off x="5932714" y="4569234"/>
            <a:ext cx="169215" cy="1678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57168650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163286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Векторным произведением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называется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который: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1)</a:t>
                </a:r>
                <a:r>
                  <a:rPr lang="ru-RU" dirty="0" smtClean="0"/>
                  <a:t> перпендикулярен </a:t>
                </a:r>
                <a:r>
                  <a:rPr lang="ru-RU" dirty="0"/>
                  <a:t>векторам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;</a:t>
                </a:r>
              </a:p>
              <a:p>
                <a:pPr marL="0" lv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2)</a:t>
                </a:r>
                <a:r>
                  <a:rPr lang="ru-RU" dirty="0" smtClean="0"/>
                  <a:t> имеет </a:t>
                </a:r>
                <a:r>
                  <a:rPr lang="ru-RU" dirty="0"/>
                  <a:t>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/>
                  <a:t>,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/>
                  <a:t>;</a:t>
                </a:r>
              </a:p>
              <a:p>
                <a:pPr marL="0" lv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3)</a:t>
                </a:r>
                <a:r>
                  <a:rPr lang="ru-RU" dirty="0" smtClean="0"/>
                  <a:t> 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образуют правую тройку.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19953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4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Векторное произведение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Из условия (2) следует, что длина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численно равна площади </a:t>
                </a:r>
                <a:r>
                  <a:rPr lang="ru-RU" dirty="0" smtClean="0"/>
                  <a:t>параллелограмма, </a:t>
                </a:r>
                <a:r>
                  <a:rPr lang="ru-RU" dirty="0"/>
                  <a:t>построенного на векторах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как на сторонах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𝒏𝒂𝒑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r>
                          <a:rPr lang="ru-RU" b="1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</m:e>
                    </m:d>
                  </m:oMath>
                </a14:m>
                <a:r>
                  <a:rPr lang="ru-RU" b="1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∆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r>
                          <a:rPr lang="ru-RU" b="1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</m:e>
                    </m:d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39396"/>
                <a:ext cx="6775450" cy="4151313"/>
              </a:xfrm>
              <a:blipFill rotWithShape="1">
                <a:blip r:embed="rId2"/>
                <a:stretch>
                  <a:fillRect l="-1349" r="-9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13443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0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4742" y="137205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971800" y="2852057"/>
            <a:ext cx="827314" cy="9361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2971800" y="3788229"/>
            <a:ext cx="168728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V="1">
            <a:off x="2971800" y="2111829"/>
            <a:ext cx="0" cy="1676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3799114" y="2852057"/>
            <a:ext cx="1567543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>
            <a:off x="4659086" y="2852057"/>
            <a:ext cx="707571" cy="9361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81715" y="2856169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715" y="2856169"/>
                <a:ext cx="407484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542546" y="3788229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546" y="3788229"/>
                <a:ext cx="404278" cy="4458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Дуга 20"/>
          <p:cNvSpPr/>
          <p:nvPr/>
        </p:nvSpPr>
        <p:spPr bwMode="auto">
          <a:xfrm>
            <a:off x="3024626" y="3535242"/>
            <a:ext cx="360831" cy="505974"/>
          </a:xfrm>
          <a:prstGeom prst="arc">
            <a:avLst>
              <a:gd name="adj1" fmla="val 15609627"/>
              <a:gd name="adj2" fmla="val 0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995" y="3369341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995" y="3369341"/>
                <a:ext cx="41710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25961" y="2852057"/>
                <a:ext cx="373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𝑺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961" y="2852057"/>
                <a:ext cx="37382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3589199" y="2852057"/>
            <a:ext cx="623572" cy="20416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>
            <a:stCxn id="19" idx="2"/>
          </p:cNvCxnSpPr>
          <p:nvPr/>
        </p:nvCxnSpPr>
        <p:spPr bwMode="auto">
          <a:xfrm flipV="1">
            <a:off x="3385457" y="2856169"/>
            <a:ext cx="1110343" cy="40011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>
            <a:endCxn id="23" idx="0"/>
          </p:cNvCxnSpPr>
          <p:nvPr/>
        </p:nvCxnSpPr>
        <p:spPr bwMode="auto">
          <a:xfrm flipV="1">
            <a:off x="3205041" y="2852057"/>
            <a:ext cx="1807830" cy="6831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V="1">
            <a:off x="3181715" y="2950029"/>
            <a:ext cx="2018066" cy="838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 bwMode="auto">
          <a:xfrm flipV="1">
            <a:off x="3589199" y="3221389"/>
            <a:ext cx="1423672" cy="51728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 flipV="1">
            <a:off x="4108956" y="3418897"/>
            <a:ext cx="822123" cy="36933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645997" y="2111829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97" y="2111829"/>
                <a:ext cx="378629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Прямая со стрелкой 39"/>
          <p:cNvCxnSpPr/>
          <p:nvPr/>
        </p:nvCxnSpPr>
        <p:spPr bwMode="auto">
          <a:xfrm flipV="1">
            <a:off x="6346371" y="3369129"/>
            <a:ext cx="1143000" cy="86499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 стрелкой 41"/>
          <p:cNvCxnSpPr/>
          <p:nvPr/>
        </p:nvCxnSpPr>
        <p:spPr bwMode="auto">
          <a:xfrm>
            <a:off x="6346371" y="4234120"/>
            <a:ext cx="136071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Прямая соединительная линия 43"/>
          <p:cNvCxnSpPr/>
          <p:nvPr/>
        </p:nvCxnSpPr>
        <p:spPr bwMode="auto">
          <a:xfrm flipH="1" flipV="1">
            <a:off x="7489371" y="3369341"/>
            <a:ext cx="217715" cy="864779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613801" y="3403508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801" y="3403508"/>
                <a:ext cx="407484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24589" y="4228465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589" y="4228465"/>
                <a:ext cx="404278" cy="4458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230614" y="3738673"/>
                <a:ext cx="5175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∆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614" y="3738673"/>
                <a:ext cx="517513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Прямая соединительная линия 54"/>
          <p:cNvCxnSpPr/>
          <p:nvPr/>
        </p:nvCxnSpPr>
        <p:spPr bwMode="auto">
          <a:xfrm flipH="1">
            <a:off x="6477001" y="3803618"/>
            <a:ext cx="440870" cy="43050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Прямая соединительная линия 58"/>
          <p:cNvCxnSpPr/>
          <p:nvPr/>
        </p:nvCxnSpPr>
        <p:spPr bwMode="auto">
          <a:xfrm flipH="1">
            <a:off x="6613801" y="3554007"/>
            <a:ext cx="616813" cy="6744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Прямая соединительная линия 60"/>
          <p:cNvCxnSpPr/>
          <p:nvPr/>
        </p:nvCxnSpPr>
        <p:spPr bwMode="auto">
          <a:xfrm flipH="1">
            <a:off x="6824589" y="3418897"/>
            <a:ext cx="664781" cy="81522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Прямая соединительная линия 62"/>
          <p:cNvCxnSpPr>
            <a:endCxn id="48" idx="0"/>
          </p:cNvCxnSpPr>
          <p:nvPr/>
        </p:nvCxnSpPr>
        <p:spPr bwMode="auto">
          <a:xfrm flipH="1">
            <a:off x="7026728" y="3554007"/>
            <a:ext cx="571500" cy="6744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Прямая соединительная линия 64"/>
          <p:cNvCxnSpPr/>
          <p:nvPr/>
        </p:nvCxnSpPr>
        <p:spPr bwMode="auto">
          <a:xfrm flipH="1">
            <a:off x="7312478" y="3826508"/>
            <a:ext cx="285750" cy="40761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Прямая соединительная линия 68"/>
          <p:cNvCxnSpPr/>
          <p:nvPr/>
        </p:nvCxnSpPr>
        <p:spPr bwMode="auto">
          <a:xfrm flipH="1">
            <a:off x="7455354" y="4041216"/>
            <a:ext cx="142874" cy="19290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 стрелкой 6"/>
          <p:cNvCxnSpPr/>
          <p:nvPr/>
        </p:nvCxnSpPr>
        <p:spPr bwMode="auto">
          <a:xfrm flipV="1">
            <a:off x="6346371" y="2311884"/>
            <a:ext cx="0" cy="191658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21613" y="2133601"/>
                <a:ext cx="633250" cy="94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613" y="2133601"/>
                <a:ext cx="633250" cy="94551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932552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50282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dirty="0" smtClean="0"/>
                  <a:t>       </a:t>
                </a:r>
                <a:r>
                  <a:rPr lang="ru-RU" b="1" dirty="0"/>
                  <a:t>Свойства векторного произведения</a:t>
                </a:r>
                <a:r>
                  <a:rPr lang="ru-RU" b="1" dirty="0" smtClean="0"/>
                  <a:t>: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/>
                  <a:t> </a:t>
                </a:r>
                <a:r>
                  <a:rPr lang="en-US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2)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)×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dirty="0"/>
                  <a:t>)</a:t>
                </a:r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4)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;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5)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50282"/>
                <a:ext cx="6775450" cy="4151313"/>
              </a:xfrm>
              <a:blipFill rotWithShape="1">
                <a:blip r:embed="rId2"/>
                <a:stretch>
                  <a:fillRect l="-135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72387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 Тогда векторное произведение этих векторов может быть найдено с помощью определителя третьего </a:t>
                </a:r>
                <a:r>
                  <a:rPr lang="ru-RU" dirty="0" smtClean="0"/>
                  <a:t>порядка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𝒊</m:t>
                                    </m:r>
                                  </m:e>
                                </m:acc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𝒋</m:t>
                                    </m:r>
                                  </m:e>
                                </m:acc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b="1" dirty="0"/>
              </a:p>
              <a:p>
                <a:pPr mar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2059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25343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7. Смешанное </a:t>
            </a:r>
            <a:r>
              <a:rPr lang="ru-RU" dirty="0">
                <a:solidFill>
                  <a:srgbClr val="000000"/>
                </a:solidFill>
              </a:rPr>
              <a:t>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Смешанным</a:t>
                </a:r>
                <a:r>
                  <a:rPr lang="ru-RU" dirty="0"/>
                  <a:t> или векторно-скалярным произведением трех векторов (обозначается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) называется произведение </a:t>
                </a:r>
                <a:r>
                  <a:rPr lang="ru-RU" dirty="0" smtClean="0"/>
                  <a:t>вида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Пусть заданы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 Векторное произведение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- это вектор, равный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3938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99708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b="1" dirty="0" smtClean="0"/>
                  <a:t>=</a:t>
                </a:r>
                <a:endParaRPr lang="ru-RU" b="1" dirty="0"/>
              </a:p>
              <a:p>
                <a:pPr marL="0" indent="0">
                  <a:buNone/>
                </a:pP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ru-RU" b="0" i="0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а</a:t>
                </a:r>
                <a:r>
                  <a:rPr lang="ru-RU" dirty="0" smtClean="0"/>
                  <a:t>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тогда скалярное произведение векторов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 имеет вид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39397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832262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163286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b="1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ru-RU" b="1" i="1">
                                  <a:latin typeface="Cambria Math"/>
                                </a:rPr>
                                <m:t>𝒂</m:t>
                              </m:r>
                            </m:e>
                          </m:acc>
                          <m:r>
                            <a:rPr lang="ru-RU" b="1" i="1">
                              <a:latin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</m:acc>
                        </m:e>
                      </m:d>
                      <m:r>
                        <a:rPr lang="en-US" b="1" i="1">
                          <a:latin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ru-RU" b="0" i="0" smtClean="0">
                        <a:latin typeface="Cambria Math"/>
                      </a:rPr>
                      <m:t> − </m:t>
                    </m:r>
                  </m:oMath>
                </a14:m>
                <a:r>
                  <a:rPr lang="ru-RU" b="1" dirty="0" smtClean="0"/>
                  <a:t>смешанное произведение </a:t>
                </a:r>
                <a:r>
                  <a:rPr lang="ru-RU" dirty="0" smtClean="0"/>
                  <a:t>трех векторов в координатной форме.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72054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55365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2" y="1404710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b="1" dirty="0"/>
                  <a:t>Свойства смешанного произведения</a:t>
                </a:r>
                <a:r>
                  <a:rPr lang="ru-RU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1)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не меняется при циклической перестановке его сомножителей,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)∙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2)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меняет свой знак при перемене мест любых двух векторов - сомножителей,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 smtClean="0">
                        <a:latin typeface="Cambria Math"/>
                      </a:rPr>
                      <m:t>;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2" y="1404710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5904"/>
      </p:ext>
    </p:extLst>
  </p:cSld>
  <p:clrMapOvr>
    <a:masterClrMapping/>
  </p:clrMapOvr>
  <p:transition spd="med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3)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ненулевых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равно нулю тогда и только тогда, когда они компланарны, то </a:t>
                </a:r>
                <a:r>
                  <a:rPr lang="ru-RU" dirty="0" smtClean="0"/>
                  <a:t>есть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⟺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 -компланарны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);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72053"/>
                <a:ext cx="6775450" cy="4151313"/>
              </a:xfrm>
              <a:blipFill rotWithShape="1">
                <a:blip r:embed="rId2"/>
                <a:stretch>
                  <a:fillRect l="-144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34306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4)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трех векторов с точностью до знака равно объему параллелепипеда, построенного на этих векторах как на ребрах. Можно записать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пар−да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𝒄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.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Объем тетраэдра (треугольной пирамиды), построенного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равен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𝑽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тетр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b="1" i="1">
                            <a:latin typeface="Cambria Math"/>
                          </a:rPr>
                          <m:t>𝟔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𝒄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.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30365"/>
      </p:ext>
    </p:extLst>
  </p:cSld>
  <p:clrMapOvr>
    <a:masterClrMapping/>
  </p:clrMapOvr>
  <p:transition spd="med">
    <p:wipe dir="d"/>
  </p:transition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5013</TotalTime>
  <Words>4529</Words>
  <Application>Microsoft Office PowerPoint</Application>
  <PresentationFormat>Экран (4:3)</PresentationFormat>
  <Paragraphs>347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Employee Orientation</vt:lpstr>
      <vt:lpstr>АЛГЕБРА И ГЕОМЕТРИЯ</vt:lpstr>
      <vt:lpstr>Презентация PowerPoint</vt:lpstr>
      <vt:lpstr>Содержание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5. Скалярное произведение векторов</vt:lpstr>
      <vt:lpstr>§ 5. Скалярное произведение векторов</vt:lpstr>
      <vt:lpstr>§ 5. Скалярное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377</cp:revision>
  <dcterms:created xsi:type="dcterms:W3CDTF">2005-07-12T11:11:23Z</dcterms:created>
  <dcterms:modified xsi:type="dcterms:W3CDTF">2014-08-20T10:03:37Z</dcterms:modified>
</cp:coreProperties>
</file>