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8" r:id="rId2"/>
    <p:sldId id="259" r:id="rId3"/>
    <p:sldId id="260" r:id="rId4"/>
    <p:sldId id="261" r:id="rId5"/>
    <p:sldId id="29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91" r:id="rId17"/>
    <p:sldId id="273" r:id="rId18"/>
    <p:sldId id="350" r:id="rId19"/>
    <p:sldId id="274" r:id="rId20"/>
    <p:sldId id="275" r:id="rId21"/>
    <p:sldId id="276" r:id="rId22"/>
    <p:sldId id="277" r:id="rId23"/>
    <p:sldId id="278" r:id="rId24"/>
    <p:sldId id="295" r:id="rId25"/>
    <p:sldId id="294" r:id="rId26"/>
    <p:sldId id="296" r:id="rId27"/>
    <p:sldId id="297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351" r:id="rId38"/>
    <p:sldId id="288" r:id="rId39"/>
    <p:sldId id="289" r:id="rId40"/>
    <p:sldId id="298" r:id="rId41"/>
    <p:sldId id="299" r:id="rId42"/>
    <p:sldId id="300" r:id="rId43"/>
    <p:sldId id="301" r:id="rId44"/>
    <p:sldId id="303" r:id="rId45"/>
    <p:sldId id="304" r:id="rId46"/>
    <p:sldId id="305" r:id="rId47"/>
    <p:sldId id="306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11" Type="http://schemas.openxmlformats.org/officeDocument/2006/relationships/image" Target="../media/image42.wmf"/><Relationship Id="rId5" Type="http://schemas.openxmlformats.org/officeDocument/2006/relationships/image" Target="../media/image36.wmf"/><Relationship Id="rId10" Type="http://schemas.openxmlformats.org/officeDocument/2006/relationships/image" Target="../media/image41.wmf"/><Relationship Id="rId4" Type="http://schemas.openxmlformats.org/officeDocument/2006/relationships/image" Target="../media/image35.wmf"/><Relationship Id="rId9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8D1C0-3D50-434B-A5B6-F22E1B3B442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1B469-5696-4B2F-9EEA-7518D6AD0B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60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8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29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93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38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99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8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46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9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42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34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46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4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0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39.w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36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7.bin"/><Relationship Id="rId24" Type="http://schemas.openxmlformats.org/officeDocument/2006/relationships/image" Target="../media/image42.wmf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2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37.wmf"/><Relationship Id="rId22" Type="http://schemas.openxmlformats.org/officeDocument/2006/relationships/image" Target="../media/image4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3503712" y="1268761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i="1" dirty="0"/>
              <a:t>Элементы аналитической геометрии на плоскости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10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Содержание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1213" y="2133600"/>
            <a:ext cx="9454243" cy="4222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0000"/>
                </a:solidFill>
              </a:rPr>
              <a:t>     </a:t>
            </a:r>
            <a:r>
              <a:rPr lang="ru-RU" sz="3600" dirty="0" smtClean="0">
                <a:solidFill>
                  <a:srgbClr val="000000"/>
                </a:solidFill>
              </a:rPr>
              <a:t>1</a:t>
            </a:r>
            <a:r>
              <a:rPr lang="ru-RU" sz="3600" dirty="0">
                <a:solidFill>
                  <a:srgbClr val="000000"/>
                </a:solidFill>
              </a:rPr>
              <a:t>. Прямая на плоскости.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000000"/>
                </a:solidFill>
              </a:rPr>
              <a:t>     </a:t>
            </a:r>
            <a:r>
              <a:rPr lang="ru-RU" sz="3600" dirty="0" smtClean="0">
                <a:solidFill>
                  <a:srgbClr val="000000"/>
                </a:solidFill>
              </a:rPr>
              <a:t>2</a:t>
            </a:r>
            <a:r>
              <a:rPr lang="ru-RU" sz="3600" dirty="0">
                <a:solidFill>
                  <a:srgbClr val="000000"/>
                </a:solidFill>
              </a:rPr>
              <a:t>. Угол между двумя прямыми.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000000"/>
                </a:solidFill>
              </a:rPr>
              <a:t>     </a:t>
            </a:r>
            <a:r>
              <a:rPr lang="ru-RU" sz="3600" dirty="0" smtClean="0">
                <a:solidFill>
                  <a:srgbClr val="000000"/>
                </a:solidFill>
              </a:rPr>
              <a:t>3</a:t>
            </a:r>
            <a:r>
              <a:rPr lang="ru-RU" sz="3600" dirty="0">
                <a:solidFill>
                  <a:srgbClr val="000000"/>
                </a:solidFill>
              </a:rPr>
              <a:t>. Взаимное расположение двух </a:t>
            </a:r>
            <a:r>
              <a:rPr lang="ru-RU" sz="3600" dirty="0" smtClean="0">
                <a:solidFill>
                  <a:srgbClr val="000000"/>
                </a:solidFill>
              </a:rPr>
              <a:t>прямых</a:t>
            </a:r>
            <a:r>
              <a:rPr lang="ru-RU" sz="3600" dirty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000000"/>
                </a:solidFill>
              </a:rPr>
              <a:t>     </a:t>
            </a:r>
            <a:r>
              <a:rPr lang="ru-RU" sz="3600" dirty="0" smtClean="0">
                <a:solidFill>
                  <a:srgbClr val="000000"/>
                </a:solidFill>
              </a:rPr>
              <a:t>4</a:t>
            </a:r>
            <a:r>
              <a:rPr lang="ru-RU" sz="3600" dirty="0">
                <a:solidFill>
                  <a:srgbClr val="000000"/>
                </a:solidFill>
              </a:rPr>
              <a:t>. Расстояние от точки до прямой.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000000"/>
                </a:solidFill>
              </a:rPr>
              <a:t>    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1</a:t>
            </a:r>
            <a:r>
              <a:rPr lang="ru-RU" b="1" dirty="0">
                <a:solidFill>
                  <a:srgbClr val="000000"/>
                </a:solidFill>
              </a:rPr>
              <a:t>. Прямая на плоскости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690688"/>
            <a:ext cx="10722429" cy="4665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sz="3200" dirty="0"/>
              <a:t>Линия на плоскости рассматривается (задается) как множество точек, обладающих некоторым, только им присущим геометрическим свойством.</a:t>
            </a:r>
          </a:p>
          <a:p>
            <a:pPr marL="0" indent="0">
              <a:buNone/>
            </a:pPr>
            <a:r>
              <a:rPr lang="ru-RU" sz="3200" dirty="0" smtClean="0"/>
              <a:t>       </a:t>
            </a:r>
            <a:r>
              <a:rPr lang="ru-RU" sz="3200" dirty="0"/>
              <a:t>Введение на плоскости системы координат позволяет определять положение точки плоскости заданием двух чисел - ее координат, а положение линии на плоскости определять с помощью уравнения (то есть равенства, связывающего координаты точек линии).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22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57300" y="1224643"/>
                <a:ext cx="10096500" cy="449035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sz="3200" b="1" dirty="0"/>
                  <a:t>Уравнением линии </a:t>
                </a:r>
                <a:r>
                  <a:rPr lang="ru-RU" sz="3200" dirty="0"/>
                  <a:t>(или кривой) на плоскости </a:t>
                </a:r>
                <a:r>
                  <a:rPr lang="en-US" sz="3200" i="1" dirty="0"/>
                  <a:t>Oxy</a:t>
                </a:r>
                <a:r>
                  <a:rPr lang="ru-RU" sz="3200" dirty="0"/>
                  <a:t> называется такое уравнение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𝐹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 smtClean="0"/>
                  <a:t> с </a:t>
                </a:r>
                <a:r>
                  <a:rPr lang="ru-RU" sz="3200" dirty="0"/>
                  <a:t>двумя переменными, которому удовлетворяют координаты </a:t>
                </a:r>
                <a:r>
                  <a:rPr lang="en-US" sz="3200" i="1" dirty="0"/>
                  <a:t>x</a:t>
                </a:r>
                <a:r>
                  <a:rPr lang="ru-RU" sz="3200" dirty="0"/>
                  <a:t> и </a:t>
                </a:r>
                <a:r>
                  <a:rPr lang="en-US" sz="3200" i="1" dirty="0"/>
                  <a:t>y</a:t>
                </a:r>
                <a:r>
                  <a:rPr lang="ru-RU" sz="3200" dirty="0"/>
                  <a:t> каждой точки линии и не удовлетворяют </a:t>
                </a:r>
                <a:r>
                  <a:rPr lang="ru-RU" sz="3200" dirty="0" smtClean="0"/>
                  <a:t>координаты </a:t>
                </a:r>
                <a:r>
                  <a:rPr lang="ru-RU" sz="3200" dirty="0"/>
                  <a:t>любой точки, не лежащей на этой линии.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    Переменные </a:t>
                </a:r>
                <a:r>
                  <a:rPr lang="ru-RU" sz="3200" i="1" dirty="0"/>
                  <a:t>x</a:t>
                </a:r>
                <a:r>
                  <a:rPr lang="ru-RU" sz="3200" dirty="0"/>
                  <a:t> и </a:t>
                </a:r>
                <a:r>
                  <a:rPr lang="ru-RU" sz="3200" i="1" dirty="0"/>
                  <a:t>у </a:t>
                </a:r>
                <a:r>
                  <a:rPr lang="ru-RU" sz="3200" dirty="0"/>
                  <a:t>в уравнении линии называются </a:t>
                </a:r>
                <a:r>
                  <a:rPr lang="ru-RU" sz="3200" b="1" dirty="0"/>
                  <a:t>текущими координатами </a:t>
                </a:r>
                <a:r>
                  <a:rPr lang="ru-RU" sz="3200" dirty="0"/>
                  <a:t>точек линии.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7300" y="1224643"/>
                <a:ext cx="10096500" cy="4490357"/>
              </a:xfrm>
              <a:blipFill>
                <a:blip r:embed="rId2"/>
                <a:stretch>
                  <a:fillRect l="-1509" t="-2849" r="-16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80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1114" y="963386"/>
            <a:ext cx="10602686" cy="5213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/>
              <a:t>Пример.</a:t>
            </a:r>
            <a:r>
              <a:rPr lang="ru-RU" sz="3200" dirty="0" smtClean="0"/>
              <a:t> Лежат ли точки А(1; 2) и В(0; 3) на линии </a:t>
            </a:r>
          </a:p>
          <a:p>
            <a:pPr marL="0" indent="0">
              <a:buNone/>
            </a:pPr>
            <a:r>
              <a:rPr lang="en-US" sz="3200" dirty="0" smtClean="0"/>
              <a:t>x + 2y – 6 = 0 </a:t>
            </a:r>
            <a:r>
              <a:rPr lang="ru-RU" sz="3200" dirty="0" smtClean="0"/>
              <a:t>?</a:t>
            </a:r>
          </a:p>
          <a:p>
            <a:pPr marL="0" indent="0">
              <a:buNone/>
            </a:pPr>
            <a:r>
              <a:rPr lang="ru-RU" sz="3200" dirty="0" smtClean="0"/>
              <a:t>Решение. </a:t>
            </a:r>
          </a:p>
          <a:p>
            <a:pPr marL="0" indent="0">
              <a:buNone/>
            </a:pPr>
            <a:r>
              <a:rPr lang="ru-RU" sz="3200" dirty="0" smtClean="0"/>
              <a:t>Подставив в уравнение линии вместо </a:t>
            </a:r>
            <a:r>
              <a:rPr lang="en-US" sz="3200" dirty="0" smtClean="0"/>
              <a:t>x</a:t>
            </a:r>
            <a:r>
              <a:rPr lang="ru-RU" sz="3200" dirty="0" smtClean="0"/>
              <a:t> и </a:t>
            </a:r>
            <a:r>
              <a:rPr lang="en-US" sz="3200" dirty="0" smtClean="0"/>
              <a:t>y</a:t>
            </a:r>
            <a:r>
              <a:rPr lang="ru-RU" sz="3200" dirty="0" smtClean="0"/>
              <a:t> координаты точки А, получим 1 + 2·2 – 6 </a:t>
            </a:r>
            <a:r>
              <a:rPr lang="ru-RU" sz="3200" b="1" dirty="0" smtClean="0">
                <a:sym typeface="Symbol" panose="05050102010706020507" pitchFamily="18" charset="2"/>
              </a:rPr>
              <a:t></a:t>
            </a:r>
            <a:r>
              <a:rPr lang="ru-RU" sz="3200" dirty="0" smtClean="0">
                <a:sym typeface="Symbol" panose="05050102010706020507" pitchFamily="18" charset="2"/>
              </a:rPr>
              <a:t> 0. Значит </a:t>
            </a:r>
            <a:r>
              <a:rPr lang="ru-RU" sz="3200" u="sng" dirty="0" smtClean="0">
                <a:sym typeface="Symbol" panose="05050102010706020507" pitchFamily="18" charset="2"/>
              </a:rPr>
              <a:t>точка А не лежит на данной линии</a:t>
            </a:r>
            <a:r>
              <a:rPr lang="ru-RU" sz="3200" dirty="0" smtClean="0">
                <a:sym typeface="Symbol" panose="05050102010706020507" pitchFamily="18" charset="2"/>
              </a:rPr>
              <a:t>.</a:t>
            </a:r>
          </a:p>
          <a:p>
            <a:pPr marL="0" indent="0">
              <a:buNone/>
            </a:pPr>
            <a:r>
              <a:rPr lang="ru-RU" sz="3200" dirty="0"/>
              <a:t>Подставив в уравнение линии вместо </a:t>
            </a:r>
            <a:r>
              <a:rPr lang="en-US" sz="3200" dirty="0"/>
              <a:t>x</a:t>
            </a:r>
            <a:r>
              <a:rPr lang="ru-RU" sz="3200" dirty="0"/>
              <a:t> и </a:t>
            </a:r>
            <a:r>
              <a:rPr lang="en-US" sz="3200" dirty="0"/>
              <a:t>y</a:t>
            </a:r>
            <a:r>
              <a:rPr lang="ru-RU" sz="3200" dirty="0"/>
              <a:t> координаты точки В</a:t>
            </a:r>
            <a:r>
              <a:rPr lang="ru-RU" sz="3200" dirty="0" smtClean="0"/>
              <a:t>, </a:t>
            </a:r>
            <a:r>
              <a:rPr lang="ru-RU" sz="3200" dirty="0"/>
              <a:t>получим </a:t>
            </a:r>
            <a:r>
              <a:rPr lang="ru-RU" sz="3200" dirty="0" smtClean="0"/>
              <a:t>0 </a:t>
            </a:r>
            <a:r>
              <a:rPr lang="ru-RU" sz="3200" dirty="0"/>
              <a:t>+ </a:t>
            </a:r>
            <a:r>
              <a:rPr lang="ru-RU" sz="3200" dirty="0" smtClean="0"/>
              <a:t>2·3 </a:t>
            </a:r>
            <a:r>
              <a:rPr lang="ru-RU" sz="3200" dirty="0"/>
              <a:t>– 6 </a:t>
            </a:r>
            <a:r>
              <a:rPr lang="ru-RU" sz="3200" b="1" dirty="0" smtClean="0"/>
              <a:t>=</a:t>
            </a:r>
            <a:r>
              <a:rPr lang="ru-RU" sz="3200" dirty="0" smtClean="0">
                <a:sym typeface="Symbol" panose="05050102010706020507" pitchFamily="18" charset="2"/>
              </a:rPr>
              <a:t> </a:t>
            </a:r>
            <a:r>
              <a:rPr lang="ru-RU" sz="3200" dirty="0">
                <a:sym typeface="Symbol" panose="05050102010706020507" pitchFamily="18" charset="2"/>
              </a:rPr>
              <a:t>0</a:t>
            </a:r>
            <a:r>
              <a:rPr lang="ru-RU" sz="3200" dirty="0" smtClean="0">
                <a:sym typeface="Symbol" panose="05050102010706020507" pitchFamily="18" charset="2"/>
              </a:rPr>
              <a:t>. </a:t>
            </a:r>
            <a:r>
              <a:rPr lang="ru-RU" sz="3200" dirty="0">
                <a:sym typeface="Symbol" panose="05050102010706020507" pitchFamily="18" charset="2"/>
              </a:rPr>
              <a:t>Значит </a:t>
            </a:r>
            <a:r>
              <a:rPr lang="ru-RU" sz="3200" u="sng" dirty="0">
                <a:sym typeface="Symbol" panose="05050102010706020507" pitchFamily="18" charset="2"/>
              </a:rPr>
              <a:t>точка </a:t>
            </a:r>
            <a:r>
              <a:rPr lang="ru-RU" sz="3200" u="sng" dirty="0" smtClean="0">
                <a:sym typeface="Symbol" panose="05050102010706020507" pitchFamily="18" charset="2"/>
              </a:rPr>
              <a:t>В </a:t>
            </a:r>
            <a:r>
              <a:rPr lang="ru-RU" sz="3200" u="sng" dirty="0">
                <a:sym typeface="Symbol" panose="05050102010706020507" pitchFamily="18" charset="2"/>
              </a:rPr>
              <a:t>лежит на данной линии</a:t>
            </a:r>
            <a:r>
              <a:rPr lang="ru-RU" sz="3200" dirty="0">
                <a:sym typeface="Symbol" panose="05050102010706020507" pitchFamily="18" charset="2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2779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62875" y="261257"/>
                <a:ext cx="11829125" cy="646021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Простейшей из линий является прямая. Разным способам задания прямой соответствуют в прямоугольной системе координат </a:t>
                </a:r>
                <a:r>
                  <a:rPr lang="ru-RU" sz="3200" b="1" dirty="0" smtClean="0"/>
                  <a:t>разные </a:t>
                </a:r>
                <a:r>
                  <a:rPr lang="ru-RU" sz="3200" b="1" dirty="0"/>
                  <a:t>виды уравнений прямой</a:t>
                </a:r>
                <a:r>
                  <a:rPr lang="ru-RU" sz="3200" b="1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заданная точка прямой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200" dirty="0" smtClean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𝐵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перпендикулярный прямой </a:t>
                </a:r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200" dirty="0" smtClean="0"/>
                  <a:t>, называется </a:t>
                </a:r>
                <a:r>
                  <a:rPr lang="ru-RU" sz="3200" b="1" dirty="0" smtClean="0"/>
                  <a:t>нормальным вектором </a:t>
                </a:r>
                <a:r>
                  <a:rPr lang="ru-RU" sz="3200" dirty="0" smtClean="0"/>
                  <a:t>(или </a:t>
                </a:r>
                <a:r>
                  <a:rPr lang="ru-RU" sz="3200" b="1" dirty="0" smtClean="0"/>
                  <a:t>нормалью</a:t>
                </a:r>
                <a:r>
                  <a:rPr lang="ru-RU" sz="3200" dirty="0" smtClean="0"/>
                  <a:t>) этой прямой.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Пусть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– </a:t>
                </a:r>
                <a:r>
                  <a:rPr lang="ru-RU" sz="3200" dirty="0" smtClean="0"/>
                  <a:t>произвольная (текущая) </a:t>
                </a:r>
                <a:r>
                  <a:rPr lang="ru-RU" sz="3200" dirty="0"/>
                  <a:t>точка прямой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200" dirty="0" smtClean="0"/>
                  <a:t>. Тогда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ru-RU" sz="32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</a:t>
                </a:r>
                <a:r>
                  <a:rPr lang="en-US" sz="3200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ru-RU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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ru-RU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3200" dirty="0" smtClean="0"/>
                  <a:t>.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По свойствам скалярного произведения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ru-RU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·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ru-RU" sz="3200" dirty="0" smtClean="0"/>
                  <a:t>=0, т.е.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)+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 algn="ctr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875" y="261257"/>
                <a:ext cx="11829125" cy="6460218"/>
              </a:xfrm>
              <a:blipFill>
                <a:blip r:embed="rId2"/>
                <a:stretch>
                  <a:fillRect l="-1340" t="-1981" r="-12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82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01393" y="4525629"/>
                <a:ext cx="10548258" cy="201328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Уравнение вида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)+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)=0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называется </a:t>
                </a:r>
                <a:r>
                  <a:rPr lang="ru-RU" sz="3200" b="1" dirty="0" smtClean="0"/>
                  <a:t>уравнением прямой, проходящей через данную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𝑴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sz="3200" b="1" dirty="0" smtClean="0"/>
                  <a:t> перпендикулярно данному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𝒏</m:t>
                        </m:r>
                      </m:e>
                    </m:acc>
                  </m:oMath>
                </a14:m>
                <a:r>
                  <a:rPr lang="ru-RU" sz="3200" b="1" dirty="0" smtClean="0"/>
                  <a:t>.</a:t>
                </a:r>
                <a:r>
                  <a:rPr lang="ru-RU" sz="3200" b="1" dirty="0"/>
                  <a:t>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1393" y="4525629"/>
                <a:ext cx="10548258" cy="2013283"/>
              </a:xfrm>
              <a:blipFill>
                <a:blip r:embed="rId2"/>
                <a:stretch>
                  <a:fillRect l="-1444" t="-60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986" y="284511"/>
            <a:ext cx="6513073" cy="38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34786" y="636815"/>
                <a:ext cx="10619014" cy="485526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Раскрыв скобки и </a:t>
                </a:r>
                <a:r>
                  <a:rPr lang="ru-RU" sz="3200" dirty="0" smtClean="0"/>
                  <a:t>сгруппировав слагаемые </a:t>
                </a:r>
                <a:r>
                  <a:rPr lang="ru-RU" sz="3200" dirty="0"/>
                  <a:t>в </a:t>
                </a:r>
                <a:r>
                  <a:rPr lang="ru-RU" sz="3200" dirty="0" smtClean="0"/>
                  <a:t>уравнении, получим</a:t>
                </a:r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𝐴𝑥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𝐵𝑦</m:t>
                    </m:r>
                    <m:r>
                      <a:rPr lang="en-US" sz="3200" i="1">
                        <a:latin typeface="Cambria Math"/>
                      </a:rPr>
                      <m:t>+(−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−</m:t>
                    </m:r>
                    <m:r>
                      <a:rPr lang="en-US" sz="3200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/>
                  <a:t>. </a:t>
                </a:r>
                <a:endParaRPr lang="ru-RU" sz="3200" dirty="0" smtClean="0"/>
              </a:p>
              <a:p>
                <a:pPr marL="0" indent="0" algn="ctr">
                  <a:buNone/>
                </a:pPr>
                <a:r>
                  <a:rPr lang="ru-RU" sz="3200" dirty="0" smtClean="0"/>
                  <a:t>Обозначим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−</m:t>
                    </m:r>
                    <m:r>
                      <a:rPr lang="en-US" sz="3200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−</m:t>
                    </m:r>
                    <m:r>
                      <a:rPr lang="en-US" sz="3200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𝐶</m:t>
                    </m:r>
                  </m:oMath>
                </a14:m>
                <a:r>
                  <a:rPr lang="ru-RU" sz="3200" dirty="0"/>
                  <a:t>, </a:t>
                </a:r>
                <a:r>
                  <a:rPr lang="ru-RU" sz="3200" dirty="0" smtClean="0"/>
                  <a:t>тогда уравнение примет </a:t>
                </a:r>
                <a:r>
                  <a:rPr lang="ru-RU" sz="3200" dirty="0"/>
                  <a:t>вид </a:t>
                </a:r>
                <a:endParaRPr lang="ru-RU" sz="3200" dirty="0" smtClean="0"/>
              </a:p>
              <a:p>
                <a:pPr marL="0" indent="0" algn="ctr">
                  <a:buNone/>
                </a:pP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𝑨𝒙</m:t>
                    </m:r>
                    <m:r>
                      <a:rPr lang="en-US" sz="3200" b="1" i="1">
                        <a:latin typeface="Cambria Math"/>
                      </a:rPr>
                      <m:t>+</m:t>
                    </m:r>
                    <m:r>
                      <a:rPr lang="en-US" sz="3200" b="1" i="1">
                        <a:latin typeface="Cambria Math"/>
                      </a:rPr>
                      <m:t>𝑩𝒚</m:t>
                    </m:r>
                    <m:r>
                      <a:rPr lang="en-US" sz="3200" b="1" i="1">
                        <a:latin typeface="Cambria Math"/>
                      </a:rPr>
                      <m:t>+</m:t>
                    </m:r>
                    <m:r>
                      <a:rPr lang="en-US" sz="3200" b="1" i="1">
                        <a:latin typeface="Cambria Math"/>
                      </a:rPr>
                      <m:t>𝑪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sz="3200" dirty="0" smtClean="0"/>
                  <a:t>,</a:t>
                </a:r>
                <a:r>
                  <a:rPr lang="ru-RU" sz="3200" dirty="0"/>
                  <a:t> 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которое </a:t>
                </a:r>
                <a:r>
                  <a:rPr lang="ru-RU" sz="3200" dirty="0"/>
                  <a:t>называется </a:t>
                </a:r>
                <a:r>
                  <a:rPr lang="ru-RU" sz="3200" b="1" dirty="0"/>
                  <a:t>общим уравнением прямой </a:t>
                </a:r>
                <a:r>
                  <a:rPr lang="ru-RU" sz="3200" dirty="0"/>
                  <a:t>на плоскости.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4786" y="636815"/>
                <a:ext cx="10619014" cy="4855268"/>
              </a:xfrm>
              <a:blipFill>
                <a:blip r:embed="rId2"/>
                <a:stretch>
                  <a:fillRect l="-1493" t="-2635" r="-15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25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4158" y="1077686"/>
                <a:ext cx="10874828" cy="4727578"/>
              </a:xfrm>
              <a:ln w="38100"/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Некоторые </a:t>
                </a:r>
                <a:r>
                  <a:rPr lang="ru-RU" sz="3200" b="1" dirty="0"/>
                  <a:t>частные случаи </a:t>
                </a:r>
                <a:r>
                  <a:rPr lang="ru-RU" sz="3200" dirty="0"/>
                  <a:t>общего уравнения прямой</a:t>
                </a:r>
                <a:r>
                  <a:rPr lang="ru-RU" sz="3200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1) </a:t>
                </a:r>
                <a:r>
                  <a:rPr lang="ru-RU" sz="3200" dirty="0" smtClean="0"/>
                  <a:t>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=0, 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≠0,</m:t>
                    </m:r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то уравнение приводится к </a:t>
                </a:r>
                <a:r>
                  <a:rPr lang="ru-RU" sz="3200" dirty="0" smtClean="0"/>
                  <a:t>виду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𝒚</m:t>
                    </m:r>
                    <m:r>
                      <a:rPr lang="ru-RU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𝑩</m:t>
                        </m:r>
                      </m:den>
                    </m:f>
                    <m:r>
                      <a:rPr lang="ru-RU" sz="3200" i="1">
                        <a:latin typeface="Cambria Math"/>
                      </a:rPr>
                      <m:t>.</m:t>
                    </m:r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Это есть уравнение прямой, параллельной оси </a:t>
                </a:r>
                <a:r>
                  <a:rPr lang="ru-RU" sz="3200" i="1" dirty="0" smtClean="0"/>
                  <a:t>Ох.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4158" y="1077686"/>
                <a:ext cx="10874828" cy="4727578"/>
              </a:xfrm>
              <a:blipFill>
                <a:blip r:embed="rId2"/>
                <a:stretch>
                  <a:fillRect l="-1401" t="-2710" r="-56"/>
                </a:stretch>
              </a:blipFill>
              <a:ln w="38100"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Прямая со стрелкой 5"/>
          <p:cNvCxnSpPr/>
          <p:nvPr/>
        </p:nvCxnSpPr>
        <p:spPr bwMode="auto">
          <a:xfrm flipH="1" flipV="1">
            <a:off x="5735960" y="3789040"/>
            <a:ext cx="72008" cy="18002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4511824" y="5229200"/>
            <a:ext cx="331236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5807968" y="36043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24192" y="504453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7886" y="52398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07969" y="4078204"/>
                <a:ext cx="62068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9" y="4078204"/>
                <a:ext cx="620683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Блок-схема: узел 14"/>
          <p:cNvSpPr/>
          <p:nvPr/>
        </p:nvSpPr>
        <p:spPr bwMode="auto">
          <a:xfrm>
            <a:off x="5735960" y="4661740"/>
            <a:ext cx="80583" cy="80614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b="1">
              <a:latin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>
            <a:off x="4583833" y="4702047"/>
            <a:ext cx="3390401" cy="0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14800" y="4517382"/>
            <a:ext cx="383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4786" y="6057900"/>
                <a:ext cx="38490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 одновременно не равны нулю.</a:t>
                </a:r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86" y="6057900"/>
                <a:ext cx="3849047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23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69471" y="1006771"/>
                <a:ext cx="10684329" cy="444628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200" b="1" dirty="0" smtClean="0"/>
                  <a:t>2) </a:t>
                </a:r>
                <a:r>
                  <a:rPr lang="ru-RU" sz="3200" dirty="0" smtClean="0"/>
                  <a:t>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=0, 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≠0,</m:t>
                    </m:r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то уравнение приводится к виду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𝒙</m:t>
                    </m:r>
                    <m:r>
                      <a:rPr lang="ru-RU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𝑨</m:t>
                        </m:r>
                      </m:den>
                    </m:f>
                    <m:r>
                      <a:rPr lang="ru-RU" sz="3200" b="1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3200" dirty="0"/>
                  <a:t>прямая параллельна оси </a:t>
                </a:r>
                <a:r>
                  <a:rPr lang="ru-RU" sz="3200" dirty="0" err="1" smtClean="0"/>
                  <a:t>Оу</a:t>
                </a:r>
                <a:r>
                  <a:rPr lang="en-US" sz="3200" dirty="0"/>
                  <a:t>.</a:t>
                </a:r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9471" y="1006771"/>
                <a:ext cx="10684329" cy="4446289"/>
              </a:xfrm>
              <a:blipFill>
                <a:blip r:embed="rId2"/>
                <a:stretch>
                  <a:fillRect l="-1483" t="-2740" r="-17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624873" y="4365104"/>
            <a:ext cx="4104456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7099853" y="3149352"/>
            <a:ext cx="0" cy="208823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7118101" y="296468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ru-R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8854542" y="418043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18101" y="43914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 bwMode="auto">
          <a:xfrm>
            <a:off x="6054184" y="4307954"/>
            <a:ext cx="114300" cy="11430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b="1"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47928" y="3730315"/>
                <a:ext cx="60625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3730315"/>
                <a:ext cx="606256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6112768" y="3355790"/>
            <a:ext cx="17616" cy="1903566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15623" y="3162086"/>
            <a:ext cx="383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1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7687" y="685402"/>
                <a:ext cx="10531928" cy="496287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/>
                  <a:t>3)</a:t>
                </a:r>
                <a:r>
                  <a:rPr lang="ru-RU" sz="3200" dirty="0" smtClean="0"/>
                  <a:t>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=0,</m:t>
                    </m:r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то </a:t>
                </a:r>
                <a:r>
                  <a:rPr lang="ru-RU" sz="3200" dirty="0" smtClean="0"/>
                  <a:t>получим уравнение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прямой 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𝑨𝒙</m:t>
                    </m:r>
                    <m:r>
                      <a:rPr lang="ru-RU" sz="3200" b="1" i="1">
                        <a:latin typeface="Cambria Math"/>
                      </a:rPr>
                      <m:t>+</m:t>
                    </m:r>
                    <m:r>
                      <a:rPr lang="ru-RU" sz="3200" b="1" i="1">
                        <a:latin typeface="Cambria Math"/>
                      </a:rPr>
                      <m:t>𝑩𝒚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𝟎</m:t>
                    </m:r>
                    <m:r>
                      <a:rPr lang="ru-RU" sz="3200" i="1">
                        <a:latin typeface="Cambria Math"/>
                      </a:rPr>
                      <m:t>, </m:t>
                    </m:r>
                  </m:oMath>
                </a14:m>
                <a:r>
                  <a:rPr lang="ru-RU" sz="3200" dirty="0" smtClean="0"/>
                  <a:t>проходящей через начало координат</a:t>
                </a:r>
                <a:r>
                  <a:rPr lang="en-US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7687" y="685402"/>
                <a:ext cx="10531928" cy="4962874"/>
              </a:xfrm>
              <a:blipFill>
                <a:blip r:embed="rId2"/>
                <a:stretch>
                  <a:fillRect l="-1506" t="-2454" r="-13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>
            <a:off x="4799856" y="3861048"/>
            <a:ext cx="3888432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8792751" y="36763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11" name="Прямая со стрелкой 10"/>
          <p:cNvCxnSpPr/>
          <p:nvPr/>
        </p:nvCxnSpPr>
        <p:spPr bwMode="auto">
          <a:xfrm flipH="1" flipV="1">
            <a:off x="6600056" y="2564904"/>
            <a:ext cx="72008" cy="252028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6699650" y="23258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72388" y="381622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H="1">
            <a:off x="6226630" y="2780929"/>
            <a:ext cx="1021499" cy="1823729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224951" y="2766729"/>
            <a:ext cx="396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5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69471" y="1101722"/>
                <a:ext cx="11110352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200" b="1" dirty="0" smtClean="0"/>
                  <a:t>4)</a:t>
                </a:r>
                <a:r>
                  <a:rPr lang="en-US" sz="3200" dirty="0" smtClean="0"/>
                  <a:t> </a:t>
                </a:r>
                <a:r>
                  <a:rPr lang="ru-RU" sz="3200" dirty="0"/>
                  <a:t>Е</a:t>
                </a:r>
                <a:r>
                  <a:rPr lang="ru-RU" sz="3200" dirty="0" smtClean="0"/>
                  <a:t>сли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=0, 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=0,</m:t>
                    </m:r>
                  </m:oMath>
                </a14:m>
                <a:r>
                  <a:rPr lang="ru-RU" sz="3200" dirty="0" smtClean="0"/>
                  <a:t> то уравнение </a:t>
                </a:r>
                <a:r>
                  <a:rPr lang="ru-RU" sz="3200" dirty="0"/>
                  <a:t>прямой принимает вид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𝑩𝒚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𝟎</m:t>
                    </m:r>
                    <m:r>
                      <a:rPr lang="ru-RU" sz="32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или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𝒚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sz="3200" dirty="0" smtClean="0"/>
                  <a:t>, а прямая совпадает с осью </a:t>
                </a:r>
                <a:r>
                  <a:rPr lang="ru-RU" sz="3200" i="1" dirty="0" smtClean="0"/>
                  <a:t>Ох.</a:t>
                </a:r>
                <a:endParaRPr lang="ru-RU" sz="3200" i="1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9471" y="1101722"/>
                <a:ext cx="11110352" cy="4351338"/>
              </a:xfrm>
              <a:blipFill>
                <a:blip r:embed="rId2"/>
                <a:stretch>
                  <a:fillRect l="-1427" t="-28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871864" y="4365104"/>
            <a:ext cx="3960440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8976320" y="418043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6852084" y="3212976"/>
            <a:ext cx="0" cy="230425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954071" y="302831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2023" y="44349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5345941" y="4365104"/>
            <a:ext cx="2952328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56517" y="3995772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81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55171" y="1094014"/>
                <a:ext cx="11299372" cy="478325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/>
                  <a:t>5)</a:t>
                </a:r>
                <a:r>
                  <a:rPr lang="ru-RU" sz="3200" dirty="0" smtClean="0"/>
                  <a:t>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=0, 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, то уравнение прямой принимает вид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𝑨𝒙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𝟎</m:t>
                    </m:r>
                    <m:r>
                      <a:rPr lang="en-US" sz="3200" i="1">
                        <a:latin typeface="Cambria Math"/>
                      </a:rPr>
                      <m:t> или </m:t>
                    </m:r>
                    <m:r>
                      <a:rPr lang="en-US" sz="3200" b="1" i="1">
                        <a:latin typeface="Cambria Math"/>
                      </a:rPr>
                      <m:t>𝒙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sz="3200" dirty="0" smtClean="0"/>
                  <a:t>, </a:t>
                </a:r>
                <a:r>
                  <a:rPr lang="ru-RU" sz="3200" dirty="0"/>
                  <a:t>а прямая совпадает с осью </a:t>
                </a:r>
                <a:r>
                  <a:rPr lang="ru-RU" sz="3200" i="1" dirty="0" err="1" smtClean="0"/>
                  <a:t>Оу</a:t>
                </a:r>
                <a:r>
                  <a:rPr lang="ru-RU" sz="3200" i="1" dirty="0" smtClean="0"/>
                  <a:t>.</a:t>
                </a:r>
                <a:endParaRPr lang="ru-RU" sz="32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5171" y="1094014"/>
                <a:ext cx="11299372" cy="4783258"/>
              </a:xfrm>
              <a:blipFill>
                <a:blip r:embed="rId2"/>
                <a:stretch>
                  <a:fillRect l="-1348" t="-25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871864" y="4725144"/>
            <a:ext cx="367240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8682263" y="454047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6600056" y="3284984"/>
            <a:ext cx="0" cy="244827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158108" y="321755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95325" y="47251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6600056" y="3645024"/>
            <a:ext cx="0" cy="1944216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91687" y="3667119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7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5902" y="82287"/>
                <a:ext cx="11676179" cy="537222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Если в общем уравнении прямой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≠0, 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≠0</m:t>
                    </m:r>
                  </m:oMath>
                </a14:m>
                <a:r>
                  <a:rPr lang="ru-RU" sz="3200" dirty="0" smtClean="0"/>
                  <a:t>, то его можно преобразовать к виду</a:t>
                </a:r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r>
                      <a:rPr lang="ru-RU" sz="3200" i="1">
                        <a:latin typeface="Cambria Math"/>
                      </a:rPr>
                      <m:t>𝐵𝑦</m:t>
                    </m:r>
                    <m:r>
                      <a:rPr lang="ru-RU" sz="3200" i="1">
                        <a:latin typeface="Cambria Math"/>
                      </a:rPr>
                      <m:t>=−</m:t>
                    </m:r>
                    <m:r>
                      <a:rPr lang="ru-RU" sz="3200" i="1">
                        <a:latin typeface="Cambria Math"/>
                      </a:rPr>
                      <m:t>𝐶</m:t>
                    </m:r>
                    <m:r>
                      <a:rPr lang="ru-RU" sz="3200" i="1">
                        <a:latin typeface="Cambria Math"/>
                      </a:rPr>
                      <m:t> или 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𝐶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den>
                        </m:f>
                      </m:den>
                    </m:f>
                    <m:r>
                      <a:rPr lang="en-US" sz="32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𝐶</m:t>
                            </m:r>
                          </m:num>
                          <m:den>
                            <m:r>
                              <a:rPr lang="en-US" sz="3200" i="1">
                                <a:latin typeface="Cambria Math"/>
                              </a:rPr>
                              <m:t>𝐵</m:t>
                            </m:r>
                          </m:den>
                        </m:f>
                      </m:den>
                    </m:f>
                    <m:r>
                      <a:rPr lang="en-US" sz="32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2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Обозначив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−</m:t>
                        </m:r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𝑎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−</m:t>
                        </m:r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200" dirty="0" smtClean="0"/>
                  <a:t>, получим уравнение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en-US" sz="4000" b="1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4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en-US" sz="40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4000" b="1" i="1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ru-RU" sz="3200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sz="3200" dirty="0"/>
                  <a:t>к</a:t>
                </a:r>
                <a:r>
                  <a:rPr lang="ru-RU" sz="3200" dirty="0" smtClean="0"/>
                  <a:t>оторое называется </a:t>
                </a:r>
                <a:r>
                  <a:rPr lang="ru-RU" sz="3200" b="1" dirty="0" smtClean="0"/>
                  <a:t>уравнением прямой в отрезках.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5902" y="82287"/>
                <a:ext cx="11676179" cy="5372229"/>
              </a:xfrm>
              <a:blipFill>
                <a:blip r:embed="rId2"/>
                <a:stretch>
                  <a:fillRect l="-1305" t="-22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6312024" y="3861048"/>
            <a:ext cx="0" cy="187220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6345493" y="367638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5231904" y="5085184"/>
            <a:ext cx="309634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8472264" y="490051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23992" y="5085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>
            <a:off x="5303912" y="3984133"/>
            <a:ext cx="3024336" cy="140880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566859" y="3813342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45493" y="411216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  <a:endParaRPr lang="ru-RU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68540" y="471585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  <a:endParaRPr lang="ru-RU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2" y="5860241"/>
            <a:ext cx="4665022" cy="4914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170" y="5913915"/>
            <a:ext cx="4196870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4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34786" y="685801"/>
                <a:ext cx="10923814" cy="6035674"/>
              </a:xfrm>
            </p:spPr>
            <p:txBody>
              <a:bodyPr>
                <a:normAutofit/>
              </a:bodyPr>
              <a:lstStyle/>
              <a:p>
                <a:pPr marL="0" indent="538163">
                  <a:buNone/>
                </a:pPr>
                <a:r>
                  <a:rPr lang="ru-RU" sz="3200" dirty="0" smtClean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𝑺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(</m:t>
                    </m:r>
                    <m:r>
                      <a:rPr lang="en-US" sz="3200" b="1" i="1">
                        <a:latin typeface="Cambria Math"/>
                      </a:rPr>
                      <m:t>𝒎</m:t>
                    </m:r>
                    <m:r>
                      <a:rPr lang="ru-RU" sz="3200" b="1" i="1">
                        <a:latin typeface="Cambria Math"/>
                      </a:rPr>
                      <m:t>;</m:t>
                    </m:r>
                    <m:r>
                      <a:rPr lang="en-US" sz="3200" b="1" i="1">
                        <a:latin typeface="Cambria Math"/>
                      </a:rPr>
                      <m:t>𝒏</m:t>
                    </m:r>
                    <m:r>
                      <a:rPr lang="en-US" sz="32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, параллельный прямой, называется </a:t>
                </a:r>
                <a:r>
                  <a:rPr lang="ru-RU" sz="3200" b="1" dirty="0"/>
                  <a:t>направляющим вектором прямой.</a:t>
                </a:r>
              </a:p>
              <a:p>
                <a:pPr marL="0" indent="0">
                  <a:buNone/>
                </a:pPr>
                <a:endParaRPr lang="en-US" sz="3200" dirty="0" smtClean="0"/>
              </a:p>
              <a:p>
                <a:pPr marL="0" indent="0">
                  <a:buNone/>
                </a:pPr>
                <a:endParaRPr lang="en-US" sz="3200" dirty="0"/>
              </a:p>
              <a:p>
                <a:pPr marL="0" indent="0">
                  <a:buNone/>
                </a:pPr>
                <a:endParaRPr lang="en-US" sz="3200" dirty="0" smtClean="0"/>
              </a:p>
              <a:p>
                <a:pPr marL="0" indent="0">
                  <a:buNone/>
                </a:pPr>
                <a:r>
                  <a:rPr lang="en-US" sz="3200" dirty="0"/>
                  <a:t> </a:t>
                </a:r>
                <a:r>
                  <a:rPr lang="en-US" sz="3200" dirty="0" smtClean="0"/>
                  <a:t>      </a:t>
                </a:r>
                <a:endParaRPr lang="ru-RU" sz="3200" dirty="0" smtClean="0"/>
              </a:p>
              <a:p>
                <a:pPr marL="0" indent="538163">
                  <a:buNone/>
                </a:pPr>
                <a:endParaRPr lang="ru-RU" sz="3200" dirty="0" smtClean="0"/>
              </a:p>
              <a:p>
                <a:pPr marL="0" indent="538163">
                  <a:buNone/>
                </a:pPr>
                <a:r>
                  <a:rPr lang="ru-RU" sz="3200" dirty="0" smtClean="0"/>
                  <a:t>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заданная точка на прямой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 smtClean="0"/>
                  <a:t>,</a:t>
                </a:r>
              </a:p>
              <a:p>
                <a:pPr marL="0" indent="538163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𝑚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𝑛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направляющий вектор прямой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 smtClean="0"/>
                  <a:t>, </a:t>
                </a:r>
              </a:p>
              <a:p>
                <a:pPr marL="0" indent="538163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𝑀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произвольная точка прямой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4786" y="685801"/>
                <a:ext cx="10923814" cy="6035674"/>
              </a:xfrm>
              <a:blipFill>
                <a:blip r:embed="rId2"/>
                <a:stretch>
                  <a:fillRect l="-1451" t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3942172" y="3284404"/>
            <a:ext cx="3888432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575406" y="2884294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5015880" y="2884294"/>
            <a:ext cx="129614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159895" y="2483604"/>
            <a:ext cx="424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</a:t>
            </a:r>
            <a:endParaRPr lang="ru-RU" sz="2000" b="1" i="1" dirty="0"/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>
            <a:off x="5244270" y="2513701"/>
            <a:ext cx="156453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Овал 1"/>
          <p:cNvSpPr/>
          <p:nvPr/>
        </p:nvSpPr>
        <p:spPr>
          <a:xfrm flipH="1">
            <a:off x="4509952" y="323542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flipH="1">
            <a:off x="6719746" y="3240864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278090" y="3396339"/>
            <a:ext cx="636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20556" y="3418107"/>
            <a:ext cx="636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8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24543" y="0"/>
                <a:ext cx="11332027" cy="478427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 panose="02040503050406030204" pitchFamily="18" charset="0"/>
                              </a:rPr>
                              <m:t>М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ru-RU" sz="3200" i="1">
                            <a:latin typeface="Cambria Math" panose="02040503050406030204" pitchFamily="18" charset="0"/>
                          </a:rPr>
                          <m:t>М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 panose="02040503050406030204" pitchFamily="18" charset="0"/>
                              </a:rPr>
                              <m:t>М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ru-RU" sz="3200" i="1">
                            <a:latin typeface="Cambria Math" panose="02040503050406030204" pitchFamily="18" charset="0"/>
                          </a:rPr>
                          <m:t>М</m:t>
                        </m:r>
                      </m:e>
                    </m:acc>
                    <m:r>
                      <a:rPr lang="ru-RU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</m:t>
                    </m:r>
                    <m:acc>
                      <m:accPr>
                        <m:chr m:val="⃗"/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Используя условие </a:t>
                </a:r>
                <a:r>
                  <a:rPr lang="ru-RU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коллинеарности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векторов, получим</a:t>
                </a:r>
              </a:p>
              <a:p>
                <a:pPr marL="0" indent="0">
                  <a:buNone/>
                </a:pP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𝒙</m:t>
                        </m:r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sz="4000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sz="4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𝒚</m:t>
                        </m:r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sz="4000" b="1" i="1"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ru-RU" sz="4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ru-RU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Полученное уравнение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называется</a:t>
                </a:r>
                <a:r>
                  <a:rPr lang="ru-RU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каноническим уравнением </a:t>
                </a: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прямой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или </a:t>
                </a:r>
                <a:r>
                  <a:rPr lang="ru-RU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уравнением прямой, проходящей через данную точку, параллельно данному вектору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4543" y="0"/>
                <a:ext cx="11332027" cy="4784271"/>
              </a:xfrm>
              <a:blipFill>
                <a:blip r:embed="rId2"/>
                <a:stretch>
                  <a:fillRect l="-1399" t="-1529" r="-19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единительная линия 8"/>
          <p:cNvCxnSpPr/>
          <p:nvPr/>
        </p:nvCxnSpPr>
        <p:spPr>
          <a:xfrm flipV="1">
            <a:off x="3216729" y="5306786"/>
            <a:ext cx="5845628" cy="10776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735283" y="5682346"/>
            <a:ext cx="2253343" cy="4082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931229" y="5192486"/>
            <a:ext cx="1420585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94508" y="4733255"/>
                <a:ext cx="767446" cy="57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508" y="4733255"/>
                <a:ext cx="767446" cy="5783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711037" y="5763986"/>
            <a:ext cx="70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1354" y="6122861"/>
            <a:ext cx="70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735283" y="6041925"/>
            <a:ext cx="57136" cy="972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961413" y="5639147"/>
            <a:ext cx="57136" cy="972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258300" y="5274128"/>
            <a:ext cx="734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06762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83771" y="702129"/>
                <a:ext cx="11054443" cy="58293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r>
                  <a:rPr lang="ru-RU" sz="3200" dirty="0"/>
                  <a:t>В частности, если прямая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/>
                  <a:t> параллельна оси </a:t>
                </a:r>
                <a:r>
                  <a:rPr lang="ru-RU" sz="3200" i="1" dirty="0"/>
                  <a:t>Ох</a:t>
                </a:r>
                <a:r>
                  <a:rPr lang="ru-RU" sz="3200" dirty="0"/>
                  <a:t>, то ее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</a:rPr>
                      <m:t>𝑚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ru-RU" sz="3200" b="0" i="1" smtClean="0">
                        <a:latin typeface="Cambria Math"/>
                      </a:rPr>
                      <m:t>0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и </a:t>
                </a:r>
                <a:r>
                  <a:rPr lang="ru-RU" sz="3200" dirty="0" smtClean="0"/>
                  <a:t>уравнение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прямой примет вид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 algn="ctr">
                  <a:buNone/>
                </a:pPr>
                <a:r>
                  <a:rPr lang="ru-RU" sz="36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  <m:r>
                          <a:rPr lang="en-US" sz="36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𝟎</m:t>
                        </m:r>
                      </m:den>
                    </m:f>
                  </m:oMath>
                </a14:m>
                <a:r>
                  <a:rPr lang="ru-RU" sz="3600" b="1" dirty="0" smtClean="0"/>
                  <a:t>  </a:t>
                </a:r>
                <a:r>
                  <a:rPr lang="ru-RU" sz="3200" dirty="0" smtClean="0"/>
                  <a:t>или 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𝒚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Если прямая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 smtClean="0"/>
                  <a:t> параллельна оси </a:t>
                </a:r>
                <a:r>
                  <a:rPr lang="ru-RU" sz="3200" i="1" dirty="0" smtClean="0"/>
                  <a:t>Оу, </a:t>
                </a:r>
                <a:r>
                  <a:rPr lang="ru-RU" sz="3200" dirty="0" smtClean="0"/>
                  <a:t>то ее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ru-RU" sz="3200" b="0" i="1" smtClean="0">
                        <a:latin typeface="Cambria Math"/>
                      </a:rPr>
                      <m:t>0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𝑛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уравнение прямой примет вид 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 algn="ctr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𝟎</m:t>
                        </m:r>
                      </m:den>
                    </m:f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  <m:r>
                          <a:rPr lang="en-US" sz="36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ru-RU" sz="3600" b="1" dirty="0" smtClean="0"/>
                  <a:t> </a:t>
                </a:r>
                <a:r>
                  <a:rPr lang="ru-RU" sz="3200" b="1" dirty="0" smtClean="0"/>
                  <a:t> </a:t>
                </a:r>
                <a:r>
                  <a:rPr lang="ru-RU" sz="3200" dirty="0" smtClean="0"/>
                  <a:t>или 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𝒙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3771" y="702129"/>
                <a:ext cx="11054443" cy="5829300"/>
              </a:xfrm>
              <a:blipFill>
                <a:blip r:embed="rId3"/>
                <a:stretch>
                  <a:fillRect l="-1434" t="-2406" b="-10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72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49086" y="1208314"/>
                <a:ext cx="10504714" cy="49686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Замечание. </a:t>
                </a:r>
              </a:p>
              <a:p>
                <a:pPr marL="0" indent="0">
                  <a:buNone/>
                </a:pPr>
                <a:r>
                  <a:rPr lang="ru-RU" sz="3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Если уравнение прямой записано в общем виде, то направляющий вектор можно записать так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ru-RU" sz="3600" i="1">
                        <a:latin typeface="Cambria Math"/>
                      </a:rPr>
                      <m:t>;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.</a:t>
                </a:r>
                <a:endParaRPr lang="ru-RU" sz="3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086" y="1208314"/>
                <a:ext cx="10504714" cy="4968649"/>
              </a:xfrm>
              <a:blipFill>
                <a:blip r:embed="rId2"/>
                <a:stretch>
                  <a:fillRect l="-1740" t="-2945" r="-13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1443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75557" y="604157"/>
                <a:ext cx="11544300" cy="563335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Если в каноническом уравнении положить </a:t>
                </a:r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>
                            <a:latin typeface="Cambria Math"/>
                          </a:rPr>
                          <m:t>𝑥</m:t>
                        </m:r>
                        <m:r>
                          <a:rPr lang="en-US" sz="3600" b="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𝑚</m:t>
                        </m:r>
                      </m:den>
                    </m:f>
                    <m:r>
                      <a:rPr lang="en-US" sz="3600" b="0" i="1">
                        <a:latin typeface="Cambria Math"/>
                      </a:rPr>
                      <m:t>=</m:t>
                    </m:r>
                    <m:r>
                      <a:rPr lang="en-US" sz="3600" b="0" i="1">
                        <a:latin typeface="Cambria Math"/>
                      </a:rPr>
                      <m:t>𝑡</m:t>
                    </m:r>
                    <m:r>
                      <a:rPr lang="en-US" sz="3600" b="1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>
                            <a:latin typeface="Cambria Math"/>
                          </a:rPr>
                          <m:t>𝑦</m:t>
                        </m:r>
                        <m:r>
                          <a:rPr lang="en-US" sz="3600" b="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3600" b="0" i="1">
                        <a:latin typeface="Cambria Math"/>
                      </a:rPr>
                      <m:t>=</m:t>
                    </m:r>
                    <m:r>
                      <a:rPr lang="en-US" sz="3600" b="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200" dirty="0" smtClean="0"/>
                  <a:t>,</a:t>
                </a:r>
                <a:r>
                  <a:rPr lang="ru-RU" sz="3200" b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где </a:t>
                </a:r>
                <a14:m>
                  <m:oMath xmlns:m="http://schemas.openxmlformats.org/officeDocument/2006/math">
                    <m:r>
                      <a:rPr lang="en-US" sz="3200" b="0" i="1">
                        <a:latin typeface="Cambria Math"/>
                      </a:rPr>
                      <m:t>𝑡</m:t>
                    </m:r>
                  </m:oMath>
                </a14:m>
                <a:r>
                  <a:rPr lang="ru-RU" sz="3200" b="1" dirty="0" smtClean="0"/>
                  <a:t> </a:t>
                </a:r>
                <a:r>
                  <a:rPr lang="ru-RU" sz="3200" dirty="0" smtClean="0"/>
                  <a:t>– параметр, переменная величина,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𝑡</m:t>
                    </m:r>
                    <m:r>
                      <a:rPr lang="ru-RU" sz="3200" i="1">
                        <a:latin typeface="Cambria Math"/>
                      </a:rPr>
                      <m:t>∈</m:t>
                    </m:r>
                    <m:r>
                      <a:rPr lang="ru-RU" sz="3200" i="1">
                        <a:latin typeface="Cambria Math"/>
                      </a:rPr>
                      <m:t>𝑅</m:t>
                    </m:r>
                  </m:oMath>
                </a14:m>
                <a:r>
                  <a:rPr lang="ru-RU" sz="3200" dirty="0" smtClean="0"/>
                  <a:t> и выразить </a:t>
                </a:r>
                <a:r>
                  <a:rPr lang="ru-RU" sz="3200" i="1" dirty="0" smtClean="0"/>
                  <a:t>х</a:t>
                </a:r>
                <a:r>
                  <a:rPr lang="ru-RU" sz="3200" dirty="0" smtClean="0"/>
                  <a:t> и </a:t>
                </a:r>
                <a:r>
                  <a:rPr lang="ru-RU" sz="3200" i="1" dirty="0" smtClean="0"/>
                  <a:t>у</a:t>
                </a:r>
                <a:r>
                  <a:rPr lang="ru-RU" sz="3200" dirty="0" smtClean="0"/>
                  <a:t>,</a:t>
                </a:r>
                <a:r>
                  <a:rPr lang="ru-RU" sz="3200" i="1" dirty="0" smtClean="0"/>
                  <a:t> </a:t>
                </a:r>
                <a:r>
                  <a:rPr lang="ru-RU" sz="3200" dirty="0" smtClean="0"/>
                  <a:t>получим уравнения 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𝑚𝑡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𝑛𝑡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∈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𝑅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к</a:t>
                </a:r>
                <a:r>
                  <a:rPr lang="ru-RU" sz="3200" dirty="0" smtClean="0"/>
                  <a:t>оторые называются </a:t>
                </a:r>
                <a:r>
                  <a:rPr lang="ru-RU" sz="3200" b="1" dirty="0" smtClean="0"/>
                  <a:t>параметрическими уравнениями прямой.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557" y="604157"/>
                <a:ext cx="11544300" cy="5633357"/>
              </a:xfrm>
              <a:blipFill>
                <a:blip r:embed="rId2"/>
                <a:stretch>
                  <a:fillRect l="-1373" t="-2922" r="-1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33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28700" y="359230"/>
                <a:ext cx="10047621" cy="523751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600" dirty="0"/>
                  <a:t>Пусть на прямой </a:t>
                </a:r>
                <a:r>
                  <a:rPr lang="en-US" sz="3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600" dirty="0"/>
                  <a:t> заданы две точки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ru-RU" sz="3600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sz="3600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ru-RU" sz="3600" b="0" i="0" smtClean="0">
                        <a:latin typeface="Cambria Math"/>
                      </a:rPr>
                      <m:t>, </m:t>
                    </m:r>
                    <m:r>
                      <a:rPr lang="en-US" sz="3600" i="1">
                        <a:latin typeface="Cambria Math"/>
                      </a:rPr>
                      <m:t>𝑀</m:t>
                    </m:r>
                    <m:r>
                      <a:rPr lang="en-US" sz="3600" i="1">
                        <a:latin typeface="Cambria Math"/>
                      </a:rPr>
                      <m:t>(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i="1">
                        <a:latin typeface="Cambria Math"/>
                      </a:rPr>
                      <m:t>;</m:t>
                    </m:r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600" dirty="0" smtClean="0"/>
                  <a:t> – текущая точка этой прямой. Тогда уравнение вида</a:t>
                </a:r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 algn="ctr">
                  <a:buNone/>
                </a:pPr>
                <a:r>
                  <a:rPr lang="ru-RU" sz="40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𝒙</m:t>
                        </m:r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4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𝒚</m:t>
                        </m:r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40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4000" b="1" dirty="0"/>
                  <a:t>  </a:t>
                </a:r>
                <a:endParaRPr lang="ru-RU" sz="4000" b="1" dirty="0" smtClean="0"/>
              </a:p>
              <a:p>
                <a:pPr marL="0" indent="0" algn="ctr">
                  <a:buNone/>
                </a:pPr>
                <a:endParaRPr lang="ru-RU" sz="3600" b="1" dirty="0" smtClean="0"/>
              </a:p>
              <a:p>
                <a:pPr marL="0" indent="0">
                  <a:buNone/>
                </a:pPr>
                <a:r>
                  <a:rPr lang="ru-RU" sz="3600" dirty="0" smtClean="0"/>
                  <a:t>называется </a:t>
                </a:r>
                <a:r>
                  <a:rPr lang="ru-RU" sz="3600" b="1" dirty="0" smtClean="0"/>
                  <a:t>уравнением прямой, проходящей через две данные точки.</a:t>
                </a:r>
                <a:endParaRPr lang="ru-RU" sz="3600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700" y="359230"/>
                <a:ext cx="10047621" cy="5237518"/>
              </a:xfrm>
              <a:blipFill>
                <a:blip r:embed="rId2"/>
                <a:stretch>
                  <a:fillRect l="-1881" t="-3143" r="-3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55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00101" y="816429"/>
                <a:ext cx="10972800" cy="474766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600" dirty="0" smtClean="0"/>
                  <a:t>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600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  <a:r>
                  <a:rPr lang="ru-RU" sz="3600" dirty="0" smtClean="0"/>
                  <a:t>– заданная точка на прямой </a:t>
                </a:r>
                <a:r>
                  <a:rPr lang="ru-RU" sz="3600" dirty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600" dirty="0" smtClean="0"/>
                  <a:t>,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𝛼</m:t>
                    </m:r>
                  </m:oMath>
                </a14:m>
                <a:r>
                  <a:rPr lang="ru-RU" sz="3600" dirty="0" smtClean="0"/>
                  <a:t> – угол наклона прямой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600" dirty="0" smtClean="0"/>
                  <a:t> к оси </a:t>
                </a:r>
                <a:r>
                  <a:rPr lang="ru-RU" sz="3600" i="1" dirty="0" smtClean="0"/>
                  <a:t>Ох,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𝛼</m:t>
                    </m:r>
                    <m:r>
                      <a:rPr lang="en-US" sz="3600" i="1">
                        <a:latin typeface="Cambria Math"/>
                      </a:rPr>
                      <m:t>≠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36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Обозначим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𝑡𝑔</m:t>
                    </m:r>
                    <m:r>
                      <a:rPr lang="en-US" sz="3600" i="1">
                        <a:latin typeface="Cambria Math"/>
                      </a:rPr>
                      <m:t>𝛼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 smtClean="0"/>
                  <a:t> (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3600" dirty="0" smtClean="0"/>
                  <a:t> – угловой коэффициент прямой). Тогда уравнение вида </a:t>
                </a:r>
                <a:endParaRPr lang="ru-RU" sz="36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𝒚</m:t>
                      </m:r>
                      <m:r>
                        <a:rPr lang="en-US" sz="3600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sz="3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>
                              <a:latin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600" b="1" i="1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r>
                        <a:rPr lang="en-US" sz="3600" b="1" i="1">
                          <a:latin typeface="Cambria Math"/>
                        </a:rPr>
                        <m:t>𝒌</m:t>
                      </m:r>
                      <m:r>
                        <a:rPr lang="en-US" sz="3600" b="1" i="1">
                          <a:latin typeface="Cambria Math"/>
                        </a:rPr>
                        <m:t>(</m:t>
                      </m:r>
                      <m:r>
                        <a:rPr lang="en-US" sz="3600" b="1" i="1">
                          <a:latin typeface="Cambria Math"/>
                        </a:rPr>
                        <m:t>𝒙</m:t>
                      </m:r>
                      <m:r>
                        <a:rPr lang="en-US" sz="3600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sz="3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3600" b="1" i="1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sz="36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b="1" dirty="0" smtClean="0"/>
              </a:p>
              <a:p>
                <a:pPr marL="0" indent="0">
                  <a:buNone/>
                </a:pPr>
                <a:r>
                  <a:rPr lang="ru-RU" sz="3600" dirty="0"/>
                  <a:t>н</a:t>
                </a:r>
                <a:r>
                  <a:rPr lang="ru-RU" sz="3600" dirty="0" smtClean="0"/>
                  <a:t>азывается </a:t>
                </a:r>
                <a:r>
                  <a:rPr lang="ru-RU" sz="3600" b="1" dirty="0" smtClean="0"/>
                  <a:t>уравнением прямой, проходящей через данную точку в заданном направлении.</a:t>
                </a:r>
                <a:endParaRPr lang="ru-RU" sz="3600" b="1" dirty="0"/>
              </a:p>
              <a:p>
                <a:pPr marL="0" indent="0">
                  <a:buNone/>
                </a:pP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0101" y="816429"/>
                <a:ext cx="10972800" cy="4747661"/>
              </a:xfrm>
              <a:blipFill>
                <a:blip r:embed="rId2"/>
                <a:stretch>
                  <a:fillRect l="-1667" t="-32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98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74510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sz="3600" dirty="0"/>
                  <a:t>Выразим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3600" dirty="0"/>
                  <a:t> из последнего </a:t>
                </a:r>
                <a:r>
                  <a:rPr lang="ru-RU" sz="3600" dirty="0" smtClean="0"/>
                  <a:t>уравнения: </a:t>
                </a:r>
                <a:endParaRPr lang="ru-RU" sz="36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𝑦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𝑘𝑥</m:t>
                    </m:r>
                    <m:r>
                      <a:rPr lang="en-US" sz="3600" i="1">
                        <a:latin typeface="Cambria Math"/>
                      </a:rPr>
                      <m:t>+(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600" dirty="0"/>
                  <a:t>)</a:t>
                </a:r>
                <a:r>
                  <a:rPr lang="ru-RU" sz="3600" dirty="0" smtClean="0"/>
                  <a:t>, обозначим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−</m:t>
                    </m:r>
                    <m:r>
                      <a:rPr lang="en-US" sz="3600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3600" i="1">
                        <a:latin typeface="Cambria Math"/>
                      </a:rPr>
                      <m:t>=</m:t>
                    </m:r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ru-RU" sz="3600" dirty="0" smtClean="0"/>
                  <a:t>, тогда получим уравнение</a:t>
                </a:r>
              </a:p>
              <a:p>
                <a:pPr marL="0" indent="0" algn="ctr">
                  <a:buNone/>
                </a:pPr>
                <a:r>
                  <a:rPr lang="ru-RU" sz="36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1" i="1">
                        <a:latin typeface="Cambria Math"/>
                      </a:rPr>
                      <m:t>𝒌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1" i="1">
                        <a:latin typeface="Cambria Math"/>
                      </a:rPr>
                      <m:t>𝒃</m:t>
                    </m:r>
                  </m:oMath>
                </a14:m>
                <a:r>
                  <a:rPr lang="ru-RU" sz="3600" b="1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sz="3600" dirty="0"/>
                  <a:t>к</a:t>
                </a:r>
                <a:r>
                  <a:rPr lang="ru-RU" sz="3600" dirty="0" smtClean="0"/>
                  <a:t>оторое называется </a:t>
                </a:r>
                <a:r>
                  <a:rPr lang="ru-RU" sz="3600" b="1" dirty="0" smtClean="0"/>
                  <a:t>уравнением прямой с угловым коэффициентом.</a:t>
                </a:r>
                <a:endParaRPr lang="ru-RU" sz="3600" b="1" dirty="0"/>
              </a:p>
              <a:p>
                <a:pPr marL="0" indent="0">
                  <a:buNone/>
                </a:pPr>
                <a:r>
                  <a:rPr lang="en-US" sz="3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3600" dirty="0" smtClean="0"/>
                  <a:t> </a:t>
                </a:r>
                <a:r>
                  <a:rPr lang="ru-RU" sz="3600" dirty="0" smtClean="0"/>
                  <a:t>- ордината точки пересечения прямой с осью </a:t>
                </a:r>
                <a:r>
                  <a:rPr lang="ru-RU" sz="3600" i="1" dirty="0" err="1" smtClean="0"/>
                  <a:t>Оу</a:t>
                </a:r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74510"/>
                <a:ext cx="10515600" cy="4351338"/>
              </a:xfrm>
              <a:blipFill>
                <a:blip r:embed="rId2"/>
                <a:stretch>
                  <a:fillRect l="-1797" t="-3361" r="-17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28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412776"/>
            <a:ext cx="676875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02767" y="2483604"/>
                <a:ext cx="20281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𝒚</m:t>
                      </m:r>
                      <m:r>
                        <a:rPr lang="en-US" sz="2800" b="1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1" i="1">
                          <a:latin typeface="Cambria Math"/>
                          <a:ea typeface="Cambria Math"/>
                        </a:rPr>
                        <m:t>𝒌𝒙</m:t>
                      </m:r>
                      <m:r>
                        <a:rPr lang="en-US" sz="2800" b="1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  <a:ea typeface="Cambria Math"/>
                        </a:rPr>
                        <m:t>𝒃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767" y="2483604"/>
                <a:ext cx="202811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454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013" y="290738"/>
            <a:ext cx="11081657" cy="537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Пример.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Прямая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задана уравнением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+ 6 = 0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Составить уравнения: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прямой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3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проходящей через точку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(5; -4) параллельно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3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проходящей через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координат перпендикулярно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70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57" y="578824"/>
            <a:ext cx="10058399" cy="569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2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42899" y="310243"/>
                <a:ext cx="11446329" cy="58667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Решение.</a:t>
                </a: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а) Из уравнения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прямой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3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+ 6 = 0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определим нормальный вектор этой прямой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=(2;−3)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Это вектор перпендикулярен и прямой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Таким образом, для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известен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нормальный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точка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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Воспользуемся уравнением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𝐴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)+</m:t>
                    </m:r>
                    <m:r>
                      <a:rPr lang="ru-RU" sz="3200" i="1">
                        <a:latin typeface="Cambria Math"/>
                      </a:rPr>
                      <m:t>𝐵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)=0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(уравнение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прямой, проходящей через данную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sz="3200" b="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перпендикулярно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данному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</a:p>
              <a:p>
                <a:pPr marL="0" indent="0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899" y="310243"/>
                <a:ext cx="11446329" cy="5866720"/>
              </a:xfrm>
              <a:blipFill>
                <a:blip r:embed="rId2"/>
                <a:stretch>
                  <a:fillRect l="-1331" t="-2287" r="-2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293" y="4310743"/>
            <a:ext cx="4024293" cy="5225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107" y="5159825"/>
            <a:ext cx="7230778" cy="73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18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20486" y="914400"/>
                <a:ext cx="10733314" cy="5262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б) Для прямой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sz="3200" i="1">
                        <a:latin typeface="Cambria Math" panose="02040503050406030204" pitchFamily="18" charset="0"/>
                      </a:rPr>
                      <m:t>(2;−3)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является направляющим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ru-RU" sz="32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</m:t>
                    </m:r>
                    <m:sSub>
                      <m:sSubPr>
                        <m:ctrlPr>
                          <a:rPr lang="ru-RU" sz="32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𝑙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точка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(0; 0)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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Воспользуемся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>
                            <a:latin typeface="Cambria Math"/>
                          </a:rPr>
                          <m:t>𝑥</m:t>
                        </m:r>
                        <m:r>
                          <a:rPr lang="en-US" sz="3200" b="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>
                            <a:latin typeface="Cambria Math"/>
                          </a:rPr>
                          <m:t>𝑚</m:t>
                        </m:r>
                      </m:den>
                    </m:f>
                    <m:r>
                      <a:rPr lang="en-US" sz="32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>
                            <a:latin typeface="Cambria Math"/>
                          </a:rPr>
                          <m:t>𝑦</m:t>
                        </m:r>
                        <m:r>
                          <a:rPr lang="en-US" sz="3200" b="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(каноническое уравнение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или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прямой, проходящей через данную точку, параллельно данному вектору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</a:p>
              <a:p>
                <a:pPr marL="0" indent="0">
                  <a:buNone/>
                </a:pP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 прямой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0486" y="914400"/>
                <a:ext cx="10733314" cy="5262563"/>
              </a:xfrm>
              <a:blipFill>
                <a:blip r:embed="rId2"/>
                <a:stretch>
                  <a:fillRect l="-1476" t="-25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904" y="3762609"/>
            <a:ext cx="8476315" cy="9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87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529" y="116633"/>
            <a:ext cx="8898725" cy="106521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2. Угол между двумя прямыми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6571" y="1484785"/>
                <a:ext cx="11560629" cy="487156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Пусть прямые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заданы уравнениями с угловыми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коэффициентами  </a:t>
                </a:r>
              </a:p>
              <a:p>
                <a:pPr marL="0" indent="0" algn="ctr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b="0" i="1" smtClean="0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и</m:t>
                    </m:r>
                    <m:r>
                      <a:rPr lang="ru-RU" sz="3200" b="0" i="1" smtClean="0">
                        <a:latin typeface="Cambria Math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 </m:t>
                    </m:r>
                  </m:oMath>
                </a14:m>
                <a:endParaRPr lang="ru-RU" sz="32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 </m:t>
                    </m:r>
                    <m:r>
                      <a:rPr lang="en-US" sz="3200" i="1">
                        <a:latin typeface="Cambria Math"/>
                      </a:rPr>
                      <m:t>𝑡𝑔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𝑡𝑔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углы наклона к оси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соответственно.</a:t>
                </a:r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6571" y="1484785"/>
                <a:ext cx="11560629" cy="4871565"/>
              </a:xfrm>
              <a:blipFill>
                <a:blip r:embed="rId2"/>
                <a:stretch>
                  <a:fillRect l="-1371" t="-27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510" y="4953834"/>
            <a:ext cx="8800119" cy="63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9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7688" y="1412778"/>
            <a:ext cx="7380312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949" y="130790"/>
            <a:ext cx="6918293" cy="65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5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71499" y="489857"/>
                <a:ext cx="11005457" cy="636814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200" dirty="0" smtClean="0">
                    <a:sym typeface="Symbol" panose="05050102010706020507" pitchFamily="18" charset="2"/>
                  </a:rPr>
                  <a:t></a:t>
                </a:r>
                <a:r>
                  <a:rPr lang="en-US" sz="3200" baseline="-25000" dirty="0" smtClean="0">
                    <a:sym typeface="Symbol" panose="05050102010706020507" pitchFamily="18" charset="2"/>
                  </a:rPr>
                  <a:t>2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 = </a:t>
                </a:r>
                <a:r>
                  <a:rPr lang="en-US" sz="3200" dirty="0">
                    <a:sym typeface="Symbol" panose="05050102010706020507" pitchFamily="18" charset="2"/>
                  </a:rPr>
                  <a:t> + 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</a:t>
                </a:r>
                <a:r>
                  <a:rPr lang="en-US" sz="3200" baseline="-25000" dirty="0" smtClean="0">
                    <a:sym typeface="Symbol" panose="05050102010706020507" pitchFamily="18" charset="2"/>
                  </a:rPr>
                  <a:t>1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или 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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 = </a:t>
                </a:r>
                <a:r>
                  <a:rPr lang="en-US" sz="3200" dirty="0">
                    <a:sym typeface="Symbol" panose="05050102010706020507" pitchFamily="18" charset="2"/>
                  </a:rPr>
                  <a:t></a:t>
                </a:r>
                <a:r>
                  <a:rPr lang="en-US" sz="3200" baseline="-25000" dirty="0" smtClean="0">
                    <a:sym typeface="Symbol" panose="05050102010706020507" pitchFamily="18" charset="2"/>
                  </a:rPr>
                  <a:t>2</a:t>
                </a:r>
                <a:r>
                  <a:rPr lang="ru-RU" sz="3200" baseline="-25000" dirty="0" smtClean="0">
                    <a:sym typeface="Symbol" panose="05050102010706020507" pitchFamily="18" charset="2"/>
                  </a:rPr>
                  <a:t>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- </a:t>
                </a:r>
                <a:r>
                  <a:rPr lang="en-US" sz="3200" dirty="0">
                    <a:sym typeface="Symbol" panose="05050102010706020507" pitchFamily="18" charset="2"/>
                  </a:rPr>
                  <a:t></a:t>
                </a:r>
                <a:r>
                  <a:rPr lang="en-US" sz="3200" baseline="-25000" dirty="0" smtClean="0">
                    <a:sym typeface="Symbol" panose="05050102010706020507" pitchFamily="18" charset="2"/>
                  </a:rPr>
                  <a:t>1</a:t>
                </a:r>
                <a:r>
                  <a:rPr lang="ru-RU" sz="3200" baseline="-25000" dirty="0" smtClean="0">
                    <a:sym typeface="Symbol" panose="05050102010706020507" pitchFamily="18" charset="2"/>
                  </a:rPr>
                  <a:t>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(по теореме о внешнем угле треугольника)</a:t>
                </a:r>
                <a:endParaRPr lang="en-US" sz="3200" dirty="0" smtClean="0"/>
              </a:p>
              <a:p>
                <a:pPr marL="0" indent="0">
                  <a:buNone/>
                </a:pPr>
                <a:endParaRPr lang="en-US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≠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3200" dirty="0" smtClean="0"/>
                  <a:t> , то </a:t>
                </a:r>
                <a:endParaRPr lang="ru-RU" sz="32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𝑡𝑔</m:t>
                      </m:r>
                      <m:r>
                        <a:rPr lang="en-US" sz="3200" i="1">
                          <a:latin typeface="Cambria Math"/>
                        </a:rPr>
                        <m:t>𝜑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a:rPr lang="en-US" sz="3200" i="1">
                          <a:latin typeface="Cambria Math"/>
                        </a:rPr>
                        <m:t>𝑡𝑔</m:t>
                      </m:r>
                      <m:r>
                        <a:rPr lang="en-US" sz="32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latin typeface="Cambria Math"/>
                            </a:rPr>
                            <m:t>−</m:t>
                          </m:r>
                          <m:r>
                            <a:rPr lang="en-US" sz="3200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1+</m:t>
                          </m:r>
                          <m:r>
                            <a:rPr lang="en-US" sz="3200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latin typeface="Cambria Math"/>
                            </a:rPr>
                            <m:t>∙</m:t>
                          </m:r>
                          <m:r>
                            <a:rPr lang="en-US" sz="3200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Таким образом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𝒕𝒈</m:t>
                      </m:r>
                      <m:r>
                        <a:rPr lang="en-US" sz="3600" b="1" i="1">
                          <a:latin typeface="Cambria Math"/>
                        </a:rPr>
                        <m:t>𝝋</m:t>
                      </m:r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sz="3600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3600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sz="3600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sz="36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3600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sz="3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sz="3600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3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sz="3600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sz="3600" b="1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200" b="1" dirty="0" smtClean="0"/>
              </a:p>
              <a:p>
                <a:pPr marL="0" indent="0" algn="ctr">
                  <a:buNone/>
                </a:pPr>
                <a:endParaRPr lang="ru-RU" sz="3200" b="1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499" y="489857"/>
                <a:ext cx="11005457" cy="6368143"/>
              </a:xfrm>
              <a:blipFill>
                <a:blip r:embed="rId2"/>
                <a:stretch>
                  <a:fillRect l="-1440" t="-22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51114" y="1126671"/>
                <a:ext cx="10602686" cy="505029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Если требуется вычислить острый угол между прямыми, не учитывая, какая прямая является первой, какая - второй, то правая часть формулы 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берется по модулю, то </a:t>
                </a:r>
                <a:r>
                  <a:rPr lang="ru-RU" sz="3200" dirty="0" smtClean="0"/>
                  <a:t>есть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</a:rPr>
                      <m:t>𝑡𝑔</m:t>
                    </m:r>
                    <m:r>
                      <a:rPr lang="en-US" sz="4000" i="1">
                        <a:latin typeface="Cambria Math"/>
                      </a:rPr>
                      <m:t>𝜑</m:t>
                    </m:r>
                    <m:r>
                      <a:rPr lang="en-US" sz="40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4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40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4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ru-RU" sz="4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sz="4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ru-RU" sz="4000" dirty="0" smtClean="0"/>
                  <a:t>.</a:t>
                </a:r>
                <a:endParaRPr lang="ru-RU" sz="40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1114" y="1126671"/>
                <a:ext cx="10602686" cy="5050292"/>
              </a:xfrm>
              <a:blipFill>
                <a:blip r:embed="rId2"/>
                <a:stretch>
                  <a:fillRect l="-1437" t="-2536" r="-14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5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81743" y="1338943"/>
                <a:ext cx="10472057" cy="458832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 </a:t>
                </a:r>
                <a:r>
                  <a:rPr lang="ru-RU" sz="3200" dirty="0" smtClean="0"/>
                  <a:t>Пусть </a:t>
                </a:r>
                <a:r>
                  <a:rPr lang="ru-RU" sz="3200" dirty="0"/>
                  <a:t>прямые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/>
                  <a:t>  заданы общими уравнениями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=0 и</m:t>
                    </m:r>
                  </m:oMath>
                </a14:m>
                <a:r>
                  <a:rPr lang="ru-RU" sz="3200" i="1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/>
                  <a:t>, 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где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ru-RU" sz="3200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 – нормальные векторы прямых</a:t>
                </a:r>
                <a:r>
                  <a:rPr lang="ru-RU" sz="32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Тогда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200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sz="3200" b="1" i="1">
                            <a:latin typeface="Cambria Math"/>
                          </a:rPr>
                          <m:t>𝝋</m:t>
                        </m:r>
                        <m:r>
                          <a:rPr lang="en-US" sz="3200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sz="3200" b="1" i="1">
                                <a:latin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ru-RU" sz="32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3200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  <m:r>
                              <a:rPr lang="en-US" sz="3200" b="1" i="1">
                                <a:latin typeface="Cambria Math"/>
                              </a:rPr>
                              <m:t>∙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ru-RU" sz="32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3200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ru-RU" sz="3200" b="1" dirty="0" smtClean="0"/>
                  <a:t>  </a:t>
                </a:r>
                <a:r>
                  <a:rPr lang="ru-RU" sz="3200" dirty="0" smtClean="0"/>
                  <a:t>или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200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sz="3200" b="1" i="1">
                            <a:latin typeface="Cambria Math"/>
                          </a:rPr>
                          <m:t>𝝋</m:t>
                        </m:r>
                        <m:r>
                          <a:rPr lang="en-US" sz="3200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sz="3200" b="1" i="1">
                                <a:latin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lang="en-US" sz="3200" b="1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sz="3200" b="1" i="1">
                                <a:latin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  <m:r>
                                  <a:rPr lang="en-US" sz="3200" b="1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e>
                            </m:rad>
                            <m:r>
                              <a:rPr lang="en-US" sz="3200" b="1" i="1">
                                <a:latin typeface="Cambria Math"/>
                              </a:rPr>
                              <m:t>∙</m:t>
                            </m:r>
                            <m:rad>
                              <m:radPr>
                                <m:degHide m:val="on"/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  <m:r>
                                  <a:rPr lang="en-US" sz="3200" b="1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ru-RU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sz="3200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e>
                            </m:rad>
                          </m:den>
                        </m:f>
                      </m:e>
                    </m:fun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743" y="1338943"/>
                <a:ext cx="10472057" cy="4588328"/>
              </a:xfrm>
              <a:blipFill>
                <a:blip r:embed="rId2"/>
                <a:stretch>
                  <a:fillRect l="-1513" t="-2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54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1" y="116633"/>
            <a:ext cx="9372254" cy="10652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3. </a:t>
            </a:r>
            <a:r>
              <a:rPr lang="ru-RU" b="1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43001" y="1484785"/>
                <a:ext cx="10210799" cy="501398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𝑡𝑔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 (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</a:t>
                </a:r>
                <a:r>
                  <a:rPr lang="ru-RU" sz="3200" baseline="-25000" dirty="0" smtClean="0">
                    <a:sym typeface="Symbol" panose="05050102010706020507" pitchFamily="18" charset="2"/>
                  </a:rPr>
                  <a:t>1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= 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</a:t>
                </a:r>
                <a:r>
                  <a:rPr lang="ru-RU" sz="3200" baseline="-25000" dirty="0" smtClean="0">
                    <a:sym typeface="Symbol" panose="05050102010706020507" pitchFamily="18" charset="2"/>
                  </a:rPr>
                  <a:t>2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𝑡𝑔</m:t>
                    </m:r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dirty="0"/>
                  <a:t> </a:t>
                </a:r>
                <a:r>
                  <a:rPr lang="ru-RU" sz="3200" dirty="0" smtClean="0"/>
                  <a:t>=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𝑡𝑔</m:t>
                    </m:r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/>
                  <a:t>).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Это означает, что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=0</m:t>
                    </m:r>
                    <m:r>
                      <a:rPr lang="ru-RU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 (из </a:t>
                </a:r>
                <a14:m>
                  <m:oMath xmlns:m="http://schemas.openxmlformats.org/officeDocument/2006/math">
                    <m:r>
                      <a:rPr lang="en-US" sz="3200" b="0" i="1">
                        <a:latin typeface="Cambria Math"/>
                      </a:rPr>
                      <m:t>𝑡𝑔</m:t>
                    </m:r>
                    <m:r>
                      <a:rPr lang="en-US" sz="3200" b="0" i="1">
                        <a:latin typeface="Cambria Math"/>
                      </a:rPr>
                      <m:t>𝜑</m:t>
                    </m:r>
                    <m:r>
                      <a:rPr lang="en-US" sz="32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200" b="0" i="1">
                            <a:latin typeface="Cambria Math"/>
                          </a:rPr>
                          <m:t>1+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3200" dirty="0" smtClean="0"/>
                  <a:t>) или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 smtClean="0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Таким образом, </a:t>
                </a:r>
                <a:r>
                  <a:rPr lang="ru-RU" sz="3200" b="1" dirty="0" smtClean="0"/>
                  <a:t>условие параллельности двух прямых, заданных с угловыми коэффициентами, заключается в равенстве угловых коэффициентов этих прямых.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1" y="1484785"/>
                <a:ext cx="10210799" cy="5013986"/>
              </a:xfrm>
              <a:blipFill>
                <a:blip r:embed="rId2"/>
                <a:stretch>
                  <a:fillRect l="-1552" t="-2798" r="-19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07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489857"/>
                <a:ext cx="12192000" cy="53557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𝑡𝑔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</m:oMath>
                </a14:m>
                <a:r>
                  <a:rPr lang="ru-RU" sz="3200" dirty="0" smtClean="0"/>
                  <a:t> не определён,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sz="3200" i="1">
                        <a:latin typeface="Cambria Math"/>
                      </a:rPr>
                      <m:t>𝑡𝑔</m:t>
                    </m:r>
                    <m:r>
                      <a:rPr lang="en-US" sz="3200" i="1">
                        <a:latin typeface="Cambria Math"/>
                      </a:rPr>
                      <m:t>𝜑</m:t>
                    </m:r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3200" dirty="0" smtClean="0"/>
                  <a:t>.</a:t>
                </a:r>
                <a:r>
                  <a:rPr lang="ru-RU" sz="320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Тогда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1+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 или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3200" b="1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b="1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ru-RU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3200" b="1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32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dirty="0" smtClean="0"/>
                  <a:t> </a:t>
                </a:r>
                <a:r>
                  <a:rPr lang="ru-RU" sz="320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условие перпендикулярности </a:t>
                </a:r>
                <a:r>
                  <a:rPr lang="ru-RU" sz="3200" b="1" dirty="0"/>
                  <a:t>двух прямых, заданных с угловыми </a:t>
                </a:r>
                <a:r>
                  <a:rPr lang="ru-RU" sz="3200" b="1" dirty="0" smtClean="0"/>
                  <a:t>коэффициентами </a:t>
                </a:r>
                <a:r>
                  <a:rPr lang="ru-RU" sz="3200" dirty="0" smtClean="0"/>
                  <a:t>(угловые коэффициенты двух перпендикулярных прямых обратно пропорциональны и противоположны по знаку).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489857"/>
                <a:ext cx="12192000" cy="5355772"/>
              </a:xfrm>
              <a:blipFill>
                <a:blip r:embed="rId2"/>
                <a:stretch>
                  <a:fillRect l="-1250" t="-3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6571" y="342900"/>
                <a:ext cx="11723915" cy="58946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sz="3200" dirty="0" smtClean="0"/>
                  <a:t>Пусть прямые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/>
                  <a:t>  заданы </a:t>
                </a:r>
                <a:r>
                  <a:rPr lang="ru-RU" sz="3200" i="1" dirty="0" smtClean="0"/>
                  <a:t>общими уравнениями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=0 и</m:t>
                    </m:r>
                  </m:oMath>
                </a14:m>
                <a:r>
                  <a:rPr lang="ru-RU" sz="3200" i="1" dirty="0" smtClean="0"/>
                  <a:t>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, где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ru-RU" sz="3200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– нормальные векторы прямых.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/>
                  <a:t>, то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</m:t>
                    </m:r>
                    <m:acc>
                      <m:accPr>
                        <m:chr m:val="⃗"/>
                        <m:ctrlPr>
                          <a:rPr lang="en-US" sz="32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3200" dirty="0" smtClean="0"/>
                  <a:t>, </a:t>
                </a:r>
                <a:r>
                  <a:rPr lang="ru-RU" sz="3200" dirty="0" smtClean="0"/>
                  <a:t>тогда</a:t>
                </a:r>
                <a:endParaRPr lang="en-US" sz="3200" dirty="0" smtClean="0"/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3200" b="1" dirty="0" smtClean="0"/>
                  <a:t> - </a:t>
                </a:r>
                <a:endParaRPr lang="en-US" sz="3200" b="1" dirty="0" smtClean="0"/>
              </a:p>
              <a:p>
                <a:pPr marL="0" indent="0">
                  <a:buNone/>
                </a:pPr>
                <a:r>
                  <a:rPr lang="ru-RU" sz="3200" b="1" dirty="0" smtClean="0"/>
                  <a:t>условие параллельности двух прямых, заданных общими уравнениями.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6571" y="342900"/>
                <a:ext cx="11723915" cy="5894613"/>
              </a:xfrm>
              <a:blipFill>
                <a:blip r:embed="rId2"/>
                <a:stretch>
                  <a:fillRect l="-1352" r="-11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51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22513" y="620486"/>
                <a:ext cx="11332029" cy="57358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Если  прямые заданы уравнениями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=0 и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, </a:t>
                </a:r>
                <a:endParaRPr lang="en-US" sz="32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</m:t>
                    </m:r>
                    <m:acc>
                      <m:accPr>
                        <m:chr m:val="⃗"/>
                        <m:ctrlPr>
                          <a:rPr lang="en-US" sz="32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3200" dirty="0" smtClean="0"/>
                  <a:t>, </a:t>
                </a:r>
                <a:r>
                  <a:rPr lang="ru-RU" sz="3200" dirty="0" smtClean="0"/>
                  <a:t>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·</m:t>
                    </m:r>
                    <m:acc>
                      <m:accPr>
                        <m:chr m:val="⃗"/>
                        <m:ctrlPr>
                          <a:rPr lang="en-US" sz="32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sz="32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=0</m:t>
                    </m:r>
                  </m:oMath>
                </a14:m>
                <a:r>
                  <a:rPr lang="ru-RU" sz="3200" dirty="0" smtClean="0"/>
                  <a:t>,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тогда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sz="3200" b="1" dirty="0" smtClean="0"/>
                  <a:t> - </a:t>
                </a:r>
                <a:endParaRPr lang="ru-RU" sz="3200" b="1" dirty="0"/>
              </a:p>
              <a:p>
                <a:pPr marL="0" indent="0">
                  <a:buNone/>
                </a:pPr>
                <a:r>
                  <a:rPr lang="ru-RU" sz="3200" b="1" dirty="0"/>
                  <a:t>у</a:t>
                </a:r>
                <a:r>
                  <a:rPr lang="ru-RU" sz="3200" b="1" dirty="0" smtClean="0"/>
                  <a:t>словие перпендикулярности двух прямых, заданных общими уравнениями.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513" y="620486"/>
                <a:ext cx="11332029" cy="5735863"/>
              </a:xfrm>
              <a:blipFill>
                <a:blip r:embed="rId2"/>
                <a:stretch>
                  <a:fillRect l="-13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11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871" y="179614"/>
            <a:ext cx="10912929" cy="5997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Условия пересечения, параллельности или совпадения двух прямых, заданных общими уравнениями:</a:t>
            </a:r>
          </a:p>
          <a:p>
            <a:pPr marL="0" indent="0"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4885584"/>
                  </p:ext>
                </p:extLst>
              </p:nvPr>
            </p:nvGraphicFramePr>
            <p:xfrm>
              <a:off x="718457" y="1747158"/>
              <a:ext cx="10858500" cy="4429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29250">
                      <a:extLst>
                        <a:ext uri="{9D8B030D-6E8A-4147-A177-3AD203B41FA5}">
                          <a16:colId xmlns:a16="http://schemas.microsoft.com/office/drawing/2014/main" val="469043966"/>
                        </a:ext>
                      </a:extLst>
                    </a:gridCol>
                    <a:gridCol w="5429250">
                      <a:extLst>
                        <a:ext uri="{9D8B030D-6E8A-4147-A177-3AD203B41FA5}">
                          <a16:colId xmlns:a16="http://schemas.microsoft.com/office/drawing/2014/main" val="143727787"/>
                        </a:ext>
                      </a:extLst>
                    </a:gridCol>
                  </a:tblGrid>
                  <a:tr h="11074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Взаимное расположение прямых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Условие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518570"/>
                      </a:ext>
                    </a:extLst>
                  </a:tr>
                  <a:tr h="1107451">
                    <a:tc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Пересечение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20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ru-RU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≠</m:t>
                                </m:r>
                                <m:f>
                                  <m:fPr>
                                    <m:ctrlPr>
                                      <a:rPr lang="ru-RU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2555995"/>
                      </a:ext>
                    </a:extLst>
                  </a:tr>
                  <a:tr h="1107451">
                    <a:tc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Параллельность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20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≠</m:t>
                                </m:r>
                                <m:f>
                                  <m:f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5915632"/>
                      </a:ext>
                    </a:extLst>
                  </a:tr>
                  <a:tr h="1107451">
                    <a:tc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Совпадение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20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3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3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93864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4885584"/>
                  </p:ext>
                </p:extLst>
              </p:nvPr>
            </p:nvGraphicFramePr>
            <p:xfrm>
              <a:off x="718457" y="1747158"/>
              <a:ext cx="10858500" cy="4429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29250">
                      <a:extLst>
                        <a:ext uri="{9D8B030D-6E8A-4147-A177-3AD203B41FA5}">
                          <a16:colId xmlns:a16="http://schemas.microsoft.com/office/drawing/2014/main" val="469043966"/>
                        </a:ext>
                      </a:extLst>
                    </a:gridCol>
                    <a:gridCol w="5429250">
                      <a:extLst>
                        <a:ext uri="{9D8B030D-6E8A-4147-A177-3AD203B41FA5}">
                          <a16:colId xmlns:a16="http://schemas.microsoft.com/office/drawing/2014/main" val="143727787"/>
                        </a:ext>
                      </a:extLst>
                    </a:gridCol>
                  </a:tblGrid>
                  <a:tr h="11074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Взаимное расположение прямых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Условие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518570"/>
                      </a:ext>
                    </a:extLst>
                  </a:tr>
                  <a:tr h="1107451">
                    <a:tc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Пересечение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224" t="-106593" r="-449" b="-2010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2555995"/>
                      </a:ext>
                    </a:extLst>
                  </a:tr>
                  <a:tr h="1107451">
                    <a:tc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Параллельность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224" t="-206593" r="-449" b="-1010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915632"/>
                      </a:ext>
                    </a:extLst>
                  </a:tr>
                  <a:tr h="1107451">
                    <a:tc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Совпадение</a:t>
                          </a:r>
                          <a:endParaRPr lang="ru-RU" sz="3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224" t="-306593" r="-449" b="-10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938647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29706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1701" y="116633"/>
            <a:ext cx="8343554" cy="106521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4. Расстояние от точки до прямой</a:t>
            </a:r>
            <a:endParaRPr lang="ru-RU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22514" y="1484785"/>
                <a:ext cx="11669486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sz="3200" dirty="0" smtClean="0"/>
                  <a:t>Пусть прямая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200" dirty="0" smtClean="0"/>
                  <a:t> задана уравнением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𝐴𝑥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𝐵𝑦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i="1">
                        <a:latin typeface="Cambria Math"/>
                      </a:rPr>
                      <m:t>𝐶</m:t>
                    </m:r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 и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дана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, </a:t>
                </a:r>
                <a:r>
                  <a:rPr lang="ru-RU" sz="3200" i="1" dirty="0" smtClean="0"/>
                  <a:t>не принадлежащая </a:t>
                </a:r>
                <a:r>
                  <a:rPr lang="ru-RU" sz="3200" dirty="0" smtClean="0"/>
                  <a:t>этой прямой. Обозначим через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𝑑</m:t>
                    </m:r>
                  </m:oMath>
                </a14:m>
                <a:r>
                  <a:rPr lang="ru-RU" sz="3200" dirty="0" smtClean="0"/>
                  <a:t> расстояние от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200" dirty="0" smtClean="0"/>
                  <a:t> до прямой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200" dirty="0" smtClean="0"/>
                  <a:t>. Тогда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4000" b="1" i="1">
                        <a:latin typeface="Cambria Math"/>
                      </a:rPr>
                      <m:t>𝒅</m:t>
                    </m:r>
                    <m:r>
                      <a:rPr lang="en-US" sz="4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atin typeface="Cambria Math"/>
                              </a:rPr>
                              <m:t>𝑨</m:t>
                            </m:r>
                            <m:sSub>
                              <m:sSubPr>
                                <m:ctrlPr>
                                  <a:rPr lang="ru-RU" sz="4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40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sz="40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4000" b="1" i="1">
                                <a:latin typeface="Cambria Math"/>
                              </a:rPr>
                              <m:t>𝑩</m:t>
                            </m:r>
                            <m:sSub>
                              <m:sSubPr>
                                <m:ctrlPr>
                                  <a:rPr lang="ru-RU" sz="4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b="1" i="1">
                                    <a:latin typeface="Cambria Math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sz="40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sz="40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4000" b="1" i="1">
                                <a:latin typeface="Cambria Math"/>
                              </a:rPr>
                              <m:t>𝑪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ru-RU" sz="4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sz="40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4000" b="1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sz="4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p>
                                <m:r>
                                  <a:rPr lang="en-US" sz="40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ru-RU" sz="4000" dirty="0" smtClean="0"/>
                  <a:t>.</a:t>
                </a:r>
                <a:endParaRPr lang="ru-RU" sz="40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514" y="1484785"/>
                <a:ext cx="11669486" cy="4151313"/>
              </a:xfrm>
              <a:blipFill>
                <a:blip r:embed="rId2"/>
                <a:stretch>
                  <a:fillRect l="-13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100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1704" y="1340769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pic>
        <p:nvPicPr>
          <p:cNvPr id="24883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143" y="979715"/>
            <a:ext cx="9960430" cy="517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06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59" y="146957"/>
            <a:ext cx="11651083" cy="65477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34985" y="1273628"/>
            <a:ext cx="1387929" cy="6204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231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56" y="384063"/>
            <a:ext cx="11028988" cy="7589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965" y="1322614"/>
            <a:ext cx="8711133" cy="10613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56" y="2808387"/>
            <a:ext cx="1431929" cy="7150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237" y="2892333"/>
            <a:ext cx="9800720" cy="5856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0872" y="3428989"/>
            <a:ext cx="9454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Составим уравнение медианы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965" y="4176717"/>
            <a:ext cx="8219317" cy="13155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872" y="5633523"/>
            <a:ext cx="8637814" cy="6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38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244929"/>
            <a:ext cx="11092543" cy="6449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составления уравнения высоты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BH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найдем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Составим уравнение: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Разделив на 4 и раскрыв скобки, получим</a:t>
            </a: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Составим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прямой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рассматривая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767438"/>
            <a:ext cx="8529387" cy="8434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644" y="910284"/>
            <a:ext cx="957513" cy="6085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011" y="1481893"/>
            <a:ext cx="4836420" cy="673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57" y="2742623"/>
            <a:ext cx="6194524" cy="5720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7037" y="3094890"/>
            <a:ext cx="1210840" cy="8818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2" y="3944600"/>
            <a:ext cx="11805557" cy="10512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7301" y="5169191"/>
            <a:ext cx="3484478" cy="69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7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28" y="1008253"/>
            <a:ext cx="9144986" cy="6677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910" y="1139479"/>
            <a:ext cx="947057" cy="52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28" y="1576546"/>
            <a:ext cx="9144982" cy="1152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2076" y="3116393"/>
            <a:ext cx="5721884" cy="201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111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ru-RU" sz="4000" b="1" i="1" dirty="0" smtClean="0"/>
              <a:t>Применение </a:t>
            </a:r>
            <a:r>
              <a:rPr lang="ru-RU" sz="4000" b="1" i="1" dirty="0"/>
              <a:t>линейной зависимости в экономических задачах.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5943" y="1690688"/>
            <a:ext cx="11723913" cy="4889725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ru-RU" i="1" dirty="0" smtClean="0"/>
              <a:t> </a:t>
            </a:r>
            <a:r>
              <a:rPr lang="ru-RU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1.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Издержки производства 100 шт. некоторого товара составляют 300 тыс.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а 500 шт. – 600 тыс. руб. Определить издержки производства 400 шт. товара при условии, что функция издержек линейная. </a:t>
            </a:r>
          </a:p>
          <a:p>
            <a:pPr marL="0" indent="0">
              <a:buNone/>
              <a:defRPr/>
            </a:pP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Решение: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функция линейная, то графиком её является прямая, (в нашем случае) проходящая через точки (100,300);(500,600).</a:t>
            </a:r>
          </a:p>
          <a:p>
            <a:pPr>
              <a:buNone/>
              <a:defRPr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7" name="Содержимое 2"/>
          <p:cNvSpPr>
            <a:spLocks noGrp="1"/>
          </p:cNvSpPr>
          <p:nvPr>
            <p:ph idx="1"/>
          </p:nvPr>
        </p:nvSpPr>
        <p:spPr>
          <a:xfrm>
            <a:off x="538843" y="476251"/>
            <a:ext cx="11119757" cy="5649913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кол-во товара (шт.),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издержки пр-ва (в тыс. руб.).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400 шт.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товара составят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82019"/>
              </p:ext>
            </p:extLst>
          </p:nvPr>
        </p:nvGraphicFramePr>
        <p:xfrm>
          <a:off x="538843" y="1565389"/>
          <a:ext cx="10582647" cy="3111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" name="Формула" r:id="rId3" imgW="3771720" imgH="1066680" progId="Equation.3">
                  <p:embed/>
                </p:oleObj>
              </mc:Choice>
              <mc:Fallback>
                <p:oleObj name="Формула" r:id="rId3" imgW="3771720" imgH="1066680" progId="Equation.3">
                  <p:embed/>
                  <p:pic>
                    <p:nvPicPr>
                      <p:cNvPr id="225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843" y="1565389"/>
                        <a:ext cx="10582647" cy="31112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259933"/>
              </p:ext>
            </p:extLst>
          </p:nvPr>
        </p:nvGraphicFramePr>
        <p:xfrm>
          <a:off x="4242935" y="5545996"/>
          <a:ext cx="2500766" cy="596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" name="Уравнение" r:id="rId5" imgW="850680" imgH="203040" progId="Equation.3">
                  <p:embed/>
                </p:oleObj>
              </mc:Choice>
              <mc:Fallback>
                <p:oleObj name="Уравнение" r:id="rId5" imgW="850680" imgH="203040" progId="Equation.3">
                  <p:embed/>
                  <p:pic>
                    <p:nvPicPr>
                      <p:cNvPr id="225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2935" y="5545996"/>
                        <a:ext cx="2500766" cy="596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05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359229" y="476251"/>
            <a:ext cx="11478985" cy="5649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2.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Издержки перевозки двумя видами транспорта выражаются функциями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150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y =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 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перевозок в сотнях км,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транспортные расходы.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Определить, начиная с какого расстояния более экономичным становиться </a:t>
            </a: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 транспорта.     </a:t>
            </a:r>
          </a:p>
        </p:txBody>
      </p:sp>
    </p:spTree>
    <p:extLst>
      <p:ext uri="{BB962C8B-B14F-4D97-AF65-F5344CB8AC3E}">
        <p14:creationId xmlns:p14="http://schemas.microsoft.com/office/powerpoint/2010/main" val="83484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6429" y="476251"/>
            <a:ext cx="10629899" cy="5649913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endParaRPr lang="ru-RU" dirty="0" smtClean="0"/>
          </a:p>
          <a:p>
            <a:pPr marL="0" indent="0">
              <a:buNone/>
              <a:defRPr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расстоянии превышающим 400 км, более экономичны перевозки вторым видом транспорта.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2351882" y="2132807"/>
            <a:ext cx="27368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279651" y="2781300"/>
            <a:ext cx="33115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2424113" y="1125538"/>
            <a:ext cx="2951162" cy="2087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0800000" flipV="1">
            <a:off x="2279650" y="1484313"/>
            <a:ext cx="3168650" cy="1008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 flipV="1">
            <a:off x="4367214" y="1773239"/>
            <a:ext cx="73025" cy="460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719514" y="2276475"/>
            <a:ext cx="46037" cy="460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 flipH="1">
            <a:off x="3719514" y="1989139"/>
            <a:ext cx="46037" cy="460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4368007" y="1988344"/>
            <a:ext cx="144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4368801" y="2205038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4368801" y="2420938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4368801" y="2636838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>
            <a:off x="4151313" y="1773238"/>
            <a:ext cx="144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0800000">
            <a:off x="3863976" y="1773238"/>
            <a:ext cx="144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10800000">
            <a:off x="3648076" y="2420938"/>
            <a:ext cx="144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0800000">
            <a:off x="3648076" y="2133600"/>
            <a:ext cx="144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0800000">
            <a:off x="3648076" y="1844675"/>
            <a:ext cx="144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0800000">
            <a:off x="3648076" y="1700213"/>
            <a:ext cx="144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3287714" y="1557338"/>
          <a:ext cx="287337" cy="18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6" name="Формула" r:id="rId3" imgW="279360" imgH="177480" progId="Equation.3">
                  <p:embed/>
                </p:oleObj>
              </mc:Choice>
              <mc:Fallback>
                <p:oleObj name="Формула" r:id="rId3" imgW="279360" imgH="177480" progId="Equation.3">
                  <p:embed/>
                  <p:pic>
                    <p:nvPicPr>
                      <p:cNvPr id="235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4" y="1557338"/>
                        <a:ext cx="287337" cy="182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287713" y="1773238"/>
          <a:ext cx="2667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7" name="Формула" r:id="rId5" imgW="266400" imgH="177480" progId="Equation.3">
                  <p:embed/>
                </p:oleObj>
              </mc:Choice>
              <mc:Fallback>
                <p:oleObj name="Формула" r:id="rId5" imgW="266400" imgH="177480" progId="Equation.3">
                  <p:embed/>
                  <p:pic>
                    <p:nvPicPr>
                      <p:cNvPr id="235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1773238"/>
                        <a:ext cx="2667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287713" y="2060575"/>
          <a:ext cx="2794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8" name="Формула" r:id="rId7" imgW="279360" imgH="177480" progId="Equation.3">
                  <p:embed/>
                </p:oleObj>
              </mc:Choice>
              <mc:Fallback>
                <p:oleObj name="Формула" r:id="rId7" imgW="279360" imgH="177480" progId="Equation.3">
                  <p:embed/>
                  <p:pic>
                    <p:nvPicPr>
                      <p:cNvPr id="235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2060575"/>
                        <a:ext cx="2794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287713" y="2349500"/>
          <a:ext cx="254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9" name="Формула" r:id="rId9" imgW="253800" imgH="177480" progId="Equation.3">
                  <p:embed/>
                </p:oleObj>
              </mc:Choice>
              <mc:Fallback>
                <p:oleObj name="Формула" r:id="rId9" imgW="253800" imgH="177480" progId="Equation.3">
                  <p:embed/>
                  <p:pic>
                    <p:nvPicPr>
                      <p:cNvPr id="23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2349500"/>
                        <a:ext cx="2540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367213" y="2852738"/>
          <a:ext cx="1270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0" name="Формула" r:id="rId11" imgW="126720" imgH="164880" progId="Equation.3">
                  <p:embed/>
                </p:oleObj>
              </mc:Choice>
              <mc:Fallback>
                <p:oleObj name="Формула" r:id="rId11" imgW="126720" imgH="164880" progId="Equation.3">
                  <p:embed/>
                  <p:pic>
                    <p:nvPicPr>
                      <p:cNvPr id="235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2852738"/>
                        <a:ext cx="127000" cy="16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3432175" y="620714"/>
          <a:ext cx="26035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1" name="Формула" r:id="rId13" imgW="139680" imgH="164880" progId="Equation.3">
                  <p:embed/>
                </p:oleObj>
              </mc:Choice>
              <mc:Fallback>
                <p:oleObj name="Формула" r:id="rId13" imgW="139680" imgH="164880" progId="Equation.3">
                  <p:embed/>
                  <p:pic>
                    <p:nvPicPr>
                      <p:cNvPr id="235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620714"/>
                        <a:ext cx="260350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5448300" y="2852739"/>
          <a:ext cx="28733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2" name="Формула" r:id="rId15" imgW="126720" imgH="139680" progId="Equation.3">
                  <p:embed/>
                </p:oleObj>
              </mc:Choice>
              <mc:Fallback>
                <p:oleObj name="Формула" r:id="rId15" imgW="126720" imgH="139680" progId="Equation.3">
                  <p:embed/>
                  <p:pic>
                    <p:nvPicPr>
                      <p:cNvPr id="235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2852739"/>
                        <a:ext cx="287338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5303838" y="1557338"/>
          <a:ext cx="2159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3" name="Формула" r:id="rId17" imgW="152280" imgH="152280" progId="Equation.3">
                  <p:embed/>
                </p:oleObj>
              </mc:Choice>
              <mc:Fallback>
                <p:oleObj name="Формула" r:id="rId17" imgW="152280" imgH="152280" progId="Equation.3">
                  <p:embed/>
                  <p:pic>
                    <p:nvPicPr>
                      <p:cNvPr id="235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1557338"/>
                        <a:ext cx="2159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5159376" y="981076"/>
          <a:ext cx="1952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4" name="Формула" r:id="rId19" imgW="101520" imgH="152280" progId="Equation.3">
                  <p:embed/>
                </p:oleObj>
              </mc:Choice>
              <mc:Fallback>
                <p:oleObj name="Формула" r:id="rId19" imgW="101520" imgH="152280" progId="Equation.3">
                  <p:embed/>
                  <p:pic>
                    <p:nvPicPr>
                      <p:cNvPr id="235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6" y="981076"/>
                        <a:ext cx="1952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5735638" y="1196976"/>
          <a:ext cx="28813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5" name="Формула" r:id="rId21" imgW="1143000" imgH="457200" progId="Equation.3">
                  <p:embed/>
                </p:oleObj>
              </mc:Choice>
              <mc:Fallback>
                <p:oleObj name="Формула" r:id="rId21" imgW="1143000" imgH="457200" progId="Equation.3">
                  <p:embed/>
                  <p:pic>
                    <p:nvPicPr>
                      <p:cNvPr id="2356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1196976"/>
                        <a:ext cx="2881312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8472489" y="1196976"/>
          <a:ext cx="23463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6" name="Формула" r:id="rId23" imgW="507960" imgH="431640" progId="Equation.3">
                  <p:embed/>
                </p:oleObj>
              </mc:Choice>
              <mc:Fallback>
                <p:oleObj name="Формула" r:id="rId23" imgW="507960" imgH="431640" progId="Equation.3">
                  <p:embed/>
                  <p:pic>
                    <p:nvPicPr>
                      <p:cNvPr id="2356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9" y="1196976"/>
                        <a:ext cx="2346325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473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1034</Words>
  <Application>Microsoft Office PowerPoint</Application>
  <PresentationFormat>Широкоэкранный</PresentationFormat>
  <Paragraphs>265</Paragraphs>
  <Slides>47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6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Формула</vt:lpstr>
      <vt:lpstr>Уравнение</vt:lpstr>
      <vt:lpstr>Презентация PowerPoint</vt:lpstr>
      <vt:lpstr>Содержание</vt:lpstr>
      <vt:lpstr>1. Прямая на плоскости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Угол между двумя прямыми</vt:lpstr>
      <vt:lpstr>Презентация PowerPoint</vt:lpstr>
      <vt:lpstr>Презентация PowerPoint</vt:lpstr>
      <vt:lpstr>Презентация PowerPoint</vt:lpstr>
      <vt:lpstr>Презентация PowerPoint</vt:lpstr>
      <vt:lpstr>3. Взаимное расположение двух прямых</vt:lpstr>
      <vt:lpstr>Презентация PowerPoint</vt:lpstr>
      <vt:lpstr>Презентация PowerPoint</vt:lpstr>
      <vt:lpstr>Презентация PowerPoint</vt:lpstr>
      <vt:lpstr>Презентация PowerPoint</vt:lpstr>
      <vt:lpstr>4. Расстояние от точки до прямой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Применение линейной зависимости в экономических задачах.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204</cp:revision>
  <dcterms:created xsi:type="dcterms:W3CDTF">2019-10-28T12:33:07Z</dcterms:created>
  <dcterms:modified xsi:type="dcterms:W3CDTF">2021-09-17T06:59:10Z</dcterms:modified>
</cp:coreProperties>
</file>