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7" r:id="rId39"/>
    <p:sldId id="298" r:id="rId40"/>
    <p:sldId id="299" r:id="rId41"/>
    <p:sldId id="300" r:id="rId42"/>
    <p:sldId id="302" r:id="rId43"/>
    <p:sldId id="303" r:id="rId44"/>
    <p:sldId id="304" r:id="rId45"/>
    <p:sldId id="305" r:id="rId46"/>
    <p:sldId id="306" r:id="rId47"/>
    <p:sldId id="307" r:id="rId48"/>
    <p:sldId id="308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5760" cy="45683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endParaRPr lang="ru-RU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34"/>
              <a:ea typeface="Arial" pitchFamily="34"/>
              <a:cs typeface="Arial" pitchFamily="34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3881880" y="0"/>
            <a:ext cx="2975760" cy="45683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endParaRPr lang="ru-RU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34"/>
              <a:ea typeface="Arial" pitchFamily="34"/>
              <a:cs typeface="Arial" pitchFamily="34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8686800"/>
            <a:ext cx="2975760" cy="45683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endParaRPr lang="ru-RU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34"/>
              <a:ea typeface="Arial" pitchFamily="34"/>
              <a:cs typeface="Arial" pitchFamily="34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3881880" y="8686800"/>
            <a:ext cx="2975760" cy="45683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fld id="{70B0CC88-763C-410E-9336-A7CBD9F1B483}" type="slidenum">
              <a:t>‹#›</a:t>
            </a:fld>
            <a:endParaRPr lang="ru-RU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34"/>
              <a:ea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420803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58120" y="933480"/>
            <a:ext cx="4353480" cy="33642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1031759" y="4624200"/>
            <a:ext cx="4611240" cy="3733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Полилиния 3"/>
          <p:cNvSpPr/>
          <p:nvPr/>
        </p:nvSpPr>
        <p:spPr>
          <a:xfrm>
            <a:off x="5428440" y="7671240"/>
            <a:ext cx="793800" cy="81791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06" h="2273">
                <a:moveTo>
                  <a:pt x="0" y="2272"/>
                </a:moveTo>
                <a:lnTo>
                  <a:pt x="2205" y="0"/>
                </a:lnTo>
                <a:lnTo>
                  <a:pt x="2206" y="2273"/>
                </a:lnTo>
                <a:close/>
              </a:path>
            </a:pathLst>
          </a:custGeom>
          <a:solidFill>
            <a:srgbClr val="000000"/>
          </a:solidFill>
          <a:ln>
            <a:noFill/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 rot="617400">
            <a:off x="5288057" y="8207225"/>
            <a:ext cx="1081440" cy="3337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ctr" anchorCtr="1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50"/>
            </a:pPr>
            <a:fld id="{F3318FF7-3BD0-40A8-A84B-35B7832B8EB8}" type="slidenum">
              <a:t>‹#›</a:t>
            </a:fld>
            <a:endParaRPr lang="ru-RU" sz="1600" b="0" i="0" u="none" strike="noStrike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855916956"/>
      </p:ext>
    </p:extLst>
  </p:cSld>
  <p:clrMap bg1="lt1" tx1="dk1" bg2="lt2" tx2="dk2" accent1="accent1" accent2="accent2" accent3="accent3" accent4="accent4" accent5="accent5" accent6="accent6" hlink="hlink" folHlink="folHlink"/>
  <p:notesStyle>
    <a:lvl1pPr rtl="0" hangingPunct="0">
      <a:tabLst/>
      <a:defRPr lang="ru-RU" sz="2400" b="0" i="0" u="none" strike="noStrike">
        <a:ln>
          <a:noFill/>
        </a:ln>
        <a:solidFill>
          <a:srgbClr val="000000"/>
        </a:solidFill>
        <a:latin typeface="Arial" pitchFamily="34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058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154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982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304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500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335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539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703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888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8936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20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438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4112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673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3376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0241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803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5173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8185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3674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8730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075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1599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3353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2257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9487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6688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5326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1806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9140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5006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99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8585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3721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210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284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6986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64392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79722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6903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5387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54344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9386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0504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16950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437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35316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94466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759" y="4624200"/>
            <a:ext cx="4611240" cy="373428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693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61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61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1872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42888" y="979488"/>
            <a:ext cx="4254500" cy="573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9788" y="979488"/>
            <a:ext cx="4256087" cy="573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15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56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0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962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0132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3010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07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0525" y="0"/>
            <a:ext cx="2165350" cy="67135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2888" y="0"/>
            <a:ext cx="6345237" cy="67135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62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8327160" y="6041160"/>
            <a:ext cx="816120" cy="81612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68" h="2268">
                <a:moveTo>
                  <a:pt x="0" y="2267"/>
                </a:moveTo>
                <a:lnTo>
                  <a:pt x="2267" y="0"/>
                </a:lnTo>
                <a:lnTo>
                  <a:pt x="2268" y="2268"/>
                </a:lnTo>
                <a:close/>
              </a:path>
            </a:pathLst>
          </a:custGeom>
          <a:solidFill>
            <a:srgbClr val="000000"/>
          </a:solidFill>
          <a:ln>
            <a:noFill/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3640" cy="645480"/>
          </a:xfrm>
          <a:prstGeom prst="rect">
            <a:avLst/>
          </a:prstGeom>
          <a:solidFill>
            <a:srgbClr val="000000"/>
          </a:solidFill>
          <a:ln>
            <a:noFill/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653040" y="0"/>
            <a:ext cx="8164440" cy="653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/>
            <a:r>
              <a:rPr lang="ru-RU"/>
              <a:t>Click to edit the title text format</a:t>
            </a:r>
          </a:p>
        </p:txBody>
      </p:sp>
      <p:sp>
        <p:nvSpPr>
          <p:cNvPr id="5" name="Текст 4"/>
          <p:cNvSpPr txBox="1">
            <a:spLocks noGrp="1"/>
          </p:cNvSpPr>
          <p:nvPr>
            <p:ph type="body" idx="1"/>
          </p:nvPr>
        </p:nvSpPr>
        <p:spPr>
          <a:xfrm>
            <a:off x="243360" y="979560"/>
            <a:ext cx="8662680" cy="5733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lvl="0">
              <a:buClr>
                <a:srgbClr val="000000"/>
              </a:buClr>
              <a:buSzPct val="75000"/>
              <a:buFont typeface="StarSymbol" pitchFamily="2"/>
              <a:buNone/>
            </a:defPPr>
            <a:lvl1pPr lvl="0">
              <a:buClr>
                <a:srgbClr val="000000"/>
              </a:buClr>
              <a:buSzPct val="75000"/>
              <a:buFont typeface="StarSymbol" pitchFamily="2"/>
              <a:buChar char="■"/>
            </a:lvl1pPr>
            <a:lvl2pPr lvl="1">
              <a:buClr>
                <a:srgbClr val="000000"/>
              </a:buClr>
              <a:buSzPct val="45000"/>
              <a:buFont typeface="StarSymbol"/>
              <a:buChar char=""/>
            </a:lvl2pPr>
            <a:lvl3pPr lvl="2">
              <a:buClr>
                <a:srgbClr val="000000"/>
              </a:buClr>
              <a:buSzPct val="45000"/>
              <a:buFont typeface="StarSymbol"/>
              <a:buChar char="➔"/>
            </a:lvl3pPr>
            <a:lvl4pPr lvl="3">
              <a:buClr>
                <a:srgbClr val="000000"/>
              </a:buClr>
              <a:buSzPct val="75000"/>
              <a:buFont typeface="StarSymbol" pitchFamily="2"/>
              <a:buChar char="-"/>
            </a:lvl4pPr>
            <a:lvl5pPr lvl="4">
              <a:buClr>
                <a:srgbClr val="000000"/>
              </a:buClr>
              <a:buSzPct val="100000"/>
              <a:buFont typeface="StarSymbol" pitchFamily="2"/>
              <a:buChar char="."/>
            </a:lvl5pPr>
            <a:lvl6pPr lvl="5">
              <a:buClr>
                <a:srgbClr val="000000"/>
              </a:buClr>
              <a:buSzPct val="75000"/>
              <a:buFont typeface="StarSymbol" pitchFamily="2"/>
              <a:buChar char="."/>
            </a:lvl6pPr>
            <a:lvl7pPr lvl="6">
              <a:buClr>
                <a:srgbClr val="000000"/>
              </a:buClr>
              <a:buSzPct val="75000"/>
              <a:buFont typeface="StarSymbol" pitchFamily="2"/>
              <a:buChar char="."/>
            </a:lvl7pPr>
            <a:lvl8pPr lvl="7">
              <a:buClr>
                <a:srgbClr val="000000"/>
              </a:buClr>
              <a:buSzPct val="75000"/>
              <a:buFont typeface="StarSymbol" pitchFamily="2"/>
              <a:buChar char="."/>
            </a:lvl8pPr>
            <a:lvl9pPr lvl="8">
              <a:buClr>
                <a:srgbClr val="000000"/>
              </a:buClr>
              <a:buSzPct val="75000"/>
              <a:buFont typeface="StarSymbol" pitchFamily="2"/>
              <a:buChar char="."/>
            </a:lvl9pPr>
          </a:lstStyle>
          <a:p>
            <a:pPr lvl="0"/>
            <a:r>
              <a:rPr lang="ru-RU"/>
              <a:t>Click to edit the outline text format</a:t>
            </a:r>
          </a:p>
          <a:p>
            <a:pPr lvl="1"/>
            <a:r>
              <a:rPr lang="ru-RU"/>
              <a:t>Second Outline Level</a:t>
            </a:r>
          </a:p>
          <a:p>
            <a:pPr lvl="2"/>
            <a:r>
              <a:rPr lang="ru-RU"/>
              <a:t>Third Outline Level</a:t>
            </a:r>
          </a:p>
          <a:p>
            <a:pPr lvl="3"/>
            <a:r>
              <a:rPr lang="ru-RU"/>
              <a:t>Fourth Outline Level</a:t>
            </a:r>
          </a:p>
          <a:p>
            <a:pPr lvl="4"/>
            <a:r>
              <a:rPr lang="ru-RU"/>
              <a:t>Fifth Outline Level</a:t>
            </a:r>
          </a:p>
          <a:p>
            <a:pPr lvl="5"/>
            <a:r>
              <a:rPr lang="ru-RU"/>
              <a:t>Sixth Outline Level</a:t>
            </a:r>
          </a:p>
          <a:p>
            <a:pPr lvl="6"/>
            <a:r>
              <a:rPr lang="ru-RU"/>
              <a:t>Seventh Outline Level</a:t>
            </a:r>
          </a:p>
          <a:p>
            <a:pPr lvl="7"/>
            <a:r>
              <a:rPr lang="ru-RU"/>
              <a:t>Eighth Outline Level</a:t>
            </a:r>
          </a:p>
          <a:p>
            <a:pPr lvl="8"/>
            <a:r>
              <a:rPr lang="ru-RU"/>
              <a:t>Ninth Outline Level</a:t>
            </a:r>
          </a:p>
        </p:txBody>
      </p:sp>
      <p:sp>
        <p:nvSpPr>
          <p:cNvPr id="6" name="TextBox 5"/>
          <p:cNvSpPr txBox="1"/>
          <p:nvPr/>
        </p:nvSpPr>
        <p:spPr>
          <a:xfrm rot="600600">
            <a:off x="7983564" y="6605648"/>
            <a:ext cx="1081440" cy="3337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ctr" anchorCtr="1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50"/>
            </a:pPr>
            <a:fld id="{5EC5E9D2-A7AE-43E8-8717-F6F54DE6FE94}" type="slidenum">
              <a:t>‹#›</a:t>
            </a:fld>
            <a:endParaRPr lang="ru-RU" sz="1600" b="0" i="0" u="none" strike="noStrike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Arial" pitchFamily="34"/>
              <a:cs typeface="Arial" pitchFamily="34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0" y="4020120"/>
            <a:ext cx="2636639" cy="283752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r" rtl="0" hangingPunct="0">
        <a:buNone/>
        <a:tabLst/>
        <a:defRPr lang="ru-RU" sz="3600" b="0" i="0" u="none" strike="noStrike">
          <a:ln>
            <a:noFill/>
          </a:ln>
          <a:solidFill>
            <a:srgbClr val="FFFFFF"/>
          </a:solidFill>
          <a:latin typeface="Arial Black" pitchFamily="34"/>
          <a:ea typeface="Lucida Sans Unicode" pitchFamily="2"/>
          <a:cs typeface="Tahoma" pitchFamily="2"/>
        </a:defRPr>
      </a:lvl1pPr>
    </p:titleStyle>
    <p:bodyStyle>
      <a:lvl1pPr marL="0" marR="0" lvl="0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75000"/>
        <a:buFont typeface="StarSymbol" pitchFamily="2"/>
        <a:buChar char="■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1pPr>
      <a:lvl2pPr marL="0" marR="0" lvl="1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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2pPr>
      <a:lvl3pPr marL="0" marR="0" lvl="2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➔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3pPr>
      <a:lvl4pPr marL="0" marR="0" lvl="3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75000"/>
        <a:buFont typeface="StarSymbol" pitchFamily="2"/>
        <a:buChar char="-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4pPr>
      <a:lvl5pPr marL="0" marR="0" lvl="4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100000"/>
        <a:buFont typeface="StarSymbol" pitchFamily="2"/>
        <a:buChar char=".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5pPr>
      <a:lvl6pPr marL="0" marR="0" lvl="5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75000"/>
        <a:buFont typeface="StarSymbol" pitchFamily="2"/>
        <a:buChar char=".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6pPr>
      <a:lvl7pPr marL="0" marR="0" lvl="6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75000"/>
        <a:buFont typeface="StarSymbol" pitchFamily="2"/>
        <a:buChar char=".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7pPr>
      <a:lvl8pPr marL="0" marR="0" lvl="7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75000"/>
        <a:buFont typeface="StarSymbol" pitchFamily="2"/>
        <a:buChar char=".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8pPr>
      <a:lvl9pPr marL="0" marR="0" lvl="8" indent="0" algn="l" rtl="0" hangingPunct="0">
        <a:spcBef>
          <a:spcPts val="0"/>
        </a:spcBef>
        <a:spcAft>
          <a:spcPts val="0"/>
        </a:spcAft>
        <a:buClr>
          <a:srgbClr val="000000"/>
        </a:buClr>
        <a:buSzPct val="75000"/>
        <a:buFont typeface="StarSymbol" pitchFamily="2"/>
        <a:buChar char="."/>
        <a:tabLst/>
        <a:defRPr lang="ru-RU" sz="3200" b="0" i="0" u="none" strike="noStrike">
          <a:ln>
            <a:noFill/>
          </a:ln>
          <a:solidFill>
            <a:srgbClr val="000000"/>
          </a:solidFill>
          <a:latin typeface="Arial" pitchFamily="34"/>
          <a:ea typeface="Lucida Sans Unicode" pitchFamily="2"/>
          <a:cs typeface="Tahoma" pitchFamily="2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 bright="18000"/>
            <a:alphaModFix/>
          </a:blip>
          <a:srcRect/>
          <a:stretch>
            <a:fillRect/>
          </a:stretch>
        </p:blipFill>
        <p:spPr>
          <a:xfrm>
            <a:off x="0" y="0"/>
            <a:ext cx="9144000" cy="70293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178920" y="3839040"/>
            <a:ext cx="8278920" cy="3018600"/>
          </a:xfrm>
        </p:spPr>
        <p:txBody>
          <a:bodyPr wrap="square" lIns="90000" tIns="46800" rIns="90000" bIns="46800" anchor="b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l">
              <a:buNone/>
            </a:pPr>
            <a:r>
              <a:rPr lang="ru-RU" sz="4800" b="1">
                <a:solidFill>
                  <a:srgbClr val="000000"/>
                </a:solidFill>
              </a:rPr>
              <a:t>Денежно-кредитная система и инструменты политики</a:t>
            </a:r>
            <a:br>
              <a:rPr lang="ru-RU" sz="4800" b="1">
                <a:solidFill>
                  <a:srgbClr val="000000"/>
                </a:solidFill>
              </a:rPr>
            </a:br>
            <a:r>
              <a:rPr lang="ru-RU" sz="4800" b="1">
                <a:solidFill>
                  <a:srgbClr val="000000"/>
                </a:solidFill>
              </a:rPr>
              <a:t>Центрального банка</a:t>
            </a:r>
          </a:p>
        </p:txBody>
      </p:sp>
      <p:sp>
        <p:nvSpPr>
          <p:cNvPr id="4" name="Подзаголовок 3"/>
          <p:cNvSpPr txBox="1">
            <a:spLocks noGrp="1"/>
          </p:cNvSpPr>
          <p:nvPr>
            <p:ph type="subTitle" idx="4294967295"/>
          </p:nvPr>
        </p:nvSpPr>
        <p:spPr>
          <a:xfrm>
            <a:off x="324000" y="476280"/>
            <a:ext cx="3022560" cy="825119"/>
          </a:xfrm>
        </p:spPr>
        <p:txBody>
          <a:bodyPr wrap="square" lIns="90000" tIns="46800" rIns="90000" bIns="46800" anchor="t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lvl="0" algn="ctr">
              <a:spcBef>
                <a:spcPts val="1199"/>
              </a:spcBef>
              <a:buNone/>
            </a:pPr>
            <a:r>
              <a:rPr lang="ru-RU" sz="4800" b="1">
                <a:solidFill>
                  <a:srgbClr val="800000"/>
                </a:solidFill>
                <a:effectLst>
                  <a:outerShdw dist="17961" dir="2700000">
                    <a:scrgbClr r="0" g="0" b="0"/>
                  </a:outerShdw>
                </a:effectLst>
                <a:latin typeface="Arial Black" pitchFamily="34"/>
              </a:rPr>
              <a:t>Тема 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79280" y="-69840"/>
            <a:ext cx="8856720" cy="183168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ru-RU" sz="3800" b="1"/>
              <a:t>Денежная система</a:t>
            </a:r>
            <a:r>
              <a:rPr lang="ru-RU" sz="3800"/>
              <a:t> – форма</a:t>
            </a:r>
            <a:r>
              <a:rPr lang="ru-RU" sz="3800">
                <a:solidFill>
                  <a:srgbClr val="000000"/>
                </a:solidFill>
              </a:rPr>
              <a:t> организации денежного обращения в стране.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68360" y="1916279"/>
            <a:ext cx="8229600" cy="475272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buNone/>
            </a:pPr>
            <a:r>
              <a:rPr lang="ru-RU" sz="3600" b="1">
                <a:solidFill>
                  <a:srgbClr val="0000FF"/>
                </a:solidFill>
                <a:latin typeface="Times New Roman" pitchFamily="18"/>
              </a:rPr>
              <a:t>Элементы денежной системы</a:t>
            </a:r>
            <a:r>
              <a:rPr lang="ru-RU" sz="3600" b="1">
                <a:latin typeface="Times New Roman" pitchFamily="18"/>
              </a:rPr>
              <a:t>: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>
                <a:latin typeface="Times New Roman" pitchFamily="18"/>
              </a:rPr>
              <a:t>национальная денежная единица, принятая в качестве масштаба цен;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>
                <a:latin typeface="Times New Roman" pitchFamily="18"/>
              </a:rPr>
              <a:t>виды денежных знаков (денежные билеты и монеты), порядок их выпуска в обращение (эмиссия);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>
                <a:latin typeface="Times New Roman" pitchFamily="18"/>
              </a:rPr>
              <a:t>методы организации обращения;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>
                <a:latin typeface="Times New Roman" pitchFamily="18"/>
              </a:rPr>
              <a:t>порядок, ограничения и регулирования денежного обращения.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4294967295"/>
          </p:nvPr>
        </p:nvSpPr>
        <p:spPr>
          <a:xfrm>
            <a:off x="0" y="720000"/>
            <a:ext cx="8964720" cy="587772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85000"/>
              </a:lnSpc>
              <a:spcBef>
                <a:spcPts val="899"/>
              </a:spcBef>
              <a:buNone/>
            </a:pPr>
            <a:r>
              <a:rPr lang="ru-RU" sz="3600" b="1">
                <a:solidFill>
                  <a:srgbClr val="0000FF"/>
                </a:solidFill>
                <a:latin typeface="Times New Roman" pitchFamily="18"/>
              </a:rPr>
              <a:t>Денежная единица</a:t>
            </a:r>
            <a:r>
              <a:rPr lang="ru-RU" sz="3600">
                <a:solidFill>
                  <a:srgbClr val="0000FF"/>
                </a:solidFill>
                <a:latin typeface="Times New Roman" pitchFamily="18"/>
              </a:rPr>
              <a:t>  </a:t>
            </a:r>
            <a:r>
              <a:rPr lang="ru-RU" sz="3600">
                <a:latin typeface="Times New Roman" pitchFamily="18"/>
              </a:rPr>
              <a:t>-  принятое в каждой стране (и  международных системах - евро, СДР) название денег и денежный знак для соизмерения и выражения цен товаров.</a:t>
            </a:r>
          </a:p>
          <a:p>
            <a:pPr lvl="1">
              <a:lnSpc>
                <a:spcPct val="80000"/>
              </a:lnSpc>
              <a:spcBef>
                <a:spcPts val="1199"/>
              </a:spcBef>
              <a:buClr>
                <a:srgbClr val="CCCCFF"/>
              </a:buClr>
              <a:buSzPct val="70000"/>
              <a:buFont typeface="Arial" pitchFamily="34"/>
              <a:buChar char="•"/>
            </a:pPr>
            <a:r>
              <a:rPr lang="ru-RU">
                <a:solidFill>
                  <a:srgbClr val="0000FF"/>
                </a:solidFill>
                <a:latin typeface="Times New Roman" pitchFamily="18"/>
              </a:rPr>
              <a:t>Десятичная система</a:t>
            </a:r>
            <a:r>
              <a:rPr lang="ru-RU">
                <a:latin typeface="Times New Roman" pitchFamily="18"/>
              </a:rPr>
              <a:t> деления денежных единиц в настоящее время принята во всех системах денег.</a:t>
            </a:r>
          </a:p>
          <a:p>
            <a:pPr lvl="1">
              <a:lnSpc>
                <a:spcPct val="80000"/>
              </a:lnSpc>
              <a:spcBef>
                <a:spcPts val="1199"/>
              </a:spcBef>
              <a:buClr>
                <a:srgbClr val="CCCCFF"/>
              </a:buClr>
              <a:buSzPct val="70000"/>
              <a:buFont typeface="Arial" pitchFamily="34"/>
              <a:buChar char="•"/>
            </a:pPr>
            <a:r>
              <a:rPr lang="ru-RU">
                <a:solidFill>
                  <a:srgbClr val="0000FF"/>
                </a:solidFill>
                <a:latin typeface="Times New Roman" pitchFamily="18"/>
              </a:rPr>
              <a:t>Масштаб цен </a:t>
            </a:r>
            <a:r>
              <a:rPr lang="ru-RU">
                <a:latin typeface="Times New Roman" pitchFamily="18"/>
              </a:rPr>
              <a:t>-  способ соизмерения покупательных способностей или стоимостей товаров, мера выражения стоимостей товаров.</a:t>
            </a:r>
          </a:p>
          <a:p>
            <a:pPr marL="342720" lvl="0" indent="-342720">
              <a:spcBef>
                <a:spcPts val="799"/>
              </a:spcBef>
              <a:buNone/>
            </a:pPr>
            <a:endParaRPr lang="ru-RU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74320"/>
            <a:ext cx="8229600" cy="114336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4000">
                <a:solidFill>
                  <a:srgbClr val="0F2BEC"/>
                </a:solidFill>
              </a:rPr>
              <a:t>Деньги и их функции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50560" y="1599840"/>
            <a:ext cx="8713800" cy="453060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spcBef>
                <a:spcPts val="799"/>
              </a:spcBef>
              <a:buNone/>
            </a:pPr>
            <a:r>
              <a:rPr lang="ru-RU" sz="2000">
                <a:latin typeface="Times New Roman" pitchFamily="18"/>
              </a:rPr>
              <a:t>    </a:t>
            </a:r>
            <a:r>
              <a:rPr lang="ru-RU">
                <a:latin typeface="Times New Roman" pitchFamily="18"/>
              </a:rPr>
              <a:t>Деньгами может называться благо, которое выполняет указанные ниже четыре функции: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"/>
            </a:pPr>
            <a:r>
              <a:rPr lang="ru-RU">
                <a:latin typeface="Times New Roman" pitchFamily="18"/>
              </a:rPr>
              <a:t>средство обмена (опосредуют совершение трансакций);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"/>
            </a:pPr>
            <a:r>
              <a:rPr lang="ru-RU">
                <a:latin typeface="Times New Roman" pitchFamily="18"/>
              </a:rPr>
              <a:t>мера ценности (единица счета; цена – пропорция обмена товара на деньги);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"/>
            </a:pPr>
            <a:r>
              <a:rPr lang="ru-RU">
                <a:latin typeface="Times New Roman" pitchFamily="18"/>
              </a:rPr>
              <a:t>средство платежа;  </a:t>
            </a:r>
          </a:p>
          <a:p>
            <a:pPr lvl="0">
              <a:lnSpc>
                <a:spcPct val="9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"/>
            </a:pPr>
            <a:r>
              <a:rPr lang="ru-RU">
                <a:latin typeface="Times New Roman" pitchFamily="18"/>
              </a:rPr>
              <a:t>средство сохранения ценности.</a:t>
            </a:r>
          </a:p>
          <a:p>
            <a:pPr marL="342720" lvl="0" indent="-342720">
              <a:lnSpc>
                <a:spcPct val="90000"/>
              </a:lnSpc>
              <a:spcBef>
                <a:spcPts val="799"/>
              </a:spcBef>
              <a:buNone/>
            </a:pPr>
            <a:endParaRPr lang="ru-RU">
              <a:latin typeface="Times New Roman" pitchFamily="18"/>
            </a:endParaRPr>
          </a:p>
        </p:txBody>
      </p:sp>
      <p:sp>
        <p:nvSpPr>
          <p:cNvPr id="4" name="Заголовок 1"/>
          <p:cNvSpPr/>
          <p:nvPr/>
        </p:nvSpPr>
        <p:spPr>
          <a:xfrm>
            <a:off x="611280" y="0"/>
            <a:ext cx="7561080" cy="647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-360"/>
            <a:ext cx="9144000" cy="76536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2400"/>
              <a:t>Виды денег в системе денежного обращения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 bright="-18000"/>
            <a:alphaModFix/>
          </a:blip>
          <a:srcRect/>
          <a:stretch>
            <a:fillRect/>
          </a:stretch>
        </p:blipFill>
        <p:spPr>
          <a:xfrm>
            <a:off x="0" y="540000"/>
            <a:ext cx="9360000" cy="6308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80000" y="720000"/>
            <a:ext cx="8713800" cy="112932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400">
                <a:solidFill>
                  <a:srgbClr val="0000FF"/>
                </a:solidFill>
              </a:rPr>
              <a:t>Реальные и символические деньги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80000" y="1800000"/>
            <a:ext cx="8784720" cy="4726079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buNone/>
            </a:pPr>
            <a:r>
              <a:rPr lang="ru-RU" sz="2400">
                <a:latin typeface="Times New Roman" pitchFamily="18"/>
              </a:rPr>
              <a:t>Деньги становятся деньгами благодаря поведению людей.</a:t>
            </a:r>
          </a:p>
          <a:p>
            <a:pPr lvl="0">
              <a:buClr>
                <a:srgbClr val="0000FF"/>
              </a:buClr>
              <a:buSzPct val="80000"/>
              <a:buFont typeface="Wingdings 2" pitchFamily="18"/>
              <a:buChar char=""/>
            </a:pP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Металлические деньги </a:t>
            </a:r>
            <a:r>
              <a:rPr lang="ru-RU" sz="2400">
                <a:latin typeface="Times New Roman" pitchFamily="18"/>
              </a:rPr>
              <a:t>– из благородных металлов (портативность, делимость, сохраняемость, однородность, относительная редкость)</a:t>
            </a:r>
          </a:p>
          <a:p>
            <a:pPr lvl="0">
              <a:buClr>
                <a:srgbClr val="0000FF"/>
              </a:buClr>
              <a:buSzPct val="80000"/>
              <a:buFont typeface="Wingdings 2" pitchFamily="18"/>
              <a:buChar char=""/>
            </a:pP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Бумажные деньги </a:t>
            </a:r>
            <a:r>
              <a:rPr lang="ru-RU" sz="2400">
                <a:latin typeface="Times New Roman" pitchFamily="18"/>
              </a:rPr>
              <a:t>– </a:t>
            </a: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символические деньги</a:t>
            </a:r>
            <a:r>
              <a:rPr lang="ru-RU" sz="2400">
                <a:latin typeface="Times New Roman" pitchFamily="18"/>
              </a:rPr>
              <a:t>. Их внутренняя стоимость намного ниже их номинала.</a:t>
            </a:r>
          </a:p>
          <a:p>
            <a:pPr lvl="0">
              <a:buClr>
                <a:srgbClr val="0000FF"/>
              </a:buClr>
              <a:buSzPct val="80000"/>
              <a:buFont typeface="Wingdings 2" pitchFamily="18"/>
              <a:buChar char=""/>
            </a:pPr>
            <a:r>
              <a:rPr lang="ru-RU" sz="2400">
                <a:latin typeface="Times New Roman" pitchFamily="18"/>
              </a:rPr>
              <a:t>Когда эти деньги узакониваются они становятся </a:t>
            </a: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декретными</a:t>
            </a:r>
            <a:r>
              <a:rPr lang="ru-RU" sz="2400">
                <a:latin typeface="Times New Roman" pitchFamily="18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90400" y="-180000"/>
            <a:ext cx="8229600" cy="9000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/>
              <a:t>Кредитные деньги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196640"/>
            <a:ext cx="9036000" cy="5661000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8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"/>
            </a:pPr>
            <a:r>
              <a:rPr lang="ru-RU" sz="2400">
                <a:latin typeface="Times New Roman" pitchFamily="18"/>
              </a:rPr>
              <a:t>Долговые обязательства, выполняющие все 4 функции денег.</a:t>
            </a:r>
          </a:p>
          <a:p>
            <a:pPr lvl="0">
              <a:lnSpc>
                <a:spcPct val="8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"/>
            </a:pP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Вексель</a:t>
            </a:r>
            <a:r>
              <a:rPr lang="ru-RU" sz="2400">
                <a:latin typeface="Times New Roman" pitchFamily="18"/>
              </a:rPr>
              <a:t> – долговое обязательство частного экономического субъекта заплатить другому взятую взаймы сумму в определенный срок с определенным процентом.</a:t>
            </a:r>
          </a:p>
          <a:p>
            <a:pPr lvl="0">
              <a:lnSpc>
                <a:spcPct val="8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"/>
            </a:pP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Банкнота </a:t>
            </a:r>
            <a:r>
              <a:rPr lang="ru-RU" sz="2400">
                <a:latin typeface="Times New Roman" pitchFamily="18"/>
              </a:rPr>
              <a:t>– долговое обязательство, или вексель, банка.</a:t>
            </a:r>
          </a:p>
          <a:p>
            <a:pPr lvl="0">
              <a:lnSpc>
                <a:spcPct val="80000"/>
              </a:lnSpc>
              <a:spcBef>
                <a:spcPts val="799"/>
              </a:spcBef>
              <a:buClr>
                <a:srgbClr val="0000FF"/>
              </a:buClr>
              <a:buSzPct val="80000"/>
              <a:buFont typeface="Wingdings" pitchFamily="2"/>
              <a:buChar char=""/>
            </a:pP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Чек</a:t>
            </a:r>
            <a:r>
              <a:rPr lang="ru-RU" sz="2400">
                <a:latin typeface="Times New Roman" pitchFamily="18"/>
              </a:rPr>
              <a:t> – долговая расписка, или распоряжение владельца банковского счета выдать определенную сумму с вклада предъявителю чека.  Деньги здесь – чековый депозит.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653040" y="-537840"/>
            <a:ext cx="8164440" cy="1191240"/>
          </a:xfrm>
        </p:spPr>
        <p:txBody>
          <a:bodyPr wrap="square" lIns="90000" tIns="46800" rIns="90000" bIns="46800" anchor="b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43360" y="1260000"/>
            <a:ext cx="4227120" cy="5453279"/>
          </a:xfrm>
        </p:spPr>
        <p:txBody>
          <a:bodyPr>
            <a:spAutoFit/>
          </a:bodyPr>
          <a:lstStyle>
            <a:defPPr lvl="0">
              <a:buClr>
                <a:srgbClr val="000000"/>
              </a:buClr>
              <a:buSzPct val="75000"/>
              <a:buFont typeface="StarSymbol" pitchFamily="2"/>
              <a:buNone/>
            </a:defPPr>
            <a:lvl1pPr lvl="0">
              <a:buClr>
                <a:srgbClr val="000000"/>
              </a:buClr>
              <a:buSzPct val="75000"/>
              <a:buFont typeface="StarSymbol" pitchFamily="2"/>
              <a:buChar char="■"/>
            </a:lvl1pPr>
            <a:lvl2pPr lvl="1">
              <a:buClr>
                <a:srgbClr val="000000"/>
              </a:buClr>
              <a:buSzPct val="45000"/>
              <a:buFont typeface="StarSymbol"/>
              <a:buChar char=""/>
            </a:lvl2pPr>
            <a:lvl3pPr lvl="2">
              <a:buClr>
                <a:srgbClr val="000000"/>
              </a:buClr>
              <a:buSzPct val="45000"/>
              <a:buFont typeface="StarSymbol"/>
              <a:buChar char="➔"/>
            </a:lvl3pPr>
            <a:lvl4pPr lvl="3">
              <a:buClr>
                <a:srgbClr val="000000"/>
              </a:buClr>
              <a:buSzPct val="75000"/>
              <a:buFont typeface="StarSymbol" pitchFamily="2"/>
              <a:buChar char="-"/>
            </a:lvl4pPr>
            <a:lvl5pPr lvl="4">
              <a:buClr>
                <a:srgbClr val="000000"/>
              </a:buClr>
              <a:buSzPct val="100000"/>
              <a:buFont typeface="StarSymbol" pitchFamily="2"/>
              <a:buChar char="."/>
            </a:lvl5pPr>
            <a:lvl6pPr lvl="5">
              <a:buClr>
                <a:srgbClr val="000000"/>
              </a:buClr>
              <a:buSzPct val="75000"/>
              <a:buFont typeface="StarSymbol" pitchFamily="2"/>
              <a:buChar char="."/>
            </a:lvl6pPr>
            <a:lvl7pPr lvl="6">
              <a:buClr>
                <a:srgbClr val="000000"/>
              </a:buClr>
              <a:buSzPct val="75000"/>
              <a:buFont typeface="StarSymbol" pitchFamily="2"/>
              <a:buChar char="."/>
            </a:lvl7pPr>
            <a:lvl8pPr lvl="7">
              <a:buClr>
                <a:srgbClr val="000000"/>
              </a:buClr>
              <a:buSzPct val="75000"/>
              <a:buFont typeface="StarSymbol" pitchFamily="2"/>
              <a:buChar char="."/>
            </a:lvl8pPr>
            <a:lvl9pPr lvl="8">
              <a:buClr>
                <a:srgbClr val="000000"/>
              </a:buClr>
              <a:buSzPct val="75000"/>
              <a:buFont typeface="StarSymbol" pitchFamily="2"/>
              <a:buChar char="."/>
            </a:lvl9pPr>
          </a:lstStyle>
          <a:p>
            <a:pPr lvl="0">
              <a:lnSpc>
                <a:spcPct val="90000"/>
              </a:lnSpc>
              <a:buNone/>
            </a:pPr>
            <a:r>
              <a:rPr lang="ru-RU" sz="2800" b="1">
                <a:solidFill>
                  <a:srgbClr val="0000FF"/>
                </a:solidFill>
              </a:rPr>
              <a:t>Кредитная карта</a:t>
            </a:r>
            <a:r>
              <a:rPr lang="ru-RU" sz="2800"/>
              <a:t> - платёжная карта, позволяющая  клиенту совершать расчетные операции за счёт денежных средств банка в пределах установленного лимита (исходя из платёжеспособности клиента) в соответствии с условиями кредитного договора.</a:t>
            </a:r>
          </a:p>
          <a:p>
            <a:pPr lvl="0">
              <a:lnSpc>
                <a:spcPct val="90000"/>
              </a:lnSpc>
              <a:buNone/>
            </a:pPr>
            <a:endParaRPr lang="ru-RU" sz="2000"/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4682160" y="1260000"/>
            <a:ext cx="4227120" cy="5362920"/>
          </a:xfrm>
        </p:spPr>
        <p:txBody>
          <a:bodyPr/>
          <a:lstStyle>
            <a:defPPr lvl="0">
              <a:buClr>
                <a:srgbClr val="000000"/>
              </a:buClr>
              <a:buSzPct val="75000"/>
              <a:buFont typeface="StarSymbol" pitchFamily="2"/>
              <a:buNone/>
            </a:defPPr>
            <a:lvl1pPr lvl="0">
              <a:buClr>
                <a:srgbClr val="000000"/>
              </a:buClr>
              <a:buSzPct val="75000"/>
              <a:buFont typeface="StarSymbol" pitchFamily="2"/>
              <a:buChar char="■"/>
            </a:lvl1pPr>
            <a:lvl2pPr lvl="1">
              <a:buClr>
                <a:srgbClr val="000000"/>
              </a:buClr>
              <a:buSzPct val="45000"/>
              <a:buFont typeface="StarSymbol"/>
              <a:buChar char=""/>
            </a:lvl2pPr>
            <a:lvl3pPr lvl="2">
              <a:buClr>
                <a:srgbClr val="000000"/>
              </a:buClr>
              <a:buSzPct val="45000"/>
              <a:buFont typeface="StarSymbol"/>
              <a:buChar char="➔"/>
            </a:lvl3pPr>
            <a:lvl4pPr lvl="3">
              <a:buClr>
                <a:srgbClr val="000000"/>
              </a:buClr>
              <a:buSzPct val="75000"/>
              <a:buFont typeface="StarSymbol" pitchFamily="2"/>
              <a:buChar char="-"/>
            </a:lvl4pPr>
            <a:lvl5pPr lvl="4">
              <a:buClr>
                <a:srgbClr val="000000"/>
              </a:buClr>
              <a:buSzPct val="100000"/>
              <a:buFont typeface="StarSymbol" pitchFamily="2"/>
              <a:buChar char="."/>
            </a:lvl5pPr>
            <a:lvl6pPr lvl="5">
              <a:buClr>
                <a:srgbClr val="000000"/>
              </a:buClr>
              <a:buSzPct val="75000"/>
              <a:buFont typeface="StarSymbol" pitchFamily="2"/>
              <a:buChar char="."/>
            </a:lvl6pPr>
            <a:lvl7pPr lvl="6">
              <a:buClr>
                <a:srgbClr val="000000"/>
              </a:buClr>
              <a:buSzPct val="75000"/>
              <a:buFont typeface="StarSymbol" pitchFamily="2"/>
              <a:buChar char="."/>
            </a:lvl7pPr>
            <a:lvl8pPr lvl="7">
              <a:buClr>
                <a:srgbClr val="000000"/>
              </a:buClr>
              <a:buSzPct val="75000"/>
              <a:buFont typeface="StarSymbol" pitchFamily="2"/>
              <a:buChar char="."/>
            </a:lvl8pPr>
            <a:lvl9pPr lvl="8">
              <a:buClr>
                <a:srgbClr val="000000"/>
              </a:buClr>
              <a:buSzPct val="75000"/>
              <a:buFont typeface="StarSymbol" pitchFamily="2"/>
              <a:buChar char="."/>
            </a:lvl9pPr>
          </a:lstStyle>
          <a:p>
            <a:pPr lvl="0">
              <a:lnSpc>
                <a:spcPct val="90000"/>
              </a:lnSpc>
              <a:buNone/>
            </a:pPr>
            <a:r>
              <a:rPr lang="ru-RU" sz="2800" b="1">
                <a:solidFill>
                  <a:srgbClr val="0000FF"/>
                </a:solidFill>
              </a:rPr>
              <a:t>Дебетовая карта</a:t>
            </a:r>
            <a:r>
              <a:rPr lang="ru-RU" sz="2800"/>
              <a:t> - платёжная карта для оплаты товаров и услуг, получения наличных денег в банкоматах. Позволяет распоряжаться средствами лишь в пределах доступного остатка на депозитном счёте, к которому она привязана.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900000" y="63720"/>
            <a:ext cx="8209080" cy="1556279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200" b="1"/>
              <a:t>Организация денежного</a:t>
            </a:r>
            <a:r>
              <a:rPr lang="ru-RU" sz="3200" b="1">
                <a:solidFill>
                  <a:srgbClr val="0000FF"/>
                </a:solidFill>
              </a:rPr>
              <a:t> </a:t>
            </a:r>
            <a:r>
              <a:rPr lang="ru-RU" sz="3200" b="1">
                <a:solidFill>
                  <a:srgbClr val="000000"/>
                </a:solidFill>
              </a:rPr>
              <a:t>обращения</a:t>
            </a:r>
            <a:r>
              <a:rPr lang="ru-RU" sz="3200" b="1">
                <a:solidFill>
                  <a:srgbClr val="0000FF"/>
                </a:solidFill>
              </a:rPr>
              <a:t/>
            </a:r>
            <a:br>
              <a:rPr lang="ru-RU" sz="3200" b="1">
                <a:solidFill>
                  <a:srgbClr val="0000FF"/>
                </a:solidFill>
              </a:rPr>
            </a:br>
            <a:endParaRPr lang="ru-RU" sz="3200" b="1">
              <a:solidFill>
                <a:srgbClr val="0000FF"/>
              </a:solidFill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556999"/>
            <a:ext cx="8964720" cy="453564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buNone/>
            </a:pPr>
            <a:r>
              <a:rPr lang="ru-RU" sz="2800">
                <a:solidFill>
                  <a:srgbClr val="0000FF"/>
                </a:solidFill>
                <a:latin typeface="Times New Roman" pitchFamily="18"/>
              </a:rPr>
              <a:t>1.  Наличное обращение</a:t>
            </a:r>
            <a:r>
              <a:rPr lang="ru-RU" sz="2800">
                <a:latin typeface="Times New Roman" pitchFamily="18"/>
              </a:rPr>
              <a:t> - монопольно Центральный Банк РФ: прогнозирование, правила и организация производства и хранения, создание резервных фондов; правила инкассации и ведения кассовых операций для банков, порядок изъятия из обращения.</a:t>
            </a:r>
          </a:p>
          <a:p>
            <a:pPr marL="342720" lvl="0" indent="-342720">
              <a:buNone/>
            </a:pPr>
            <a:r>
              <a:rPr lang="ru-RU" sz="2800">
                <a:solidFill>
                  <a:srgbClr val="0000FF"/>
                </a:solidFill>
                <a:latin typeface="Times New Roman" pitchFamily="18"/>
              </a:rPr>
              <a:t>2.  Безналичное обращение</a:t>
            </a:r>
            <a:r>
              <a:rPr lang="ru-RU" sz="2800">
                <a:latin typeface="Times New Roman" pitchFamily="18"/>
              </a:rPr>
              <a:t> - ЦБ РФ осуществляет координацию, регулирование и лицензирование, организацию расчетных систем, устанавливает правила, формы, сроки и стандарты расчетов, организация межбанковских расчетов (через корреспондентские счета).</a:t>
            </a:r>
          </a:p>
          <a:p>
            <a:pPr marL="342720" lvl="0" indent="-342720">
              <a:spcBef>
                <a:spcPts val="697"/>
              </a:spcBef>
              <a:buNone/>
            </a:pPr>
            <a:endParaRPr lang="ru-RU" sz="28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-1800"/>
            <a:ext cx="9144000" cy="112932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400" b="1">
                <a:effectLst>
                  <a:outerShdw dist="17961" dir="2700000">
                    <a:scrgbClr r="0" g="0" b="0"/>
                  </a:outerShdw>
                </a:effectLst>
              </a:rPr>
              <a:t>Денежная масса и </a:t>
            </a:r>
            <a:r>
              <a:rPr lang="ru-RU" sz="3400" b="1">
                <a:solidFill>
                  <a:srgbClr val="0000FF"/>
                </a:solidFill>
                <a:effectLst>
                  <a:outerShdw dist="17961" dir="2700000">
                    <a:scrgbClr r="0" g="0" b="0"/>
                  </a:outerShdw>
                </a:effectLst>
              </a:rPr>
              <a:t/>
            </a:r>
            <a:br>
              <a:rPr lang="ru-RU" sz="3400" b="1">
                <a:solidFill>
                  <a:srgbClr val="0000FF"/>
                </a:solidFill>
                <a:effectLst>
                  <a:outerShdw dist="17961" dir="2700000">
                    <a:scrgbClr r="0" g="0" b="0"/>
                  </a:outerShdw>
                </a:effectLst>
              </a:rPr>
            </a:br>
            <a:r>
              <a:rPr lang="ru-RU" sz="3400" b="1">
                <a:solidFill>
                  <a:srgbClr val="000000"/>
                </a:solidFill>
                <a:effectLst>
                  <a:outerShdw dist="17961" dir="2700000">
                    <a:scrgbClr r="0" g="0" b="0"/>
                  </a:outerShdw>
                </a:effectLst>
              </a:rPr>
              <a:t>денежные агрегаты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50920" y="1484279"/>
            <a:ext cx="8642160" cy="4525920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 b="1">
                <a:solidFill>
                  <a:srgbClr val="0000FF"/>
                </a:solidFill>
                <a:latin typeface="Times New Roman" pitchFamily="18"/>
              </a:rPr>
              <a:t>Денежная масса</a:t>
            </a:r>
            <a:r>
              <a:rPr lang="ru-RU" sz="2400">
                <a:latin typeface="Times New Roman" pitchFamily="18"/>
              </a:rPr>
              <a:t> – совокупность наличных денег в обращении и остатков безналичных средств на счетах физических, юридических лиц и государства.</a:t>
            </a:r>
          </a:p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 b="1">
                <a:solidFill>
                  <a:srgbClr val="0000FF"/>
                </a:solidFill>
                <a:latin typeface="Times New Roman" pitchFamily="18"/>
              </a:rPr>
              <a:t>Денежные агрегаты</a:t>
            </a:r>
            <a:r>
              <a:rPr lang="ru-RU" sz="2400">
                <a:latin typeface="Times New Roman" pitchFamily="18"/>
              </a:rPr>
              <a:t> – показатели структуры денежной массы, денег и денежных средств, отличающихся друг от друга степенью ликвидности. Система денежных агрегатов  </a:t>
            </a:r>
            <a:r>
              <a:rPr lang="ru-RU" sz="2400" i="1">
                <a:solidFill>
                  <a:srgbClr val="0000FF"/>
                </a:solidFill>
                <a:latin typeface="Times New Roman" pitchFamily="18"/>
              </a:rPr>
              <a:t>иерархична</a:t>
            </a:r>
            <a:r>
              <a:rPr lang="ru-RU" sz="2400">
                <a:latin typeface="Times New Roman" pitchFamily="18"/>
              </a:rPr>
              <a:t> – каждый последующий агрегат включает предыдущий.</a:t>
            </a:r>
          </a:p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endParaRPr lang="ru-RU" sz="24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4294967295"/>
          </p:nvPr>
        </p:nvSpPr>
        <p:spPr>
          <a:xfrm>
            <a:off x="179280" y="1484279"/>
            <a:ext cx="8964720" cy="452592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899"/>
              </a:spcBef>
              <a:buNone/>
            </a:pPr>
            <a:r>
              <a:rPr lang="ru-RU" sz="2400">
                <a:latin typeface="Times New Roman" pitchFamily="18"/>
              </a:rPr>
              <a:t>   </a:t>
            </a:r>
            <a:r>
              <a:rPr lang="ru-RU" sz="3600">
                <a:latin typeface="Times New Roman" pitchFamily="18"/>
              </a:rPr>
              <a:t>МВФ рассчитывает общий для всех стран показатель М</a:t>
            </a:r>
            <a:r>
              <a:rPr lang="ru-RU" sz="2800">
                <a:latin typeface="Times New Roman" pitchFamily="18"/>
              </a:rPr>
              <a:t>1</a:t>
            </a:r>
            <a:r>
              <a:rPr lang="ru-RU" sz="2400">
                <a:latin typeface="Times New Roman" pitchFamily="18"/>
              </a:rPr>
              <a:t> </a:t>
            </a:r>
            <a:r>
              <a:rPr lang="ru-RU" sz="3600">
                <a:latin typeface="Times New Roman" pitchFamily="18"/>
              </a:rPr>
              <a:t>и более широкий показатель «</a:t>
            </a:r>
            <a:r>
              <a:rPr lang="ru-RU" sz="3600">
                <a:solidFill>
                  <a:srgbClr val="0000FF"/>
                </a:solidFill>
                <a:latin typeface="Times New Roman" pitchFamily="18"/>
              </a:rPr>
              <a:t>квазиденьги</a:t>
            </a:r>
            <a:r>
              <a:rPr lang="ru-RU" sz="3600">
                <a:latin typeface="Times New Roman" pitchFamily="18"/>
              </a:rPr>
              <a:t>» (срочные и сберегательные банковские счета и наиболее ликвидные финансовые инструменты, обращающиеся на рынке).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4294967295"/>
          </p:nvPr>
        </p:nvSpPr>
        <p:spPr>
          <a:xfrm>
            <a:off x="179280" y="0"/>
            <a:ext cx="8964720" cy="6858000"/>
          </a:xfrm>
        </p:spPr>
        <p:txBody>
          <a:bodyPr wrap="square" lIns="90000" tIns="46800" rIns="90000" bIns="46800" anchor="t" anchorCtr="0"/>
          <a:lstStyle/>
          <a:p>
            <a:pPr marL="342720" lvl="0" indent="-342720" algn="ctr">
              <a:lnSpc>
                <a:spcPct val="90000"/>
              </a:lnSpc>
              <a:buNone/>
            </a:pPr>
            <a:r>
              <a:rPr lang="ru-RU" sz="2400">
                <a:latin typeface="Times New Roman" pitchFamily="18"/>
              </a:rPr>
              <a:t>    </a:t>
            </a:r>
            <a:r>
              <a:rPr lang="ru-RU" sz="2400" b="1">
                <a:solidFill>
                  <a:srgbClr val="E6E6E6"/>
                </a:solidFill>
                <a:latin typeface="Arial Black" pitchFamily="34"/>
              </a:rPr>
              <a:t>Денежные агрегаты в России</a:t>
            </a:r>
          </a:p>
          <a:p>
            <a:pPr marL="342720" lvl="0" indent="-342720">
              <a:lnSpc>
                <a:spcPct val="90000"/>
              </a:lnSpc>
              <a:buNone/>
            </a:pPr>
            <a:endParaRPr lang="ru-RU" sz="2400" b="1" u="sng">
              <a:solidFill>
                <a:srgbClr val="E6E6E6"/>
              </a:solidFill>
              <a:latin typeface="Arial Black" pitchFamily="34"/>
            </a:endParaRPr>
          </a:p>
          <a:p>
            <a:pPr marL="342720" lvl="0" indent="-342720">
              <a:lnSpc>
                <a:spcPct val="90000"/>
              </a:lnSpc>
              <a:buNone/>
            </a:pPr>
            <a:endParaRPr lang="ru-RU" sz="2400" b="1" u="sng">
              <a:solidFill>
                <a:srgbClr val="0000FF"/>
              </a:solidFill>
              <a:latin typeface="Arial Black" pitchFamily="34"/>
            </a:endParaRPr>
          </a:p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3600" b="1">
                <a:solidFill>
                  <a:srgbClr val="0000FF"/>
                </a:solidFill>
                <a:latin typeface="Times New Roman" pitchFamily="18"/>
              </a:rPr>
              <a:t>М</a:t>
            </a:r>
            <a:r>
              <a:rPr lang="ru-RU" sz="2800" b="1">
                <a:solidFill>
                  <a:srgbClr val="0000FF"/>
                </a:solidFill>
                <a:latin typeface="Times New Roman" pitchFamily="18"/>
              </a:rPr>
              <a:t>0</a:t>
            </a:r>
            <a:r>
              <a:rPr lang="ru-RU" sz="3600">
                <a:latin typeface="Times New Roman" pitchFamily="18"/>
              </a:rPr>
              <a:t> = </a:t>
            </a:r>
            <a:r>
              <a:rPr lang="ru-RU" sz="2400">
                <a:latin typeface="Times New Roman" pitchFamily="18"/>
              </a:rPr>
              <a:t>наличные деньги в обращении</a:t>
            </a:r>
          </a:p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3600" b="1">
                <a:solidFill>
                  <a:srgbClr val="0000FF"/>
                </a:solidFill>
                <a:latin typeface="Times New Roman" pitchFamily="18"/>
              </a:rPr>
              <a:t>М</a:t>
            </a:r>
            <a:r>
              <a:rPr lang="ru-RU" sz="2800" b="1">
                <a:solidFill>
                  <a:srgbClr val="0000FF"/>
                </a:solidFill>
                <a:latin typeface="Times New Roman" pitchFamily="18"/>
              </a:rPr>
              <a:t>1</a:t>
            </a:r>
            <a:r>
              <a:rPr lang="ru-RU" sz="3600">
                <a:latin typeface="Times New Roman" pitchFamily="18"/>
              </a:rPr>
              <a:t> = М</a:t>
            </a:r>
            <a:r>
              <a:rPr lang="ru-RU" sz="2400">
                <a:latin typeface="Times New Roman" pitchFamily="18"/>
              </a:rPr>
              <a:t>0</a:t>
            </a:r>
            <a:r>
              <a:rPr lang="ru-RU" sz="3600">
                <a:latin typeface="Times New Roman" pitchFamily="18"/>
              </a:rPr>
              <a:t> +  </a:t>
            </a:r>
            <a:r>
              <a:rPr lang="ru-RU" sz="2400">
                <a:latin typeface="Times New Roman" pitchFamily="18"/>
              </a:rPr>
              <a:t>Депозиты населения и предприятий в коммерческих банках  +  Депозиты населения до востребования в Сбербанке  + Средства на расчетных, текущих и специальных счетах предприятий, организаций, граждан</a:t>
            </a:r>
          </a:p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3600" b="1">
                <a:solidFill>
                  <a:srgbClr val="0000FF"/>
                </a:solidFill>
                <a:latin typeface="Times New Roman" pitchFamily="18"/>
              </a:rPr>
              <a:t>М</a:t>
            </a:r>
            <a:r>
              <a:rPr lang="ru-RU" sz="2800" b="1">
                <a:solidFill>
                  <a:srgbClr val="0000FF"/>
                </a:solidFill>
                <a:latin typeface="Times New Roman" pitchFamily="18"/>
              </a:rPr>
              <a:t>2</a:t>
            </a:r>
            <a:r>
              <a:rPr lang="ru-RU" sz="3600">
                <a:latin typeface="Times New Roman" pitchFamily="18"/>
              </a:rPr>
              <a:t> = М</a:t>
            </a:r>
            <a:r>
              <a:rPr lang="ru-RU" sz="2800">
                <a:latin typeface="Times New Roman" pitchFamily="18"/>
              </a:rPr>
              <a:t>1</a:t>
            </a:r>
            <a:r>
              <a:rPr lang="ru-RU" sz="3600">
                <a:latin typeface="Times New Roman" pitchFamily="18"/>
              </a:rPr>
              <a:t> + </a:t>
            </a:r>
            <a:r>
              <a:rPr lang="ru-RU" sz="2400">
                <a:latin typeface="Times New Roman" pitchFamily="18"/>
              </a:rPr>
              <a:t>срочные вклады  в Сбербанке</a:t>
            </a:r>
          </a:p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3600" b="1">
                <a:solidFill>
                  <a:srgbClr val="0000FF"/>
                </a:solidFill>
                <a:latin typeface="Times New Roman" pitchFamily="18"/>
              </a:rPr>
              <a:t>М</a:t>
            </a:r>
            <a:r>
              <a:rPr lang="ru-RU" sz="2800" b="1">
                <a:solidFill>
                  <a:srgbClr val="0000FF"/>
                </a:solidFill>
                <a:latin typeface="Times New Roman" pitchFamily="18"/>
              </a:rPr>
              <a:t>3</a:t>
            </a:r>
            <a:r>
              <a:rPr lang="ru-RU" sz="3600">
                <a:latin typeface="Times New Roman" pitchFamily="18"/>
              </a:rPr>
              <a:t> = М</a:t>
            </a:r>
            <a:r>
              <a:rPr lang="ru-RU" sz="2800">
                <a:latin typeface="Times New Roman" pitchFamily="18"/>
              </a:rPr>
              <a:t>2</a:t>
            </a:r>
            <a:r>
              <a:rPr lang="ru-RU" sz="3600">
                <a:latin typeface="Times New Roman" pitchFamily="18"/>
              </a:rPr>
              <a:t> + </a:t>
            </a:r>
            <a:r>
              <a:rPr lang="ru-RU" sz="2400">
                <a:latin typeface="Times New Roman" pitchFamily="18"/>
              </a:rPr>
              <a:t>Депозитные  сертификаты банков +Облигации госзайма + Другие ценные бумаги банков и государства</a:t>
            </a:r>
          </a:p>
          <a:p>
            <a:pPr lvl="0">
              <a:lnSpc>
                <a:spcPct val="90000"/>
              </a:lnSpc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 b="1">
                <a:solidFill>
                  <a:srgbClr val="0000FF"/>
                </a:solidFill>
                <a:latin typeface="Times New Roman" pitchFamily="18"/>
              </a:rPr>
              <a:t>L</a:t>
            </a:r>
            <a:r>
              <a:rPr lang="ru-RU" sz="2400">
                <a:latin typeface="Times New Roman" pitchFamily="18"/>
              </a:rPr>
              <a:t> = М</a:t>
            </a:r>
            <a:r>
              <a:rPr lang="ru-RU" sz="2800">
                <a:latin typeface="Times New Roman" pitchFamily="18"/>
              </a:rPr>
              <a:t>3</a:t>
            </a:r>
            <a:r>
              <a:rPr lang="ru-RU" sz="2400">
                <a:latin typeface="Times New Roman" pitchFamily="18"/>
              </a:rPr>
              <a:t> + Краткосрочные гос.ценные бумаги.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34560" y="540000"/>
            <a:ext cx="9109440" cy="2043719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just">
              <a:buNone/>
            </a:pPr>
            <a:r>
              <a:rPr lang="ru-RU" sz="3200" b="1">
                <a:solidFill>
                  <a:srgbClr val="000000"/>
                </a:solidFill>
              </a:rPr>
              <a:t>Ликвидность денежных агрегатов увеличивается снизу вверх </a:t>
            </a:r>
            <a:br>
              <a:rPr lang="ru-RU" sz="3200" b="1">
                <a:solidFill>
                  <a:srgbClr val="000000"/>
                </a:solidFill>
              </a:rPr>
            </a:br>
            <a:r>
              <a:rPr lang="ru-RU" sz="3200" b="1">
                <a:solidFill>
                  <a:srgbClr val="000000"/>
                </a:solidFill>
              </a:rPr>
              <a:t>(от </a:t>
            </a:r>
            <a:r>
              <a:rPr lang="en-US" sz="3200" b="1">
                <a:solidFill>
                  <a:srgbClr val="000000"/>
                </a:solidFill>
              </a:rPr>
              <a:t>L</a:t>
            </a:r>
            <a:r>
              <a:rPr lang="ru-RU" sz="3200" b="1">
                <a:solidFill>
                  <a:srgbClr val="000000"/>
                </a:solidFill>
              </a:rPr>
              <a:t> до М1), а доходность – сверху вниз (от М1 до </a:t>
            </a:r>
            <a:r>
              <a:rPr lang="en-US" sz="3200" b="1">
                <a:solidFill>
                  <a:srgbClr val="000000"/>
                </a:solidFill>
              </a:rPr>
              <a:t>L</a:t>
            </a:r>
            <a:r>
              <a:rPr lang="ru-RU" sz="3200" b="1">
                <a:solidFill>
                  <a:srgbClr val="000000"/>
                </a:solidFill>
              </a:rPr>
              <a:t>).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60000" y="2700000"/>
            <a:ext cx="8229600" cy="3810960"/>
          </a:xfrm>
        </p:spPr>
        <p:txBody>
          <a:bodyPr wrap="square" lIns="90000" tIns="46800" rIns="90000" bIns="46800" anchor="t" anchorCtr="0"/>
          <a:lstStyle/>
          <a:p>
            <a:pPr marL="609480" lvl="0" indent="-609480">
              <a:lnSpc>
                <a:spcPct val="90000"/>
              </a:lnSpc>
              <a:spcBef>
                <a:spcPts val="697"/>
              </a:spcBef>
              <a:buNone/>
            </a:pPr>
            <a:r>
              <a:rPr lang="ru-RU" sz="2800">
                <a:latin typeface="Times New Roman" pitchFamily="18"/>
              </a:rPr>
              <a:t>Компоненты денежных агрегатов делятся:</a:t>
            </a:r>
          </a:p>
          <a:p>
            <a:pPr lvl="0">
              <a:lnSpc>
                <a:spcPct val="90000"/>
              </a:lnSpc>
              <a:spcBef>
                <a:spcPts val="697"/>
              </a:spcBef>
              <a:buClr>
                <a:srgbClr val="0000FF"/>
              </a:buClr>
              <a:buSzPct val="80000"/>
              <a:buFont typeface="Wingdings" pitchFamily="2"/>
              <a:buChar char=""/>
            </a:pPr>
            <a:r>
              <a:rPr lang="ru-RU" sz="2800">
                <a:latin typeface="Times New Roman" pitchFamily="18"/>
              </a:rPr>
              <a:t>на наличные и безналичные деньги;</a:t>
            </a:r>
          </a:p>
          <a:p>
            <a:pPr lvl="0">
              <a:lnSpc>
                <a:spcPct val="90000"/>
              </a:lnSpc>
              <a:spcBef>
                <a:spcPts val="697"/>
              </a:spcBef>
              <a:buClr>
                <a:srgbClr val="0000FF"/>
              </a:buClr>
              <a:buSzPct val="80000"/>
              <a:buFont typeface="Wingdings" pitchFamily="2"/>
              <a:buChar char=""/>
            </a:pPr>
            <a:r>
              <a:rPr lang="ru-RU" sz="2800">
                <a:latin typeface="Times New Roman" pitchFamily="18"/>
              </a:rPr>
              <a:t>на деньги и «почти деньги».</a:t>
            </a:r>
          </a:p>
          <a:p>
            <a:pPr lvl="0">
              <a:lnSpc>
                <a:spcPct val="90000"/>
              </a:lnSpc>
              <a:spcBef>
                <a:spcPts val="697"/>
              </a:spcBef>
              <a:buClr>
                <a:srgbClr val="0000FF"/>
              </a:buClr>
              <a:buSzPct val="80000"/>
              <a:buFont typeface="Wingdings" pitchFamily="2"/>
              <a:buChar char=""/>
            </a:pPr>
            <a:r>
              <a:rPr lang="ru-RU" sz="2800">
                <a:latin typeface="Times New Roman" pitchFamily="18"/>
              </a:rPr>
              <a:t>Н</a:t>
            </a:r>
            <a:r>
              <a:rPr lang="ru-RU" sz="2800" i="1">
                <a:latin typeface="Times New Roman" pitchFamily="18"/>
              </a:rPr>
              <a:t>аличные деньги:</a:t>
            </a:r>
            <a:r>
              <a:rPr lang="ru-RU" sz="2800">
                <a:latin typeface="Times New Roman" pitchFamily="18"/>
              </a:rPr>
              <a:t> банкноты и монеты, находящиеся в обращении.</a:t>
            </a:r>
          </a:p>
          <a:p>
            <a:pPr lvl="0">
              <a:lnSpc>
                <a:spcPct val="90000"/>
              </a:lnSpc>
              <a:spcBef>
                <a:spcPts val="697"/>
              </a:spcBef>
              <a:buClr>
                <a:srgbClr val="0000FF"/>
              </a:buClr>
              <a:buSzPct val="80000"/>
              <a:buFont typeface="Wingdings" pitchFamily="2"/>
              <a:buChar char=""/>
            </a:pPr>
            <a:r>
              <a:rPr lang="ru-RU" sz="2800" i="1">
                <a:latin typeface="Times New Roman" pitchFamily="18"/>
              </a:rPr>
              <a:t>Деньгами</a:t>
            </a:r>
            <a:r>
              <a:rPr lang="ru-RU" sz="2800">
                <a:latin typeface="Times New Roman" pitchFamily="18"/>
              </a:rPr>
              <a:t> является только денежный агрегат М1.</a:t>
            </a:r>
          </a:p>
          <a:p>
            <a:pPr lvl="0">
              <a:lnSpc>
                <a:spcPct val="90000"/>
              </a:lnSpc>
              <a:spcBef>
                <a:spcPts val="697"/>
              </a:spcBef>
              <a:buClr>
                <a:srgbClr val="0000FF"/>
              </a:buClr>
              <a:buSzPct val="80000"/>
              <a:buFont typeface="Wingdings" pitchFamily="2"/>
              <a:buChar char=""/>
            </a:pPr>
            <a:r>
              <a:rPr lang="ru-RU" sz="2800">
                <a:latin typeface="Times New Roman" pitchFamily="18"/>
              </a:rPr>
              <a:t>М2, М3 и L – это </a:t>
            </a:r>
            <a:r>
              <a:rPr lang="ru-RU" sz="2800" i="1">
                <a:latin typeface="Times New Roman" pitchFamily="18"/>
              </a:rPr>
              <a:t>«почти деньги</a:t>
            </a:r>
            <a:r>
              <a:rPr lang="ru-RU" sz="2800">
                <a:latin typeface="Times New Roman" pitchFamily="18"/>
              </a:rPr>
              <a:t>», поскольку они могут быть превращены в деньги.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4294967295"/>
          </p:nvPr>
        </p:nvSpPr>
        <p:spPr>
          <a:xfrm>
            <a:off x="250560" y="720000"/>
            <a:ext cx="8713800" cy="566136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799"/>
              </a:spcBef>
              <a:buNone/>
            </a:pPr>
            <a:r>
              <a:rPr lang="ru-RU" sz="2400" dirty="0">
                <a:solidFill>
                  <a:srgbClr val="0000FF"/>
                </a:solidFill>
                <a:latin typeface="Arial Black" pitchFamily="34"/>
              </a:rPr>
              <a:t>Банковский мультипликатор</a:t>
            </a:r>
            <a:r>
              <a:rPr lang="ru-RU" sz="2400" dirty="0">
                <a:solidFill>
                  <a:srgbClr val="0000FF"/>
                </a:solidFill>
                <a:latin typeface="Times New Roman" pitchFamily="18"/>
              </a:rPr>
              <a:t> </a:t>
            </a:r>
            <a:r>
              <a:rPr lang="ru-RU" sz="2400" dirty="0">
                <a:latin typeface="Times New Roman" pitchFamily="18"/>
              </a:rPr>
              <a:t>- отношение денежной массы к денежной базе, показывает степень роста денежной массы за счёт кредитно-депозитных банковских операций.</a:t>
            </a:r>
          </a:p>
          <a:p>
            <a:pPr marL="342720" lvl="0" indent="-342720">
              <a:spcBef>
                <a:spcPts val="799"/>
              </a:spcBef>
              <a:buNone/>
            </a:pPr>
            <a:r>
              <a:rPr lang="ru-RU" sz="2400" b="1" dirty="0">
                <a:solidFill>
                  <a:srgbClr val="0000FF"/>
                </a:solidFill>
                <a:latin typeface="Arial Black" pitchFamily="34"/>
              </a:rPr>
              <a:t>Денежная база</a:t>
            </a:r>
            <a:r>
              <a:rPr lang="ru-RU" sz="2400" dirty="0">
                <a:latin typeface="Times New Roman" pitchFamily="18"/>
              </a:rPr>
              <a:t> - совокупность обязательств Центрального банка.</a:t>
            </a:r>
          </a:p>
          <a:p>
            <a:pPr lvl="0">
              <a:spcBef>
                <a:spcPts val="799"/>
              </a:spcBef>
              <a:buClr>
                <a:srgbClr val="CCCCFF"/>
              </a:buClr>
              <a:buSzPct val="80000"/>
              <a:buFont typeface="Arial" pitchFamily="34"/>
              <a:buChar char="•"/>
            </a:pPr>
            <a:r>
              <a:rPr lang="ru-RU" sz="2400" dirty="0">
                <a:latin typeface="Times New Roman" pitchFamily="18"/>
              </a:rPr>
              <a:t>Денежная база = 7760,7 млрд. руб. Денежная масса (M2) = 23677,9 млрд. руб</a:t>
            </a:r>
            <a:r>
              <a:rPr lang="ru-RU" sz="2400" dirty="0" smtClean="0">
                <a:latin typeface="Times New Roman" pitchFamily="18"/>
              </a:rPr>
              <a:t>.</a:t>
            </a:r>
            <a:endParaRPr lang="ru-RU" sz="2400" dirty="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80000" y="650160"/>
            <a:ext cx="8820000" cy="1509839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ru-RU" sz="3800">
                <a:solidFill>
                  <a:srgbClr val="000000"/>
                </a:solidFill>
              </a:rPr>
              <a:t>Структура денежной массы постоянно меняется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80000" y="2160000"/>
            <a:ext cx="8229600" cy="4530600"/>
          </a:xfrm>
        </p:spPr>
        <p:txBody>
          <a:bodyPr wrap="square" lIns="90000" tIns="46800" rIns="90000" bIns="46800" anchor="t" anchorCtr="0"/>
          <a:lstStyle/>
          <a:p>
            <a:pPr lvl="0">
              <a:buNone/>
            </a:pPr>
            <a:endParaRPr lang="ru-RU" sz="3600">
              <a:latin typeface="Times New Roman" pitchFamily="18"/>
            </a:endParaRPr>
          </a:p>
          <a:p>
            <a:pPr marL="342720" lvl="0" indent="-342720">
              <a:buNone/>
            </a:pPr>
            <a:r>
              <a:rPr lang="ru-RU" sz="3600">
                <a:latin typeface="Times New Roman" pitchFamily="18"/>
              </a:rPr>
              <a:t>Изменение объема денежной массы - результат влияния двух факторов:</a:t>
            </a:r>
          </a:p>
          <a:p>
            <a:pPr lvl="0">
              <a:buClr>
                <a:srgbClr val="0000FF"/>
              </a:buClr>
              <a:buSzPct val="80000"/>
              <a:buFont typeface="Wingdings" pitchFamily="2"/>
              <a:buChar char=""/>
            </a:pPr>
            <a:r>
              <a:rPr lang="ru-RU" sz="3600">
                <a:latin typeface="Times New Roman" pitchFamily="18"/>
              </a:rPr>
              <a:t>изменение массы денег в обращении;</a:t>
            </a:r>
          </a:p>
          <a:p>
            <a:pPr lvl="0">
              <a:buClr>
                <a:srgbClr val="0000FF"/>
              </a:buClr>
              <a:buSzPct val="80000"/>
              <a:buFont typeface="Wingdings" pitchFamily="2"/>
              <a:buChar char=""/>
            </a:pPr>
            <a:r>
              <a:rPr lang="ru-RU" sz="3600">
                <a:latin typeface="Times New Roman" pitchFamily="18"/>
              </a:rPr>
              <a:t>изменение скорости их оборота.</a:t>
            </a:r>
          </a:p>
          <a:p>
            <a:pPr marL="342720" lvl="0" indent="-342720">
              <a:spcBef>
                <a:spcPts val="899"/>
              </a:spcBef>
              <a:buNone/>
            </a:pPr>
            <a:endParaRPr lang="ru-RU" sz="36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68360" y="259920"/>
            <a:ext cx="8229600" cy="114336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400">
                <a:solidFill>
                  <a:srgbClr val="000000"/>
                </a:solidFill>
              </a:rPr>
              <a:t>Банки и их роль в экономике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8964720" cy="4997520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90000"/>
              </a:lnSpc>
              <a:spcBef>
                <a:spcPts val="697"/>
              </a:spcBef>
            </a:pPr>
            <a:r>
              <a:rPr lang="ru-RU" sz="2800">
                <a:solidFill>
                  <a:srgbClr val="0000FF"/>
                </a:solidFill>
                <a:latin typeface="Times New Roman" pitchFamily="18"/>
              </a:rPr>
              <a:t>Банки</a:t>
            </a:r>
            <a:r>
              <a:rPr lang="ru-RU" sz="2800">
                <a:latin typeface="Times New Roman" pitchFamily="18"/>
              </a:rPr>
              <a:t> - основные финансовые посредники в экономике.</a:t>
            </a:r>
          </a:p>
          <a:p>
            <a:pPr lvl="0">
              <a:lnSpc>
                <a:spcPct val="90000"/>
              </a:lnSpc>
              <a:spcBef>
                <a:spcPts val="697"/>
              </a:spcBef>
            </a:pPr>
            <a:r>
              <a:rPr lang="ru-RU" sz="2800">
                <a:solidFill>
                  <a:srgbClr val="0000FF"/>
                </a:solidFill>
                <a:latin typeface="Times New Roman" pitchFamily="18"/>
              </a:rPr>
              <a:t>Банковская система</a:t>
            </a:r>
            <a:r>
              <a:rPr lang="ru-RU" sz="2800">
                <a:latin typeface="Times New Roman" pitchFamily="18"/>
              </a:rPr>
              <a:t> - часть кредитной системы.</a:t>
            </a:r>
          </a:p>
          <a:p>
            <a:pPr lvl="0">
              <a:lnSpc>
                <a:spcPct val="90000"/>
              </a:lnSpc>
              <a:spcBef>
                <a:spcPts val="697"/>
              </a:spcBef>
            </a:pPr>
            <a:r>
              <a:rPr lang="ru-RU" sz="2800">
                <a:solidFill>
                  <a:srgbClr val="0000FF"/>
                </a:solidFill>
                <a:latin typeface="Times New Roman" pitchFamily="18"/>
              </a:rPr>
              <a:t>Кредитная система</a:t>
            </a:r>
            <a:r>
              <a:rPr lang="ru-RU" sz="2800">
                <a:latin typeface="Times New Roman" pitchFamily="18"/>
              </a:rPr>
              <a:t> включает банковские и небанковские кредитные учреждения.</a:t>
            </a:r>
          </a:p>
          <a:p>
            <a:pPr lvl="0">
              <a:lnSpc>
                <a:spcPct val="90000"/>
              </a:lnSpc>
              <a:spcBef>
                <a:spcPts val="697"/>
              </a:spcBef>
            </a:pPr>
            <a:r>
              <a:rPr lang="ru-RU" sz="2800">
                <a:solidFill>
                  <a:srgbClr val="0000FF"/>
                </a:solidFill>
                <a:latin typeface="Times New Roman" pitchFamily="18"/>
              </a:rPr>
              <a:t>Небанковские кредитные учреждения</a:t>
            </a:r>
            <a:r>
              <a:rPr lang="ru-RU" sz="2800">
                <a:latin typeface="Times New Roman" pitchFamily="18"/>
              </a:rPr>
              <a:t>:</a:t>
            </a:r>
          </a:p>
          <a:p>
            <a:pPr lvl="0">
              <a:lnSpc>
                <a:spcPct val="90000"/>
              </a:lnSpc>
              <a:spcBef>
                <a:spcPts val="697"/>
              </a:spcBef>
              <a:buClr>
                <a:srgbClr val="0000FF"/>
              </a:buClr>
              <a:buSzPct val="80000"/>
              <a:buFont typeface="Wingdings" pitchFamily="2"/>
              <a:buChar char=""/>
            </a:pPr>
            <a:r>
              <a:rPr lang="ru-RU" sz="2800" i="1">
                <a:latin typeface="Times New Roman" pitchFamily="18"/>
              </a:rPr>
              <a:t>фонды</a:t>
            </a:r>
            <a:r>
              <a:rPr lang="ru-RU" sz="2800">
                <a:latin typeface="Times New Roman" pitchFamily="18"/>
              </a:rPr>
              <a:t> (инвестиционные, пенсионные, др.);  </a:t>
            </a:r>
            <a:r>
              <a:rPr lang="ru-RU" sz="2800" i="1">
                <a:latin typeface="Times New Roman" pitchFamily="18"/>
              </a:rPr>
              <a:t>финансовые компании </a:t>
            </a:r>
            <a:r>
              <a:rPr lang="ru-RU" sz="2800">
                <a:latin typeface="Times New Roman" pitchFamily="18"/>
              </a:rPr>
              <a:t>(страховые, инвестиционные);</a:t>
            </a:r>
          </a:p>
          <a:p>
            <a:pPr lvl="0">
              <a:lnSpc>
                <a:spcPct val="90000"/>
              </a:lnSpc>
              <a:spcBef>
                <a:spcPts val="697"/>
              </a:spcBef>
              <a:buClr>
                <a:srgbClr val="0000FF"/>
              </a:buClr>
              <a:buSzPct val="80000"/>
              <a:buFont typeface="Wingdings" pitchFamily="2"/>
              <a:buChar char=""/>
            </a:pPr>
            <a:r>
              <a:rPr lang="ru-RU" sz="2800">
                <a:latin typeface="Times New Roman" pitchFamily="18"/>
              </a:rPr>
              <a:t>ссудо-сберегательные ассоциации, кредитные союзы, </a:t>
            </a:r>
            <a:r>
              <a:rPr lang="ru-RU" sz="2800" i="1">
                <a:latin typeface="Times New Roman" pitchFamily="18"/>
              </a:rPr>
              <a:t>ломбарды</a:t>
            </a:r>
            <a:r>
              <a:rPr lang="ru-RU" sz="2800">
                <a:latin typeface="Times New Roman" pitchFamily="18"/>
              </a:rPr>
              <a:t>, др.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99760" y="720000"/>
            <a:ext cx="8220240" cy="112932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ru-RU" sz="3400" b="1" i="1">
                <a:solidFill>
                  <a:srgbClr val="660066"/>
                </a:solidFill>
              </a:rPr>
              <a:t>ЦЕНТРАЛЬНЫЙ (ЭМИССИОННЫЙ) БАНК (ЦБ)-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57200" y="1980000"/>
            <a:ext cx="8578800" cy="487764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799"/>
              </a:spcBef>
              <a:buNone/>
            </a:pPr>
            <a:r>
              <a:rPr lang="ru-RU" sz="2400" b="1">
                <a:latin typeface="Times New Roman" pitchFamily="18"/>
              </a:rPr>
              <a:t>центральное звено денежно-кредитной системы любого государства, головной банк страны, сочетает в себе черты обычного (коммерческого) банковского учреждения и государственного ведомства.</a:t>
            </a:r>
          </a:p>
          <a:p>
            <a:pPr marL="342720" lvl="0" indent="-342720">
              <a:spcBef>
                <a:spcPts val="799"/>
              </a:spcBef>
              <a:buNone/>
            </a:pPr>
            <a:r>
              <a:rPr lang="ru-RU" sz="2400" b="1">
                <a:latin typeface="Times New Roman" pitchFamily="18"/>
              </a:rPr>
              <a:t>Центральный банк наделен правом монопольной эмиссии банкнот, регулирования денежного обращения и валютного курса, хранения золотых и валютных резервов.</a:t>
            </a:r>
          </a:p>
          <a:p>
            <a:pPr marL="342720" lvl="0" indent="-342720">
              <a:spcBef>
                <a:spcPts val="799"/>
              </a:spcBef>
              <a:buNone/>
            </a:pPr>
            <a:endParaRPr lang="ru-RU" sz="2400" b="1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43280" y="-75240"/>
            <a:ext cx="8856720" cy="277524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ru-RU" b="1">
                <a:solidFill>
                  <a:srgbClr val="E6E6FF"/>
                </a:solidFill>
              </a:rPr>
              <a:t>Важнейшей функцией</a:t>
            </a:r>
            <a:r>
              <a:rPr lang="ru-RU" b="1">
                <a:solidFill>
                  <a:srgbClr val="660066"/>
                </a:solidFill>
              </a:rPr>
              <a:t> </a:t>
            </a:r>
            <a:br>
              <a:rPr lang="ru-RU" b="1">
                <a:solidFill>
                  <a:srgbClr val="660066"/>
                </a:solidFill>
              </a:rPr>
            </a:br>
            <a:r>
              <a:rPr lang="ru-RU" b="1">
                <a:solidFill>
                  <a:srgbClr val="660066"/>
                </a:solidFill>
              </a:rPr>
              <a:t/>
            </a:r>
            <a:br>
              <a:rPr lang="ru-RU" b="1">
                <a:solidFill>
                  <a:srgbClr val="660066"/>
                </a:solidFill>
              </a:rPr>
            </a:br>
            <a:r>
              <a:rPr lang="ru-RU" b="1">
                <a:solidFill>
                  <a:srgbClr val="000000"/>
                </a:solidFill>
              </a:rPr>
              <a:t>Центрального банка </a:t>
            </a:r>
            <a:r>
              <a:rPr lang="ru-RU" sz="3400" b="1">
                <a:solidFill>
                  <a:srgbClr val="000000"/>
                </a:solidFill>
              </a:rPr>
              <a:t>является выработка общей кредитной политики</a:t>
            </a:r>
            <a:r>
              <a:rPr lang="ru-RU" sz="3400" b="1"/>
              <a:t>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80000" y="2160000"/>
            <a:ext cx="8794800" cy="469800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799"/>
              </a:spcBef>
              <a:buNone/>
              <a:tabLst>
                <a:tab pos="342720" algn="l"/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ru-RU" sz="2400" b="1">
                <a:latin typeface="Times New Roman" pitchFamily="18"/>
              </a:rPr>
              <a:t>	</a:t>
            </a:r>
          </a:p>
          <a:p>
            <a:pPr marL="342720" lvl="0" indent="-342720">
              <a:spcBef>
                <a:spcPts val="799"/>
              </a:spcBef>
              <a:buNone/>
            </a:pPr>
            <a:r>
              <a:rPr lang="ru-RU" sz="2400" b="1">
                <a:latin typeface="Times New Roman" pitchFamily="18"/>
              </a:rPr>
              <a:t>Его стратегическая задача - создание условий для неифляционного развития экономики.</a:t>
            </a:r>
          </a:p>
          <a:p>
            <a:pPr marL="342720" lvl="0" indent="-342720">
              <a:spcBef>
                <a:spcPts val="799"/>
              </a:spcBef>
              <a:buNone/>
            </a:pPr>
            <a:r>
              <a:rPr lang="ru-RU" sz="2400" b="1">
                <a:latin typeface="Times New Roman" pitchFamily="18"/>
              </a:rPr>
              <a:t>Центральный банк в различных странах могут иметь </a:t>
            </a:r>
            <a:r>
              <a:rPr lang="ru-RU" sz="2400" b="1" i="1">
                <a:solidFill>
                  <a:srgbClr val="660066"/>
                </a:solidFill>
                <a:latin typeface="Times New Roman" pitchFamily="18"/>
              </a:rPr>
              <a:t>разные названия</a:t>
            </a:r>
            <a:r>
              <a:rPr lang="ru-RU" sz="2400" b="1">
                <a:latin typeface="Times New Roman" pitchFamily="18"/>
              </a:rPr>
              <a:t>: государственные, национальные, резервные, эмиссионные.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79280" y="377640"/>
            <a:ext cx="8785440" cy="1934280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>
          <a:xfrm>
            <a:off x="431280" y="2923920"/>
            <a:ext cx="8712360" cy="3600720"/>
          </a:xfrm>
        </p:spPr>
        <p:txBody>
          <a:bodyPr wrap="square" lIns="90000" tIns="46800" rIns="90000" bIns="46800" anchor="t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lvl="0" algn="ctr">
              <a:spcBef>
                <a:spcPts val="799"/>
              </a:spcBef>
              <a:buNone/>
            </a:pPr>
            <a:r>
              <a:rPr lang="ru-RU" b="1"/>
              <a:t>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900000" y="0"/>
            <a:ext cx="8136000" cy="2714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ru-RU" sz="3200" b="1" i="1">
                <a:solidFill>
                  <a:srgbClr val="FF420E"/>
                </a:solidFill>
                <a:latin typeface="Times New Roman" pitchFamily="18"/>
                <a:ea typeface="Lucida Sans Unicode" pitchFamily="2"/>
                <a:cs typeface="Tahoma" pitchFamily="2"/>
              </a:rPr>
              <a:t>Центральный банк</a:t>
            </a:r>
            <a:r>
              <a:rPr lang="ru-RU" sz="2800" b="1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rPr>
              <a:t> - экономический институт, функционирующий в сфере товарно-денежных отношений. Его денежно-кредитная политика основана на использовании денег, кредита, процента, валютного курса</a:t>
            </a:r>
          </a:p>
        </p:txBody>
      </p:sp>
      <p:sp>
        <p:nvSpPr>
          <p:cNvPr id="5" name="Полилиния 4"/>
          <p:cNvSpPr/>
          <p:nvPr/>
        </p:nvSpPr>
        <p:spPr>
          <a:xfrm>
            <a:off x="720000" y="2700000"/>
            <a:ext cx="8424000" cy="4370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0000"/>
              </a:lnSpc>
              <a:buNone/>
              <a:tabLst/>
            </a:pPr>
            <a:r>
              <a:rPr lang="ru-RU" sz="3200" b="1" i="1">
                <a:solidFill>
                  <a:srgbClr val="C5000B"/>
                </a:solidFill>
                <a:latin typeface="Times New Roman" pitchFamily="18"/>
                <a:ea typeface="Lucida Sans Unicode" pitchFamily="2"/>
                <a:cs typeface="Tahoma" pitchFamily="2"/>
              </a:rPr>
              <a:t>Центральный банк</a:t>
            </a:r>
            <a:r>
              <a:rPr lang="ru-RU" sz="3200" b="1">
                <a:solidFill>
                  <a:srgbClr val="C5000B"/>
                </a:solidFill>
                <a:latin typeface="Times New Roman" pitchFamily="18"/>
                <a:ea typeface="Lucida Sans Unicode" pitchFamily="2"/>
                <a:cs typeface="Tahoma" pitchFamily="2"/>
              </a:rPr>
              <a:t> </a:t>
            </a:r>
            <a:r>
              <a:rPr lang="ru-RU" sz="2600" b="1">
                <a:latin typeface="Times New Roman" pitchFamily="18"/>
                <a:ea typeface="Lucida Sans Unicode" pitchFamily="2"/>
                <a:cs typeface="Tahoma" pitchFamily="2"/>
              </a:rPr>
              <a:t>- </a:t>
            </a:r>
            <a:r>
              <a:rPr lang="ru-RU" sz="2400" b="1">
                <a:latin typeface="Times New Roman" pitchFamily="18"/>
                <a:ea typeface="Lucida Sans Unicode" pitchFamily="2"/>
                <a:cs typeface="Tahoma" pitchFamily="2"/>
              </a:rPr>
              <a:t>общественный институт, работающий на макроуровне экономических отношений.</a:t>
            </a:r>
          </a:p>
          <a:p>
            <a:pPr marL="0" marR="0" lvl="0" indent="0" rtl="0" hangingPunct="0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>
                <a:latin typeface="Times New Roman" pitchFamily="18"/>
                <a:ea typeface="Lucida Sans Unicode" pitchFamily="2"/>
                <a:cs typeface="Tahoma" pitchFamily="2"/>
              </a:rPr>
              <a:t>	Эмитирование им наличных денег и платежных средств важно для отдельных экономических субъектов и для экономики в целом.</a:t>
            </a:r>
          </a:p>
          <a:p>
            <a:pPr marL="0" marR="0" lvl="0" indent="0" rtl="0" hangingPunct="0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>
                <a:latin typeface="Times New Roman" pitchFamily="18"/>
                <a:ea typeface="Lucida Sans Unicode" pitchFamily="2"/>
                <a:cs typeface="Tahoma" pitchFamily="2"/>
              </a:rPr>
              <a:t>	Обеспечивая рациональную организацию денежного обращения, безинфляционное развитие, он создает условия для сохранения ценности денег и тем самым для социального развития общества.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79280" y="540000"/>
            <a:ext cx="8640720" cy="100764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000" b="1">
                <a:solidFill>
                  <a:srgbClr val="660066"/>
                </a:solidFill>
              </a:rPr>
              <a:t>Активами Центрального банка являются: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50560" y="1599840"/>
            <a:ext cx="8435880" cy="5257800"/>
          </a:xfrm>
        </p:spPr>
        <p:txBody>
          <a:bodyPr wrap="square" lIns="90000" tIns="46800" rIns="90000" bIns="46800" anchor="t" anchorCtr="0"/>
          <a:lstStyle/>
          <a:p>
            <a:pPr lvl="0">
              <a:spcBef>
                <a:spcPts val="697"/>
              </a:spcBef>
            </a:pPr>
            <a:r>
              <a:rPr lang="ru-RU" sz="2800" b="1">
                <a:latin typeface="Times New Roman" pitchFamily="18"/>
              </a:rPr>
              <a:t>1) золото, иностранная валюта, СДР, резервная позиция в Международном валютном фонде;</a:t>
            </a:r>
          </a:p>
          <a:p>
            <a:pPr lvl="0">
              <a:spcBef>
                <a:spcPts val="697"/>
              </a:spcBef>
            </a:pPr>
            <a:r>
              <a:rPr lang="ru-RU" sz="2800" b="1">
                <a:latin typeface="Times New Roman" pitchFamily="18"/>
              </a:rPr>
              <a:t>2) купленные центральным банком государственные ценные бумаги (прежде всего казначейские векселя и облигации), которые являются долговыми обязательствами правительства;</a:t>
            </a:r>
          </a:p>
          <a:p>
            <a:pPr lvl="0">
              <a:spcBef>
                <a:spcPts val="697"/>
              </a:spcBef>
            </a:pPr>
            <a:r>
              <a:rPr lang="ru-RU" sz="2800" b="1">
                <a:latin typeface="Times New Roman" pitchFamily="18"/>
              </a:rPr>
              <a:t>3) ссуды, предоставленные центральным банком коммерческим банкам;</a:t>
            </a:r>
          </a:p>
          <a:p>
            <a:pPr lvl="0">
              <a:spcBef>
                <a:spcPts val="697"/>
              </a:spcBef>
            </a:pPr>
            <a:r>
              <a:rPr lang="ru-RU" sz="2800" b="1">
                <a:latin typeface="Times New Roman" pitchFamily="18"/>
              </a:rPr>
              <a:t>4) учтенные векселя и другие статьи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395280" y="188640"/>
            <a:ext cx="8229600" cy="1570319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ru-RU" sz="2400" b="1"/>
              <a:t>Коммерческие банки концентрируют деловую часть кредитных ресурсов и обслуживают юридических и физических лиц.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68000" y="1628639"/>
            <a:ext cx="8218440" cy="500544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По уровню специализации коммерческие банки делятся:</a:t>
            </a:r>
          </a:p>
          <a:p>
            <a:pPr lvl="0">
              <a:lnSpc>
                <a:spcPct val="90000"/>
              </a:lnSpc>
              <a:spcBef>
                <a:spcPts val="598"/>
              </a:spcBef>
            </a:pPr>
            <a:r>
              <a:rPr lang="ru-RU" sz="2400">
                <a:latin typeface="Times New Roman" pitchFamily="18"/>
              </a:rPr>
              <a:t>- на универсальные, т.е. осуществляющие практически все виды банковских операций;</a:t>
            </a:r>
          </a:p>
          <a:p>
            <a:pPr lvl="0">
              <a:lnSpc>
                <a:spcPct val="90000"/>
              </a:lnSpc>
              <a:spcBef>
                <a:spcPts val="598"/>
              </a:spcBef>
            </a:pPr>
            <a:r>
              <a:rPr lang="ru-RU" sz="2400">
                <a:latin typeface="Times New Roman" pitchFamily="18"/>
              </a:rPr>
              <a:t>- специализированные, т.е. специализирующиеся на определенных видах банковских операций.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Коммерческие банки большинства стран выполняют до 300 видов операций и услуг, важнейшие из которых: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- ведение депозитных счетов;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- выдача кредитов;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- хранение ценностей и т. д.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395280" y="-146520"/>
            <a:ext cx="8291520" cy="19224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4000" b="1"/>
              <a:t>Центральный банк России</a:t>
            </a:r>
            <a:r>
              <a:rPr lang="ru-RU" sz="4000" b="1">
                <a:solidFill>
                  <a:srgbClr val="660066"/>
                </a:solidFill>
              </a:rPr>
              <a:t> </a:t>
            </a:r>
            <a:r>
              <a:rPr lang="ru-RU" sz="4000" b="1">
                <a:solidFill>
                  <a:srgbClr val="000000"/>
                </a:solidFill>
              </a:rPr>
              <a:t>выполняет следующие задачи: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800000"/>
            <a:ext cx="8964720" cy="5057640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80000"/>
              </a:lnSpc>
              <a:spcBef>
                <a:spcPts val="825"/>
              </a:spcBef>
            </a:pPr>
            <a:r>
              <a:rPr lang="ru-RU" sz="2200">
                <a:latin typeface="Times New Roman" pitchFamily="18"/>
              </a:rPr>
              <a:t>во взаимодействии с Правительством РФ разрабатывает и проводит единую государственную денежно-кредитную политику;</a:t>
            </a:r>
          </a:p>
          <a:p>
            <a:pPr lvl="0">
              <a:lnSpc>
                <a:spcPct val="80000"/>
              </a:lnSpc>
              <a:spcBef>
                <a:spcPts val="825"/>
              </a:spcBef>
            </a:pPr>
            <a:r>
              <a:rPr lang="ru-RU" sz="2200">
                <a:latin typeface="Times New Roman" pitchFamily="18"/>
              </a:rPr>
              <a:t>монопольно осуществляет эмиссию наличных денег и организует наличное денежное обращение;</a:t>
            </a:r>
          </a:p>
          <a:p>
            <a:pPr lvl="0">
              <a:lnSpc>
                <a:spcPct val="80000"/>
              </a:lnSpc>
              <a:spcBef>
                <a:spcPts val="825"/>
              </a:spcBef>
            </a:pPr>
            <a:r>
              <a:rPr lang="ru-RU" sz="2200">
                <a:latin typeface="Times New Roman" pitchFamily="18"/>
              </a:rPr>
              <a:t>является кредитором последней инстанции для кредитных организаций, организует систему их рефинансирования;</a:t>
            </a:r>
          </a:p>
          <a:p>
            <a:pPr lvl="0">
              <a:lnSpc>
                <a:spcPct val="80000"/>
              </a:lnSpc>
              <a:spcBef>
                <a:spcPts val="825"/>
              </a:spcBef>
            </a:pPr>
            <a:r>
              <a:rPr lang="ru-RU" sz="2200">
                <a:latin typeface="Times New Roman" pitchFamily="18"/>
              </a:rPr>
              <a:t>устанавливает правила осуществления расчетов в России;</a:t>
            </a:r>
          </a:p>
          <a:p>
            <a:pPr lvl="0">
              <a:lnSpc>
                <a:spcPct val="80000"/>
              </a:lnSpc>
              <a:spcBef>
                <a:spcPts val="825"/>
              </a:spcBef>
            </a:pPr>
            <a:r>
              <a:rPr lang="ru-RU" sz="2200">
                <a:latin typeface="Times New Roman" pitchFamily="18"/>
              </a:rPr>
              <a:t>устанавливает правила проведения банковских операций;</a:t>
            </a:r>
          </a:p>
          <a:p>
            <a:pPr lvl="0">
              <a:lnSpc>
                <a:spcPct val="80000"/>
              </a:lnSpc>
              <a:spcBef>
                <a:spcPts val="825"/>
              </a:spcBef>
            </a:pPr>
            <a:r>
              <a:rPr lang="ru-RU" sz="2200">
                <a:latin typeface="Times New Roman" pitchFamily="18"/>
              </a:rPr>
              <a:t> осуществляет обслуживание счетов бюджетов всех уровней бюджетной системы РФ посредством проведения расчетов по поручению уполномоченных органов исполнительной власти и государственных внебюджетных фондов, на которые возлагаются организация исполнения и исполнение бюджетов;</a:t>
            </a:r>
          </a:p>
          <a:p>
            <a:pPr lvl="0">
              <a:lnSpc>
                <a:spcPct val="80000"/>
              </a:lnSpc>
              <a:spcBef>
                <a:spcPts val="825"/>
              </a:spcBef>
            </a:pPr>
            <a:r>
              <a:rPr lang="ru-RU" sz="2200">
                <a:latin typeface="Times New Roman" pitchFamily="18"/>
              </a:rPr>
              <a:t>осуществляет эффективное управление золотовалютными резервами Банка России;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-114840"/>
            <a:ext cx="8229600" cy="19224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4000" b="1"/>
              <a:t>Центральный банк России</a:t>
            </a:r>
            <a:r>
              <a:rPr lang="ru-RU" sz="4000" b="1">
                <a:solidFill>
                  <a:srgbClr val="660066"/>
                </a:solidFill>
              </a:rPr>
              <a:t> </a:t>
            </a:r>
            <a:r>
              <a:rPr lang="ru-RU" sz="4000" b="1">
                <a:solidFill>
                  <a:srgbClr val="000000"/>
                </a:solidFill>
              </a:rPr>
              <a:t>выполняет следующие задачи: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800000"/>
            <a:ext cx="9143640" cy="4897440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80000"/>
              </a:lnSpc>
              <a:spcBef>
                <a:spcPts val="550"/>
              </a:spcBef>
            </a:pPr>
            <a:r>
              <a:rPr lang="ru-RU" sz="2200">
                <a:latin typeface="Times New Roman" pitchFamily="18"/>
              </a:rPr>
              <a:t>принимает решение о госрегистрации кредитных организаций, выдает кредитным организациям лицензии на осуществление банковских операций, приостанавливает их действие и отзывает их;</a:t>
            </a:r>
          </a:p>
          <a:p>
            <a:pPr lvl="0">
              <a:lnSpc>
                <a:spcPct val="80000"/>
              </a:lnSpc>
              <a:spcBef>
                <a:spcPts val="550"/>
              </a:spcBef>
            </a:pPr>
            <a:r>
              <a:rPr lang="ru-RU" sz="2200">
                <a:latin typeface="Times New Roman" pitchFamily="18"/>
              </a:rPr>
              <a:t>осуществляет надзор за деятельностью кредитных организаций и банковских групп;</a:t>
            </a:r>
          </a:p>
          <a:p>
            <a:pPr lvl="0">
              <a:lnSpc>
                <a:spcPct val="80000"/>
              </a:lnSpc>
              <a:spcBef>
                <a:spcPts val="550"/>
              </a:spcBef>
            </a:pPr>
            <a:r>
              <a:rPr lang="ru-RU" sz="2200">
                <a:latin typeface="Times New Roman" pitchFamily="18"/>
              </a:rPr>
              <a:t>регистрирует эмиссию ценных бумаг кредитными организациями; - осуществляет все виды банковских операций и иных сделок, необходимых для выполнения функций Банка России;</a:t>
            </a:r>
          </a:p>
          <a:p>
            <a:pPr lvl="0">
              <a:lnSpc>
                <a:spcPct val="80000"/>
              </a:lnSpc>
              <a:spcBef>
                <a:spcPts val="550"/>
              </a:spcBef>
            </a:pPr>
            <a:r>
              <a:rPr lang="ru-RU" sz="2200">
                <a:latin typeface="Times New Roman" pitchFamily="18"/>
              </a:rPr>
              <a:t>организует и осуществляет валютное регулирование и валютный контроль в соответствии с законодательством РФ;</a:t>
            </a:r>
          </a:p>
          <a:p>
            <a:pPr lvl="0">
              <a:lnSpc>
                <a:spcPct val="80000"/>
              </a:lnSpc>
              <a:spcBef>
                <a:spcPts val="550"/>
              </a:spcBef>
            </a:pPr>
            <a:r>
              <a:rPr lang="ru-RU" sz="2200">
                <a:latin typeface="Times New Roman" pitchFamily="18"/>
              </a:rPr>
              <a:t>определяет порядок осуществления расчетов с международными организациями, иностранными государствами, а также с юридическими и физическими лицами;</a:t>
            </a:r>
          </a:p>
          <a:p>
            <a:pPr lvl="0">
              <a:lnSpc>
                <a:spcPct val="80000"/>
              </a:lnSpc>
              <a:spcBef>
                <a:spcPts val="550"/>
              </a:spcBef>
            </a:pPr>
            <a:r>
              <a:rPr lang="ru-RU" sz="2200">
                <a:latin typeface="Times New Roman" pitchFamily="18"/>
              </a:rPr>
              <a:t>устанавливает правила бухучета и отчетности для банковской системы РФ;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-114840"/>
            <a:ext cx="8229600" cy="19224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4000" b="1"/>
              <a:t>Центральный банк России</a:t>
            </a:r>
            <a:r>
              <a:rPr lang="ru-RU" sz="4000" b="1">
                <a:solidFill>
                  <a:srgbClr val="660066"/>
                </a:solidFill>
              </a:rPr>
              <a:t> </a:t>
            </a:r>
            <a:r>
              <a:rPr lang="ru-RU" sz="4000" b="1">
                <a:solidFill>
                  <a:srgbClr val="000000"/>
                </a:solidFill>
              </a:rPr>
              <a:t>выполняет следующие задачи: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79280" y="1557359"/>
            <a:ext cx="8964720" cy="5300639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8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  <a:p>
            <a:pPr lvl="0">
              <a:lnSpc>
                <a:spcPct val="80000"/>
              </a:lnSpc>
              <a:spcBef>
                <a:spcPts val="598"/>
              </a:spcBef>
            </a:pPr>
            <a:r>
              <a:rPr lang="ru-RU" sz="2400">
                <a:latin typeface="Times New Roman" pitchFamily="18"/>
              </a:rPr>
              <a:t>устанавливает и публикует официальные курсы иностранных валют по отношению к рублю;</a:t>
            </a:r>
          </a:p>
          <a:p>
            <a:pPr lvl="0">
              <a:lnSpc>
                <a:spcPct val="80000"/>
              </a:lnSpc>
              <a:spcBef>
                <a:spcPts val="598"/>
              </a:spcBef>
            </a:pPr>
            <a:r>
              <a:rPr lang="ru-RU" sz="2400">
                <a:latin typeface="Times New Roman" pitchFamily="18"/>
              </a:rPr>
              <a:t>принимает участие в разработке прогноза платежного баланса России и организует составление платежного баланса РФ;</a:t>
            </a:r>
          </a:p>
          <a:p>
            <a:pPr lvl="0">
              <a:lnSpc>
                <a:spcPct val="80000"/>
              </a:lnSpc>
              <a:spcBef>
                <a:spcPts val="598"/>
              </a:spcBef>
            </a:pPr>
            <a:r>
              <a:rPr lang="ru-RU" sz="2400">
                <a:latin typeface="Times New Roman" pitchFamily="18"/>
              </a:rPr>
              <a:t>устанавливает порядок и условия осуществления валютными биржами деятельности по организации проведения операций по покупке и продаже иностранной валюты;</a:t>
            </a:r>
          </a:p>
          <a:p>
            <a:pPr lvl="0">
              <a:lnSpc>
                <a:spcPct val="80000"/>
              </a:lnSpc>
              <a:spcBef>
                <a:spcPts val="598"/>
              </a:spcBef>
            </a:pPr>
            <a:r>
              <a:rPr lang="ru-RU" sz="2400">
                <a:latin typeface="Times New Roman" pitchFamily="18"/>
              </a:rPr>
              <a:t>проводит анализ и прогнозирование состояния экономики РФ, публикует материалы и статистические данные;</a:t>
            </a:r>
          </a:p>
          <a:p>
            <a:pPr lvl="0">
              <a:lnSpc>
                <a:spcPct val="80000"/>
              </a:lnSpc>
              <a:spcBef>
                <a:spcPts val="598"/>
              </a:spcBef>
            </a:pPr>
            <a:r>
              <a:rPr lang="ru-RU" sz="2400">
                <a:latin typeface="Times New Roman" pitchFamily="18"/>
              </a:rPr>
              <a:t>осуществляет выплаты по вкладам физических лиц в признанных банкротами банках, не участвующих в системе обязательного страхования вкладов; также выполняет иные задачи.</a:t>
            </a:r>
          </a:p>
          <a:p>
            <a:pPr lvl="0">
              <a:lnSpc>
                <a:spcPct val="80000"/>
              </a:lnSpc>
              <a:spcBef>
                <a:spcPts val="598"/>
              </a:spcBef>
            </a:pPr>
            <a:endParaRPr lang="ru-RU" sz="24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79280" y="675720"/>
            <a:ext cx="8856720" cy="2043719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l">
              <a:buNone/>
            </a:pPr>
            <a:r>
              <a:rPr lang="ru-RU" sz="3200" b="1">
                <a:solidFill>
                  <a:srgbClr val="660066"/>
                </a:solidFill>
              </a:rPr>
              <a:t>В современных условиях ЦБ выполняет следующие основные функции:</a:t>
            </a:r>
            <a:br>
              <a:rPr lang="ru-RU" sz="3200" b="1">
                <a:solidFill>
                  <a:srgbClr val="660066"/>
                </a:solidFill>
              </a:rPr>
            </a:br>
            <a:endParaRPr lang="ru-RU" sz="3200" b="1">
              <a:solidFill>
                <a:srgbClr val="660066"/>
              </a:solidFill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57200" y="2340000"/>
            <a:ext cx="8229600" cy="4184639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90000"/>
              </a:lnSpc>
              <a:spcBef>
                <a:spcPts val="799"/>
              </a:spcBef>
            </a:pPr>
            <a:r>
              <a:rPr lang="ru-RU" sz="2400">
                <a:latin typeface="Times New Roman" pitchFamily="18"/>
              </a:rPr>
              <a:t>монопольная эмиссия банкнот;</a:t>
            </a:r>
          </a:p>
          <a:p>
            <a:pPr lvl="0">
              <a:lnSpc>
                <a:spcPct val="90000"/>
              </a:lnSpc>
              <a:spcBef>
                <a:spcPts val="799"/>
              </a:spcBef>
            </a:pPr>
            <a:r>
              <a:rPr lang="ru-RU" sz="2400">
                <a:latin typeface="Times New Roman" pitchFamily="18"/>
              </a:rPr>
              <a:t>«банк банков»;</a:t>
            </a:r>
          </a:p>
          <a:p>
            <a:pPr lvl="0">
              <a:lnSpc>
                <a:spcPct val="90000"/>
              </a:lnSpc>
              <a:spcBef>
                <a:spcPts val="799"/>
              </a:spcBef>
            </a:pPr>
            <a:r>
              <a:rPr lang="ru-RU" sz="2400">
                <a:latin typeface="Times New Roman" pitchFamily="18"/>
              </a:rPr>
              <a:t>банк правительства;</a:t>
            </a:r>
          </a:p>
          <a:p>
            <a:pPr lvl="0">
              <a:lnSpc>
                <a:spcPct val="90000"/>
              </a:lnSpc>
              <a:spcBef>
                <a:spcPts val="799"/>
              </a:spcBef>
            </a:pPr>
            <a:r>
              <a:rPr lang="ru-RU" sz="2400">
                <a:latin typeface="Times New Roman" pitchFamily="18"/>
              </a:rPr>
              <a:t>регулирование денежно-кредитной системы;</a:t>
            </a:r>
          </a:p>
          <a:p>
            <a:pPr lvl="0">
              <a:lnSpc>
                <a:spcPct val="90000"/>
              </a:lnSpc>
              <a:spcBef>
                <a:spcPts val="799"/>
              </a:spcBef>
            </a:pPr>
            <a:r>
              <a:rPr lang="ru-RU" sz="2400">
                <a:latin typeface="Times New Roman" pitchFamily="18"/>
              </a:rPr>
              <a:t>реализация валютной политики;</a:t>
            </a:r>
          </a:p>
          <a:p>
            <a:pPr lvl="0">
              <a:lnSpc>
                <a:spcPct val="90000"/>
              </a:lnSpc>
              <a:spcBef>
                <a:spcPts val="799"/>
              </a:spcBef>
            </a:pPr>
            <a:r>
              <a:rPr lang="ru-RU" sz="2400">
                <a:latin typeface="Times New Roman" pitchFamily="18"/>
              </a:rPr>
              <a:t>организация платежно-расчетных отношений.</a:t>
            </a:r>
          </a:p>
          <a:p>
            <a:pPr lvl="0">
              <a:lnSpc>
                <a:spcPct val="90000"/>
              </a:lnSpc>
              <a:spcBef>
                <a:spcPts val="799"/>
              </a:spcBef>
            </a:pPr>
            <a:r>
              <a:rPr lang="ru-RU" sz="2400">
                <a:latin typeface="Times New Roman" pitchFamily="18"/>
              </a:rPr>
              <a:t>главный расчетный центр страны.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-145080" y="720000"/>
            <a:ext cx="9325080" cy="19800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l">
              <a:buNone/>
            </a:pPr>
            <a:r>
              <a:rPr lang="ru-RU" sz="3200" b="1">
                <a:solidFill>
                  <a:srgbClr val="660066"/>
                </a:solidFill>
              </a:rPr>
              <a:t>Коммерческие банки  (КБ) </a:t>
            </a:r>
            <a:br>
              <a:rPr lang="ru-RU" sz="3200" b="1">
                <a:solidFill>
                  <a:srgbClr val="660066"/>
                </a:solidFill>
              </a:rPr>
            </a:br>
            <a:r>
              <a:rPr lang="ru-RU" sz="3200">
                <a:solidFill>
                  <a:srgbClr val="660066"/>
                </a:solidFill>
              </a:rPr>
              <a:t>стали формироваться и работать в России с 1988г.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80000" y="2520000"/>
            <a:ext cx="8820000" cy="4034879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r>
              <a:rPr lang="ru-RU" sz="2400" b="1" i="1">
                <a:latin typeface="Times New Roman" pitchFamily="18"/>
              </a:rPr>
              <a:t>Основная задача КБ</a:t>
            </a:r>
            <a:r>
              <a:rPr lang="ru-RU" sz="2400">
                <a:latin typeface="Times New Roman" pitchFamily="18"/>
              </a:rPr>
              <a:t> – посредничество в перемещении денежных средств от кредиторов к заемщикам и от продавцов к покупателям.</a:t>
            </a: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endParaRPr lang="ru-RU" sz="2400" i="1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r>
              <a:rPr lang="ru-RU" sz="2400" b="1" i="1">
                <a:latin typeface="Times New Roman" pitchFamily="18"/>
              </a:rPr>
              <a:t>Характерная особенность КБ</a:t>
            </a:r>
            <a:r>
              <a:rPr lang="ru-RU" sz="2400" i="1">
                <a:latin typeface="Times New Roman" pitchFamily="18"/>
              </a:rPr>
              <a:t> </a:t>
            </a:r>
            <a:r>
              <a:rPr lang="ru-RU" sz="2400">
                <a:latin typeface="Times New Roman" pitchFamily="18"/>
              </a:rPr>
              <a:t>– получение прибыли.</a:t>
            </a: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endParaRPr lang="ru-RU" sz="2400" i="1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r>
              <a:rPr lang="ru-RU" sz="2400" i="1">
                <a:latin typeface="Times New Roman" pitchFamily="18"/>
              </a:rPr>
              <a:t>Функционируют КБ</a:t>
            </a:r>
            <a:r>
              <a:rPr lang="ru-RU" sz="2400">
                <a:latin typeface="Times New Roman" pitchFamily="18"/>
              </a:rPr>
              <a:t> на основании лицензий, выдаваемых ЦБ.</a:t>
            </a: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r>
              <a:rPr lang="ru-RU" sz="2400" b="1">
                <a:latin typeface="Times New Roman" pitchFamily="18"/>
              </a:rPr>
              <a:t>Пассивные операции</a:t>
            </a:r>
            <a:r>
              <a:rPr lang="ru-RU" sz="2400">
                <a:latin typeface="Times New Roman" pitchFamily="18"/>
              </a:rPr>
              <a:t> – это привлечение денежных средств для формирования ресурсов банка.</a:t>
            </a: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598"/>
              </a:spcBef>
              <a:buNone/>
            </a:pPr>
            <a:r>
              <a:rPr lang="ru-RU" sz="2400" b="1">
                <a:latin typeface="Times New Roman" pitchFamily="18"/>
              </a:rPr>
              <a:t>Активные операции</a:t>
            </a:r>
            <a:r>
              <a:rPr lang="ru-RU" sz="2400">
                <a:latin typeface="Times New Roman" pitchFamily="18"/>
              </a:rPr>
              <a:t> заключаются в размещении средств в целях получения прибыли.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900000" y="31680"/>
            <a:ext cx="8243999" cy="194832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l">
              <a:lnSpc>
                <a:spcPct val="90000"/>
              </a:lnSpc>
              <a:buNone/>
            </a:pPr>
            <a:r>
              <a:rPr lang="ru-RU" sz="2800"/>
              <a:t>КБ могут в своей работе</a:t>
            </a:r>
            <a:br>
              <a:rPr lang="ru-RU" sz="2800"/>
            </a:br>
            <a:r>
              <a:rPr lang="ru-RU" sz="2800"/>
              <a:t> </a:t>
            </a:r>
            <a:r>
              <a:rPr lang="ru-RU" sz="2800">
                <a:solidFill>
                  <a:srgbClr val="000000"/>
                </a:solidFill>
              </a:rPr>
              <a:t>специализироваться на определенных кредитных операциях и поэтому иметь соответствующее название.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800000"/>
            <a:ext cx="9144000" cy="505800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</a:pPr>
            <a:r>
              <a:rPr lang="ru-RU" sz="2000" b="1">
                <a:latin typeface="Times New Roman" pitchFamily="18"/>
              </a:rPr>
              <a:t>Например,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660066"/>
              </a:buClr>
              <a:buSzPct val="105000"/>
              <a:buFont typeface="Wingdings" pitchFamily="2"/>
              <a:buChar char=""/>
            </a:pPr>
            <a:r>
              <a:rPr lang="ru-RU" sz="2000" b="1">
                <a:solidFill>
                  <a:srgbClr val="660066"/>
                </a:solidFill>
                <a:latin typeface="Times New Roman" pitchFamily="18"/>
              </a:rPr>
              <a:t>Коммерческий кредит</a:t>
            </a:r>
            <a:r>
              <a:rPr lang="ru-RU" sz="2000" b="1">
                <a:latin typeface="Times New Roman" pitchFamily="18"/>
              </a:rPr>
              <a:t> </a:t>
            </a:r>
            <a:r>
              <a:rPr lang="ru-RU" sz="2000">
                <a:latin typeface="Times New Roman" pitchFamily="18"/>
              </a:rPr>
              <a:t>– предоставляется одним предприятием другому в виде продажи товаров с отсрочкой платежа;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660066"/>
              </a:buClr>
              <a:buSzPct val="105000"/>
              <a:buFont typeface="Wingdings" pitchFamily="2"/>
              <a:buChar char=""/>
            </a:pPr>
            <a:r>
              <a:rPr lang="ru-RU" sz="2000" b="1">
                <a:solidFill>
                  <a:srgbClr val="660066"/>
                </a:solidFill>
                <a:latin typeface="Times New Roman" pitchFamily="18"/>
              </a:rPr>
              <a:t>Потребительский кредит</a:t>
            </a:r>
            <a:r>
              <a:rPr lang="ru-RU" sz="2000" b="1">
                <a:latin typeface="Times New Roman" pitchFamily="18"/>
              </a:rPr>
              <a:t> </a:t>
            </a:r>
            <a:r>
              <a:rPr lang="ru-RU" sz="2000">
                <a:latin typeface="Times New Roman" pitchFamily="18"/>
              </a:rPr>
              <a:t>– банки предоставляют займы физическим лицам для приобретения товаров длительного пользования;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660066"/>
              </a:buClr>
              <a:buSzPct val="105000"/>
              <a:buFont typeface="Wingdings" pitchFamily="2"/>
              <a:buChar char=""/>
            </a:pPr>
            <a:r>
              <a:rPr lang="ru-RU" sz="2000" b="1">
                <a:solidFill>
                  <a:srgbClr val="660066"/>
                </a:solidFill>
                <a:latin typeface="Times New Roman" pitchFamily="18"/>
              </a:rPr>
              <a:t>Ипотечный  кредит</a:t>
            </a:r>
            <a:r>
              <a:rPr lang="ru-RU" sz="2000" b="1">
                <a:latin typeface="Times New Roman" pitchFamily="18"/>
              </a:rPr>
              <a:t> </a:t>
            </a:r>
            <a:r>
              <a:rPr lang="ru-RU" sz="2000">
                <a:latin typeface="Times New Roman" pitchFamily="18"/>
              </a:rPr>
              <a:t>– займы для приобретения недвижимости (жилья, земельного участка, дачи и т.д.) ;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660066"/>
              </a:buClr>
              <a:buSzPct val="105000"/>
              <a:buFont typeface="Wingdings" pitchFamily="2"/>
              <a:buChar char=""/>
            </a:pPr>
            <a:r>
              <a:rPr lang="ru-RU" sz="2000" b="1">
                <a:solidFill>
                  <a:srgbClr val="660066"/>
                </a:solidFill>
                <a:latin typeface="Times New Roman" pitchFamily="18"/>
              </a:rPr>
              <a:t>Межбанковский кредит</a:t>
            </a:r>
            <a:r>
              <a:rPr lang="ru-RU" sz="2000" b="1">
                <a:latin typeface="Times New Roman" pitchFamily="18"/>
              </a:rPr>
              <a:t> </a:t>
            </a:r>
            <a:r>
              <a:rPr lang="ru-RU" sz="2000">
                <a:latin typeface="Times New Roman" pitchFamily="18"/>
              </a:rPr>
              <a:t>– один банк предоставляет кредит другому банку;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660066"/>
              </a:buClr>
              <a:buSzPct val="105000"/>
              <a:buFont typeface="Wingdings" pitchFamily="2"/>
              <a:buChar char=""/>
            </a:pPr>
            <a:r>
              <a:rPr lang="ru-RU" sz="2000" b="1">
                <a:solidFill>
                  <a:srgbClr val="660066"/>
                </a:solidFill>
                <a:latin typeface="Times New Roman" pitchFamily="18"/>
              </a:rPr>
              <a:t>Государственный кредит</a:t>
            </a:r>
            <a:r>
              <a:rPr lang="ru-RU" sz="2000" b="1">
                <a:latin typeface="Times New Roman" pitchFamily="18"/>
              </a:rPr>
              <a:t> </a:t>
            </a:r>
            <a:r>
              <a:rPr lang="ru-RU" sz="2000">
                <a:latin typeface="Times New Roman" pitchFamily="18"/>
              </a:rPr>
              <a:t>– займы, которые привлекает государство у банков и других кредитных организаций для покрытия своего бюджетного дефицита;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660066"/>
              </a:buClr>
              <a:buSzPct val="105000"/>
              <a:buFont typeface="Wingdings" pitchFamily="2"/>
              <a:buChar char=""/>
            </a:pPr>
            <a:r>
              <a:rPr lang="ru-RU" sz="2000" b="1">
                <a:solidFill>
                  <a:srgbClr val="660066"/>
                </a:solidFill>
                <a:latin typeface="Times New Roman" pitchFamily="18"/>
              </a:rPr>
              <a:t>Международный кредит</a:t>
            </a:r>
            <a:r>
              <a:rPr lang="ru-RU" sz="2000" b="1">
                <a:latin typeface="Times New Roman" pitchFamily="18"/>
              </a:rPr>
              <a:t> </a:t>
            </a:r>
            <a:r>
              <a:rPr lang="ru-RU" sz="2000">
                <a:latin typeface="Times New Roman" pitchFamily="18"/>
              </a:rPr>
              <a:t>– привлечение займов международных финансово-кредитных учреждений, иностранных частных и государственных банков.</a:t>
            </a:r>
          </a:p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</a:pPr>
            <a:endParaRPr lang="ru-RU" sz="2000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</a:pPr>
            <a:r>
              <a:rPr lang="ru-RU" sz="2000">
                <a:latin typeface="Times New Roman" pitchFamily="18"/>
              </a:rPr>
              <a:t>Если КБ осуществляет функцию организации эмиссии и размещения на рынке акций и облигаций промышленных и торговых компаний, то в его названии присутствует слово</a:t>
            </a:r>
            <a:r>
              <a:rPr lang="ru-RU" sz="2000" b="1">
                <a:latin typeface="Times New Roman" pitchFamily="18"/>
              </a:rPr>
              <a:t> </a:t>
            </a:r>
            <a:r>
              <a:rPr lang="ru-RU" sz="2000" b="1">
                <a:solidFill>
                  <a:srgbClr val="660066"/>
                </a:solidFill>
                <a:latin typeface="Times New Roman" pitchFamily="18"/>
              </a:rPr>
              <a:t>«инвестиционный</a:t>
            </a:r>
            <a:r>
              <a:rPr lang="ru-RU" sz="2000" b="1">
                <a:latin typeface="Times New Roman" pitchFamily="18"/>
              </a:rPr>
              <a:t>».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-831239"/>
            <a:ext cx="8532720" cy="1191240"/>
          </a:xfrm>
        </p:spPr>
        <p:txBody>
          <a:bodyPr wrap="square" lIns="90000" tIns="46800" rIns="90000" bIns="46800" anchor="b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>
          <a:xfrm>
            <a:off x="360000" y="720000"/>
            <a:ext cx="8783640" cy="6138360"/>
          </a:xfrm>
        </p:spPr>
        <p:txBody>
          <a:bodyPr wrap="square" lIns="90000" tIns="46800" rIns="90000" bIns="46800" anchor="t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lvl="0">
              <a:lnSpc>
                <a:spcPct val="90000"/>
              </a:lnSpc>
              <a:spcBef>
                <a:spcPts val="499"/>
              </a:spcBef>
              <a:buNone/>
            </a:pPr>
            <a:r>
              <a:rPr lang="ru-RU" sz="2600" b="1">
                <a:solidFill>
                  <a:srgbClr val="660066"/>
                </a:solidFill>
              </a:rPr>
              <a:t>Кроме того, коммерческие банки выполняют</a:t>
            </a:r>
          </a:p>
          <a:p>
            <a:pPr lvl="0">
              <a:lnSpc>
                <a:spcPct val="90000"/>
              </a:lnSpc>
              <a:spcBef>
                <a:spcPts val="499"/>
              </a:spcBef>
              <a:buClr>
                <a:srgbClr val="660066"/>
              </a:buClr>
              <a:buSzPct val="80000"/>
              <a:buFont typeface="Wingdings" pitchFamily="2"/>
              <a:buChar char=""/>
            </a:pPr>
            <a:r>
              <a:rPr lang="ru-RU" sz="2600"/>
              <a:t>расчетно-кассовые операции,</a:t>
            </a:r>
          </a:p>
          <a:p>
            <a:pPr lvl="0">
              <a:lnSpc>
                <a:spcPct val="90000"/>
              </a:lnSpc>
              <a:spcBef>
                <a:spcPts val="499"/>
              </a:spcBef>
              <a:buClr>
                <a:srgbClr val="660066"/>
              </a:buClr>
              <a:buSzPct val="80000"/>
              <a:buFont typeface="Wingdings" pitchFamily="2"/>
              <a:buChar char=""/>
            </a:pPr>
            <a:r>
              <a:rPr lang="ru-RU" sz="2600"/>
              <a:t>доверительные (трастовые) операции,</a:t>
            </a:r>
          </a:p>
          <a:p>
            <a:pPr lvl="0">
              <a:lnSpc>
                <a:spcPct val="90000"/>
              </a:lnSpc>
              <a:spcBef>
                <a:spcPts val="499"/>
              </a:spcBef>
              <a:buClr>
                <a:srgbClr val="660066"/>
              </a:buClr>
              <a:buSzPct val="80000"/>
              <a:buFont typeface="Wingdings" pitchFamily="2"/>
              <a:buChar char=""/>
            </a:pPr>
            <a:r>
              <a:rPr lang="ru-RU" sz="2600"/>
              <a:t> межбанковские операции (кредитные – по выдаче кредитов друг другу и трансфертные – по переводу денег),</a:t>
            </a:r>
          </a:p>
          <a:p>
            <a:pPr lvl="0">
              <a:lnSpc>
                <a:spcPct val="90000"/>
              </a:lnSpc>
              <a:spcBef>
                <a:spcPts val="499"/>
              </a:spcBef>
              <a:buClr>
                <a:srgbClr val="660066"/>
              </a:buClr>
              <a:buSzPct val="80000"/>
              <a:buFont typeface="Wingdings" pitchFamily="2"/>
              <a:buChar char=""/>
            </a:pPr>
            <a:r>
              <a:rPr lang="ru-RU" sz="2600"/>
              <a:t>операции с ценными бумагами,</a:t>
            </a:r>
          </a:p>
          <a:p>
            <a:pPr lvl="0">
              <a:lnSpc>
                <a:spcPct val="90000"/>
              </a:lnSpc>
              <a:spcBef>
                <a:spcPts val="499"/>
              </a:spcBef>
              <a:buClr>
                <a:srgbClr val="660066"/>
              </a:buClr>
              <a:buSzPct val="80000"/>
              <a:buFont typeface="Wingdings" pitchFamily="2"/>
              <a:buChar char=""/>
            </a:pPr>
            <a:r>
              <a:rPr lang="ru-RU" sz="2600"/>
              <a:t>с иностранной валютой и др.</a:t>
            </a:r>
          </a:p>
          <a:p>
            <a:pPr lvl="0">
              <a:lnSpc>
                <a:spcPct val="90000"/>
              </a:lnSpc>
              <a:spcBef>
                <a:spcPts val="499"/>
              </a:spcBef>
              <a:buNone/>
            </a:pPr>
            <a:r>
              <a:rPr lang="ru-RU" sz="2600"/>
              <a:t>Основную часть дохода коммерческого банка составляет разница между процентами по кредитам и процентами по депозитам (вкладам). Дополнительными источниками доходов банка могут быть комиссионные по предоставлению различного вида услуг (трастовых, трансфертных и др.) и доходы по ценным бумагам.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10400" y="878039"/>
            <a:ext cx="8229600" cy="128196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ru-RU" sz="2600" i="1">
                <a:solidFill>
                  <a:srgbClr val="660066"/>
                </a:solidFill>
              </a:rPr>
              <a:t>Если резервы банка падают ниже необходимой величины резервных средств, то банк может: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57200" y="1980000"/>
            <a:ext cx="8229600" cy="4150440"/>
          </a:xfrm>
        </p:spPr>
        <p:txBody>
          <a:bodyPr wrap="square" lIns="90000" tIns="46800" rIns="90000" bIns="46800" anchor="t" anchorCtr="0"/>
          <a:lstStyle/>
          <a:p>
            <a:pPr lvl="0">
              <a:spcBef>
                <a:spcPts val="598"/>
              </a:spcBef>
              <a:buNone/>
            </a:pPr>
            <a:endParaRPr lang="ru-RU" sz="2400" b="1">
              <a:latin typeface="Times New Roman" pitchFamily="18"/>
            </a:endParaRPr>
          </a:p>
          <a:p>
            <a:pPr lvl="0">
              <a:spcBef>
                <a:spcPts val="697"/>
              </a:spcBef>
            </a:pPr>
            <a:r>
              <a:rPr lang="ru-RU" sz="2800">
                <a:latin typeface="Times New Roman" pitchFamily="18"/>
              </a:rPr>
              <a:t>продать часть своих финансовых активов;</a:t>
            </a:r>
          </a:p>
          <a:p>
            <a:pPr lvl="0">
              <a:spcBef>
                <a:spcPts val="697"/>
              </a:spcBef>
            </a:pPr>
            <a:r>
              <a:rPr lang="ru-RU" sz="2800">
                <a:latin typeface="Times New Roman" pitchFamily="18"/>
              </a:rPr>
              <a:t>обратиться за помощью к Центральному банку;</a:t>
            </a:r>
          </a:p>
          <a:p>
            <a:pPr lvl="0">
              <a:spcBef>
                <a:spcPts val="697"/>
              </a:spcBef>
            </a:pPr>
            <a:r>
              <a:rPr lang="ru-RU" sz="2800">
                <a:latin typeface="Times New Roman" pitchFamily="18"/>
              </a:rPr>
              <a:t>взять взаймы у другого банка на рынке межбанковского кредита.</a:t>
            </a:r>
          </a:p>
          <a:p>
            <a:pPr marL="342720" lvl="0" indent="-342720">
              <a:spcBef>
                <a:spcPts val="697"/>
              </a:spcBef>
              <a:buNone/>
            </a:pPr>
            <a:endParaRPr lang="ru-RU" sz="28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40000" y="-114840"/>
            <a:ext cx="8495640" cy="209484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200" b="1" i="1"/>
              <a:t>Платежеспособность</a:t>
            </a:r>
            <a:r>
              <a:rPr lang="ru-RU" sz="3200" b="1"/>
              <a:t> банка</a:t>
            </a:r>
            <a:r>
              <a:rPr lang="ru-RU" b="1">
                <a:solidFill>
                  <a:srgbClr val="660066"/>
                </a:solidFill>
              </a:rPr>
              <a:t> </a:t>
            </a:r>
            <a:r>
              <a:rPr lang="ru-RU" sz="2800">
                <a:solidFill>
                  <a:srgbClr val="000000"/>
                </a:solidFill>
              </a:rPr>
              <a:t>означает, что величина его активов по меньшей мере должна равняться его задолженности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79280" y="1980000"/>
            <a:ext cx="8785440" cy="473472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598"/>
              </a:spcBef>
              <a:buNone/>
            </a:pP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К </a:t>
            </a:r>
            <a:r>
              <a:rPr lang="ru-RU" sz="2400" b="1" i="1">
                <a:solidFill>
                  <a:srgbClr val="660066"/>
                </a:solidFill>
                <a:latin typeface="Times New Roman" pitchFamily="18"/>
              </a:rPr>
              <a:t>активам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 банка</a:t>
            </a:r>
            <a:r>
              <a:rPr lang="ru-RU" sz="2400">
                <a:latin typeface="Times New Roman" pitchFamily="18"/>
              </a:rPr>
              <a:t> относятся банкноты и все финансовые средства (облигации и долговые обязательства), служащие источником доходов банка.</a:t>
            </a:r>
          </a:p>
          <a:p>
            <a:pPr marL="342720" lvl="0" indent="-342720">
              <a:spcBef>
                <a:spcPts val="598"/>
              </a:spcBef>
              <a:buNone/>
            </a:pP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Задолженность банка – его </a:t>
            </a:r>
            <a:r>
              <a:rPr lang="ru-RU" sz="2400" b="1" i="1">
                <a:solidFill>
                  <a:srgbClr val="660066"/>
                </a:solidFill>
                <a:latin typeface="Times New Roman" pitchFamily="18"/>
              </a:rPr>
              <a:t>пассив</a:t>
            </a:r>
            <a:r>
              <a:rPr lang="ru-RU" sz="2400">
                <a:latin typeface="Times New Roman" pitchFamily="18"/>
              </a:rPr>
              <a:t> – это размещенные в нем суммы депозитов. Кроме платежеспособности, банк должен обладать свойством </a:t>
            </a:r>
            <a:r>
              <a:rPr lang="ru-RU" sz="2400" i="1">
                <a:latin typeface="Times New Roman" pitchFamily="18"/>
              </a:rPr>
              <a:t>ликвидности</a:t>
            </a:r>
            <a:r>
              <a:rPr lang="ru-RU" sz="2400">
                <a:latin typeface="Times New Roman" pitchFamily="18"/>
              </a:rPr>
              <a:t>, т. е. способностью в любой момент оплатить свои обязательства перед вкладчиками.</a:t>
            </a:r>
          </a:p>
          <a:p>
            <a:pPr marL="342720" lvl="0" indent="-342720"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В современных условиях банки функционируют в </a:t>
            </a:r>
            <a:r>
              <a:rPr lang="ru-RU" sz="2400" i="1">
                <a:latin typeface="Times New Roman" pitchFamily="18"/>
              </a:rPr>
              <a:t>системе частичного резервирования,</a:t>
            </a:r>
            <a:r>
              <a:rPr lang="ru-RU" sz="2400">
                <a:latin typeface="Times New Roman" pitchFamily="18"/>
              </a:rPr>
              <a:t> когда определенная часть вклада хранится в виде резерва, а остальная сумма может быть использована для предоставления кредитов.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50560"/>
            <a:ext cx="8229600" cy="3222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en-US" sz="1500"/>
              <a:t>http://www.cbr.ru/dkp/standart_system/print.asp?file=reserv.htm#2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79280" y="691920"/>
            <a:ext cx="8856720" cy="616572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499"/>
              </a:spcBef>
              <a:buNone/>
            </a:pPr>
            <a:r>
              <a:rPr lang="ru-RU" sz="2000" b="1" i="1" dirty="0">
                <a:solidFill>
                  <a:srgbClr val="660066"/>
                </a:solidFill>
                <a:latin typeface="Times New Roman" pitchFamily="18"/>
              </a:rPr>
              <a:t>Норма обязательных банковских резервов</a:t>
            </a:r>
            <a:r>
              <a:rPr lang="ru-RU" sz="2000" b="1" dirty="0">
                <a:solidFill>
                  <a:srgbClr val="660066"/>
                </a:solidFill>
                <a:latin typeface="Times New Roman" pitchFamily="18"/>
              </a:rPr>
              <a:t> </a:t>
            </a:r>
            <a:r>
              <a:rPr lang="ru-RU" sz="2000" b="1" i="1" dirty="0">
                <a:solidFill>
                  <a:srgbClr val="660066"/>
                </a:solidFill>
                <a:latin typeface="Times New Roman" pitchFamily="18"/>
              </a:rPr>
              <a:t>(</a:t>
            </a:r>
            <a:r>
              <a:rPr lang="en-US" sz="2000" b="1" i="1" dirty="0" err="1">
                <a:solidFill>
                  <a:srgbClr val="660066"/>
                </a:solidFill>
                <a:latin typeface="Times New Roman" pitchFamily="18"/>
              </a:rPr>
              <a:t>rr</a:t>
            </a:r>
            <a:r>
              <a:rPr lang="ru-RU" sz="2000" b="1" i="1" dirty="0">
                <a:solidFill>
                  <a:srgbClr val="660066"/>
                </a:solidFill>
                <a:latin typeface="Times New Roman" pitchFamily="18"/>
              </a:rPr>
              <a:t>)</a:t>
            </a:r>
            <a:r>
              <a:rPr lang="ru-RU" sz="2000" dirty="0">
                <a:latin typeface="Times New Roman" pitchFamily="18"/>
              </a:rPr>
              <a:t> представляет собой выраженную в процентах долю от общей суммы депозитов, которую коммерческие банки хранят в Центральном банке в виде беспроцентных вкладов.</a:t>
            </a:r>
          </a:p>
          <a:p>
            <a:pPr marL="342720" lvl="0" indent="-342720" algn="ctr">
              <a:spcBef>
                <a:spcPts val="499"/>
              </a:spcBef>
              <a:buNone/>
            </a:pPr>
            <a:r>
              <a:rPr lang="ru-RU" sz="2000" dirty="0">
                <a:solidFill>
                  <a:srgbClr val="660066"/>
                </a:solidFill>
                <a:latin typeface="Times New Roman" pitchFamily="18"/>
              </a:rPr>
              <a:t>Величина обязательных резервов банка</a:t>
            </a:r>
          </a:p>
          <a:p>
            <a:pPr marL="342720" lvl="0" indent="-342720" algn="ctr">
              <a:spcBef>
                <a:spcPts val="499"/>
              </a:spcBef>
              <a:buNone/>
            </a:pP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sz="2400" b="1" baseline="102000" dirty="0">
                <a:solidFill>
                  <a:srgbClr val="66FEE7"/>
                </a:solidFill>
                <a:latin typeface="Times New Roman" pitchFamily="18"/>
              </a:rPr>
              <a:t>об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 =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D * </a:t>
            </a:r>
            <a:r>
              <a:rPr lang="en-US" sz="2400" b="1" i="1" dirty="0" err="1">
                <a:solidFill>
                  <a:srgbClr val="660066"/>
                </a:solidFill>
                <a:latin typeface="Times New Roman" pitchFamily="18"/>
              </a:rPr>
              <a:t>rr</a:t>
            </a:r>
            <a:r>
              <a:rPr lang="ru-RU" sz="2400" b="1" dirty="0">
                <a:solidFill>
                  <a:srgbClr val="660066"/>
                </a:solidFill>
                <a:latin typeface="Times New Roman" pitchFamily="18"/>
              </a:rPr>
              <a:t> ,</a:t>
            </a:r>
          </a:p>
          <a:p>
            <a:pPr marL="342720" lvl="0" indent="-342720">
              <a:spcBef>
                <a:spcPts val="499"/>
              </a:spcBef>
              <a:buNone/>
            </a:pPr>
            <a:r>
              <a:rPr lang="ru-RU" sz="2000" dirty="0">
                <a:latin typeface="Times New Roman" pitchFamily="18"/>
              </a:rPr>
              <a:t>где </a:t>
            </a:r>
            <a:r>
              <a:rPr lang="en-US" sz="2000" dirty="0">
                <a:latin typeface="Times New Roman" pitchFamily="18"/>
              </a:rPr>
              <a:t>D</a:t>
            </a:r>
            <a:r>
              <a:rPr lang="ru-RU" sz="2000" dirty="0">
                <a:latin typeface="Times New Roman" pitchFamily="18"/>
              </a:rPr>
              <a:t> – величина депозитов;</a:t>
            </a:r>
            <a:r>
              <a:rPr lang="ru-RU" sz="2000" i="1" dirty="0">
                <a:latin typeface="Times New Roman" pitchFamily="18"/>
              </a:rPr>
              <a:t> </a:t>
            </a:r>
            <a:r>
              <a:rPr lang="en-US" sz="2000" i="1" dirty="0" err="1">
                <a:latin typeface="Times New Roman" pitchFamily="18"/>
              </a:rPr>
              <a:t>rr</a:t>
            </a:r>
            <a:r>
              <a:rPr lang="ru-RU" sz="2000" dirty="0">
                <a:latin typeface="Times New Roman" pitchFamily="18"/>
              </a:rPr>
              <a:t> – норма резервных требований.</a:t>
            </a:r>
          </a:p>
          <a:p>
            <a:pPr marL="342720" lvl="0" indent="-342720">
              <a:spcBef>
                <a:spcPts val="499"/>
              </a:spcBef>
              <a:buNone/>
            </a:pPr>
            <a:endParaRPr lang="ru-RU" sz="2000" b="1" dirty="0">
              <a:latin typeface="Times New Roman" pitchFamily="18"/>
            </a:endParaRPr>
          </a:p>
          <a:p>
            <a:pPr marL="342720" lvl="0" indent="-342720" algn="ctr">
              <a:spcBef>
                <a:spcPts val="499"/>
              </a:spcBef>
              <a:buNone/>
            </a:pPr>
            <a:r>
              <a:rPr lang="ru-RU" sz="2000" b="1" i="1" dirty="0">
                <a:solidFill>
                  <a:srgbClr val="660066"/>
                </a:solidFill>
                <a:latin typeface="Times New Roman" pitchFamily="18"/>
              </a:rPr>
              <a:t>Величина кредитных возможностей</a:t>
            </a:r>
            <a:r>
              <a:rPr lang="ru-RU" sz="2000" b="1" dirty="0">
                <a:solidFill>
                  <a:srgbClr val="660066"/>
                </a:solidFill>
                <a:latin typeface="Times New Roman" pitchFamily="18"/>
              </a:rPr>
              <a:t> банка, или избыточные резервы (сверх обязательных</a:t>
            </a:r>
            <a:r>
              <a:rPr lang="ru-RU" sz="2000" dirty="0">
                <a:latin typeface="Times New Roman" pitchFamily="18"/>
              </a:rPr>
              <a:t>)</a:t>
            </a:r>
          </a:p>
          <a:p>
            <a:pPr marL="342720" lvl="0" indent="-342720" algn="ctr">
              <a:spcBef>
                <a:spcPts val="598"/>
              </a:spcBef>
              <a:buNone/>
            </a:pP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К =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sz="2400" b="1" baseline="102000" dirty="0">
                <a:solidFill>
                  <a:srgbClr val="66FEE7"/>
                </a:solidFill>
                <a:latin typeface="Times New Roman" pitchFamily="18"/>
              </a:rPr>
              <a:t>изб</a:t>
            </a:r>
            <a:r>
              <a:rPr lang="ru-RU" sz="2400" b="1" i="1" baseline="102000" dirty="0">
                <a:solidFill>
                  <a:srgbClr val="66FEE7"/>
                </a:solidFill>
                <a:latin typeface="Times New Roman" pitchFamily="18"/>
              </a:rPr>
              <a:t> 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=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D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 –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sz="2400" b="1" baseline="102000" dirty="0">
                <a:solidFill>
                  <a:srgbClr val="66FEE7"/>
                </a:solidFill>
                <a:latin typeface="Times New Roman" pitchFamily="18"/>
              </a:rPr>
              <a:t>об</a:t>
            </a:r>
            <a:r>
              <a:rPr lang="ru-RU" sz="2400" b="1" dirty="0">
                <a:solidFill>
                  <a:srgbClr val="660066"/>
                </a:solidFill>
                <a:latin typeface="Times New Roman" pitchFamily="18"/>
              </a:rPr>
              <a:t> 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=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D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 –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D</a:t>
            </a:r>
            <a:r>
              <a:rPr lang="ru-RU" sz="2400" b="1" baseline="102000" dirty="0">
                <a:solidFill>
                  <a:srgbClr val="66FEE7"/>
                </a:solidFill>
                <a:latin typeface="Times New Roman" pitchFamily="18"/>
              </a:rPr>
              <a:t>х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 </a:t>
            </a:r>
            <a:r>
              <a:rPr lang="en-US" sz="2400" b="1" i="1" dirty="0" err="1">
                <a:solidFill>
                  <a:srgbClr val="660066"/>
                </a:solidFill>
                <a:latin typeface="Times New Roman" pitchFamily="18"/>
              </a:rPr>
              <a:t>rr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 =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D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 (1 – </a:t>
            </a:r>
            <a:r>
              <a:rPr lang="en-US" sz="2400" b="1" i="1" dirty="0" err="1">
                <a:solidFill>
                  <a:srgbClr val="660066"/>
                </a:solidFill>
                <a:latin typeface="Times New Roman" pitchFamily="18"/>
              </a:rPr>
              <a:t>rr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).</a:t>
            </a:r>
          </a:p>
          <a:p>
            <a:pPr marL="342720" lvl="0" indent="-342720">
              <a:spcBef>
                <a:spcPts val="598"/>
              </a:spcBef>
              <a:buNone/>
            </a:pPr>
            <a:endParaRPr lang="ru-RU" sz="2400" b="1" dirty="0">
              <a:solidFill>
                <a:srgbClr val="660066"/>
              </a:solidFill>
              <a:latin typeface="Times New Roman" pitchFamily="18"/>
            </a:endParaRPr>
          </a:p>
          <a:p>
            <a:pPr marL="342720" lvl="0" indent="-342720">
              <a:spcBef>
                <a:spcPts val="598"/>
              </a:spcBef>
              <a:buNone/>
            </a:pPr>
            <a:r>
              <a:rPr lang="ru-RU" sz="2000" dirty="0">
                <a:latin typeface="Times New Roman" pitchFamily="18"/>
              </a:rPr>
              <a:t>Сумма обязательных резервов и избыточных резервов, т. е. средств, не выданных в кредит (</a:t>
            </a:r>
            <a:r>
              <a:rPr lang="en-US" sz="2000" dirty="0">
                <a:latin typeface="Times New Roman" pitchFamily="18"/>
              </a:rPr>
              <a:t>excess reserves</a:t>
            </a:r>
            <a:r>
              <a:rPr lang="ru-RU" sz="2000" dirty="0">
                <a:latin typeface="Times New Roman" pitchFamily="18"/>
              </a:rPr>
              <a:t>), представляет собой </a:t>
            </a:r>
            <a:r>
              <a:rPr lang="ru-RU" sz="2000" i="1" dirty="0">
                <a:latin typeface="Times New Roman" pitchFamily="18"/>
              </a:rPr>
              <a:t>фактические резервы банка:  </a:t>
            </a:r>
            <a:endParaRPr lang="en-US" sz="2000" i="1" dirty="0" smtClean="0">
              <a:latin typeface="Times New Roman" pitchFamily="18"/>
            </a:endParaRPr>
          </a:p>
          <a:p>
            <a:pPr marL="342720" lvl="0" indent="-342720">
              <a:spcBef>
                <a:spcPts val="598"/>
              </a:spcBef>
              <a:buNone/>
            </a:pPr>
            <a:r>
              <a:rPr lang="en-US" sz="2000" i="1" dirty="0">
                <a:latin typeface="Times New Roman" pitchFamily="18"/>
              </a:rPr>
              <a:t>	</a:t>
            </a:r>
            <a:r>
              <a:rPr lang="en-US" sz="2000" i="1" dirty="0" smtClean="0">
                <a:latin typeface="Times New Roman" pitchFamily="18"/>
              </a:rPr>
              <a:t>			</a:t>
            </a:r>
            <a:r>
              <a:rPr lang="ru-RU" sz="2000" i="1" dirty="0" smtClean="0">
                <a:latin typeface="Times New Roman" pitchFamily="18"/>
              </a:rPr>
              <a:t>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R </a:t>
            </a:r>
            <a:r>
              <a:rPr lang="ru-RU" sz="2400" b="1" baseline="102000" dirty="0">
                <a:solidFill>
                  <a:srgbClr val="66FEE7"/>
                </a:solidFill>
                <a:latin typeface="Times New Roman" pitchFamily="18"/>
              </a:rPr>
              <a:t>факт 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=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R </a:t>
            </a:r>
            <a:r>
              <a:rPr lang="ru-RU" sz="2400" b="1" baseline="102000" dirty="0">
                <a:solidFill>
                  <a:srgbClr val="66FEE7"/>
                </a:solidFill>
                <a:latin typeface="Times New Roman" pitchFamily="18"/>
              </a:rPr>
              <a:t>об</a:t>
            </a:r>
            <a:r>
              <a:rPr lang="ru-RU" sz="2400" b="1" i="1" dirty="0">
                <a:solidFill>
                  <a:srgbClr val="660066"/>
                </a:solidFill>
                <a:latin typeface="Times New Roman" pitchFamily="18"/>
              </a:rPr>
              <a:t> + 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/>
              </a:rPr>
              <a:t>R </a:t>
            </a:r>
            <a:r>
              <a:rPr lang="en-US" sz="2400" b="1" baseline="102000" dirty="0">
                <a:solidFill>
                  <a:srgbClr val="66FEE7"/>
                </a:solidFill>
                <a:latin typeface="Times New Roman" pitchFamily="18"/>
              </a:rPr>
              <a:t>excess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68000" y="360000"/>
            <a:ext cx="6552000" cy="16200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just">
              <a:buNone/>
            </a:pPr>
            <a:r>
              <a:rPr lang="ru-RU" sz="2400" b="1">
                <a:solidFill>
                  <a:srgbClr val="660066"/>
                </a:solidFill>
              </a:rPr>
              <a:t>Благодаря системе частичного резервирования коммерческие банки могут создавать деньги.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980000"/>
            <a:ext cx="9144000" cy="487800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Процесс создания денег называется </a:t>
            </a:r>
            <a:r>
              <a:rPr lang="ru-RU" sz="2400" b="1" i="1">
                <a:solidFill>
                  <a:srgbClr val="660066"/>
                </a:solidFill>
                <a:latin typeface="Times New Roman" pitchFamily="18"/>
              </a:rPr>
              <a:t>кредитным расширением или кредитной мультипликацией.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Он начинается в том случае, если в банковскую сферу попадают деньги и увеличиваются депозиты банка.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Если величина депозитов уменьшается, то произойдет кредитное сжатие. При увеличении депозитов коммерческих банков денежная масса увеличивается в большей степени (и наоборот).</a:t>
            </a:r>
          </a:p>
          <a:p>
            <a:pPr lvl="0">
              <a:lnSpc>
                <a:spcPct val="9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  <a:tabLst>
                <a:tab pos="342720" algn="l"/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	Банковский мультипликатор</a:t>
            </a:r>
            <a:r>
              <a:rPr lang="ru-RU" sz="2400">
                <a:latin typeface="Times New Roman" pitchFamily="18"/>
              </a:rPr>
              <a:t> показывает, во сколько раз изменится величина денежной массы, если величина депозитов коммерческих банков изменится на единицу.	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  <a:tabLst>
                <a:tab pos="342720" algn="l"/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ru-RU" sz="2400">
                <a:latin typeface="Times New Roman" pitchFamily="18"/>
              </a:rPr>
              <a:t>	С помощью банковского мультипликатора можно подсчитать не только величину денежной массы (М), но и ее изменение.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87280" y="433799"/>
            <a:ext cx="8856720" cy="208620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2800" b="1">
                <a:solidFill>
                  <a:srgbClr val="660066"/>
                </a:solidFill>
              </a:rPr>
              <a:t>Рост безналичной части (депозитов) мультиплицировано воздействует на рост денежной массы. </a:t>
            </a:r>
            <a:br>
              <a:rPr lang="ru-RU" sz="2800" b="1">
                <a:solidFill>
                  <a:srgbClr val="660066"/>
                </a:solidFill>
              </a:rPr>
            </a:br>
            <a:endParaRPr lang="ru-RU" sz="2800" b="1">
              <a:solidFill>
                <a:srgbClr val="660066"/>
              </a:solidFill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79280" y="2160000"/>
            <a:ext cx="8785440" cy="4581719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endParaRPr lang="ru-RU" sz="2200">
              <a:latin typeface="Times New Roman" pitchFamily="18"/>
            </a:endParaRP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Современная банковская система</a:t>
            </a:r>
            <a:r>
              <a:rPr lang="ru-RU" sz="2400">
                <a:latin typeface="Times New Roman" pitchFamily="18"/>
              </a:rPr>
              <a:t> — это система с частичным резервным покрытием: только часть своих депозитов банки хранят в виде резервов, а остальные используют для выдачи ссуд и других активных операций.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В отличие от других финансовых институтов, банки обладают способностью увеличивать предложение денег («создавать деньги»).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>
                <a:latin typeface="Times New Roman" pitchFamily="18"/>
              </a:rPr>
              <a:t> </a:t>
            </a:r>
          </a:p>
          <a:p>
            <a:pPr marL="342720" lvl="0" indent="-342720">
              <a:lnSpc>
                <a:spcPct val="90000"/>
              </a:lnSpc>
              <a:spcBef>
                <a:spcPts val="598"/>
              </a:spcBef>
              <a:buNone/>
            </a:pP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Кредитная мультипликация</a:t>
            </a:r>
            <a:r>
              <a:rPr lang="ru-RU" sz="2400">
                <a:latin typeface="Times New Roman" pitchFamily="18"/>
              </a:rPr>
              <a:t> — процесс эмиссии платежных средств в рамках системы коммерческих банков.</a:t>
            </a:r>
          </a:p>
          <a:p>
            <a:pPr lvl="0">
              <a:lnSpc>
                <a:spcPct val="9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79280" y="829439"/>
            <a:ext cx="8785440" cy="277524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l">
              <a:buNone/>
            </a:pPr>
            <a:r>
              <a:rPr lang="ru-RU" sz="2800" b="1">
                <a:solidFill>
                  <a:srgbClr val="000000"/>
                </a:solidFill>
              </a:rPr>
              <a:t>КБ не может</a:t>
            </a:r>
            <a:r>
              <a:rPr lang="ru-RU" sz="2800">
                <a:solidFill>
                  <a:srgbClr val="000000"/>
                </a:solidFill>
              </a:rPr>
              <a:t> полностью использовать сумму депозита (</a:t>
            </a:r>
            <a:r>
              <a:rPr lang="en-US" sz="2800">
                <a:solidFill>
                  <a:srgbClr val="000000"/>
                </a:solidFill>
              </a:rPr>
              <a:t>D</a:t>
            </a:r>
            <a:r>
              <a:rPr lang="ru-RU" sz="2800">
                <a:solidFill>
                  <a:srgbClr val="000000"/>
                </a:solidFill>
              </a:rPr>
              <a:t>), поскольку существует норма обязательных резервов (</a:t>
            </a:r>
            <a:r>
              <a:rPr lang="en-US" sz="2800">
                <a:solidFill>
                  <a:srgbClr val="000000"/>
                </a:solidFill>
              </a:rPr>
              <a:t>r</a:t>
            </a:r>
            <a:r>
              <a:rPr lang="ru-RU" sz="2800">
                <a:solidFill>
                  <a:srgbClr val="000000"/>
                </a:solidFill>
              </a:rPr>
              <a:t>) –  </a:t>
            </a:r>
            <a:r>
              <a:rPr lang="ru-RU" sz="2800" b="1">
                <a:solidFill>
                  <a:srgbClr val="000000"/>
                </a:solidFill>
              </a:rPr>
              <a:t>процент</a:t>
            </a:r>
            <a:r>
              <a:rPr lang="ru-RU" sz="2800">
                <a:solidFill>
                  <a:srgbClr val="000000"/>
                </a:solidFill>
              </a:rPr>
              <a:t> от депозитов, который банк должен держать на счету</a:t>
            </a:r>
            <a:r>
              <a:rPr lang="ru-RU" sz="3200"/>
              <a:t> в ЦБ: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50920" y="3420000"/>
            <a:ext cx="8642160" cy="3104639"/>
          </a:xfrm>
        </p:spPr>
        <p:txBody>
          <a:bodyPr wrap="square" lIns="90000" tIns="46800" rIns="90000" bIns="46800" anchor="t" anchorCtr="0"/>
          <a:lstStyle/>
          <a:p>
            <a:pPr marL="342720" lvl="0" indent="-342720" algn="ctr">
              <a:spcBef>
                <a:spcPts val="774"/>
              </a:spcBef>
              <a:buNone/>
            </a:pPr>
            <a:r>
              <a:rPr lang="en-US" b="1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b="1">
                <a:solidFill>
                  <a:srgbClr val="660066"/>
                </a:solidFill>
                <a:latin typeface="Times New Roman" pitchFamily="18"/>
              </a:rPr>
              <a:t> = </a:t>
            </a:r>
            <a:r>
              <a:rPr lang="en-US" b="1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b="1">
                <a:solidFill>
                  <a:srgbClr val="660066"/>
                </a:solidFill>
                <a:latin typeface="Times New Roman" pitchFamily="18"/>
              </a:rPr>
              <a:t> / </a:t>
            </a:r>
            <a:r>
              <a:rPr lang="en-US" b="1">
                <a:solidFill>
                  <a:srgbClr val="660066"/>
                </a:solidFill>
                <a:latin typeface="Times New Roman" pitchFamily="18"/>
              </a:rPr>
              <a:t>D</a:t>
            </a:r>
            <a:r>
              <a:rPr lang="ru-RU">
                <a:solidFill>
                  <a:srgbClr val="0000FF"/>
                </a:solidFill>
                <a:latin typeface="Times New Roman" pitchFamily="18"/>
              </a:rPr>
              <a:t>,                       </a:t>
            </a:r>
          </a:p>
          <a:p>
            <a:pPr marL="342720" lvl="0" indent="-342720">
              <a:spcBef>
                <a:spcPts val="774"/>
              </a:spcBef>
              <a:buNone/>
            </a:pPr>
            <a:r>
              <a:rPr lang="ru-RU">
                <a:solidFill>
                  <a:srgbClr val="660066"/>
                </a:solidFill>
                <a:latin typeface="Times New Roman" pitchFamily="18"/>
              </a:rPr>
              <a:t>где </a:t>
            </a:r>
            <a:r>
              <a:rPr lang="en-US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>
                <a:solidFill>
                  <a:srgbClr val="660066"/>
                </a:solidFill>
                <a:latin typeface="Times New Roman" pitchFamily="18"/>
              </a:rPr>
              <a:t> – резервы</a:t>
            </a:r>
          </a:p>
          <a:p>
            <a:pPr marL="342720" lvl="0" indent="-342720">
              <a:spcBef>
                <a:spcPts val="774"/>
              </a:spcBef>
              <a:buNone/>
            </a:pPr>
            <a:endParaRPr lang="ru-RU" i="1">
              <a:solidFill>
                <a:srgbClr val="0000FF"/>
              </a:solidFill>
              <a:latin typeface="Times New Roman" pitchFamily="18"/>
            </a:endParaRPr>
          </a:p>
          <a:p>
            <a:pPr marL="342720" lvl="0" indent="-342720">
              <a:spcBef>
                <a:spcPts val="774"/>
              </a:spcBef>
              <a:buNone/>
            </a:pPr>
            <a:r>
              <a:rPr lang="ru-RU" i="1">
                <a:solidFill>
                  <a:srgbClr val="660066"/>
                </a:solidFill>
                <a:latin typeface="Times New Roman" pitchFamily="18"/>
              </a:rPr>
              <a:t>Исчисленная сумма </a:t>
            </a:r>
            <a:r>
              <a:rPr lang="ru-RU" b="1" i="1">
                <a:solidFill>
                  <a:srgbClr val="660066"/>
                </a:solidFill>
                <a:latin typeface="Times New Roman" pitchFamily="18"/>
              </a:rPr>
              <a:t>процентов </a:t>
            </a:r>
            <a:r>
              <a:rPr lang="ru-RU" i="1">
                <a:solidFill>
                  <a:srgbClr val="660066"/>
                </a:solidFill>
                <a:latin typeface="Times New Roman" pitchFamily="18"/>
              </a:rPr>
              <a:t>называется </a:t>
            </a:r>
            <a:r>
              <a:rPr lang="ru-RU" b="1" i="1">
                <a:solidFill>
                  <a:srgbClr val="660066"/>
                </a:solidFill>
                <a:latin typeface="Times New Roman" pitchFamily="18"/>
              </a:rPr>
              <a:t>обязательным резервом</a:t>
            </a:r>
            <a:r>
              <a:rPr lang="ru-RU" i="1">
                <a:solidFill>
                  <a:srgbClr val="660066"/>
                </a:solidFill>
                <a:latin typeface="Times New Roman" pitchFamily="18"/>
              </a:rPr>
              <a:t>, а оставшаяся сумма – избыточным резервом.</a:t>
            </a:r>
          </a:p>
          <a:p>
            <a:pPr lvl="0">
              <a:spcBef>
                <a:spcPts val="774"/>
              </a:spcBef>
              <a:buNone/>
            </a:pPr>
            <a:endParaRPr lang="ru-RU">
              <a:solidFill>
                <a:srgbClr val="9933FF"/>
              </a:solidFill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46240"/>
            <a:ext cx="8229600" cy="1289880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620000"/>
            <a:ext cx="9144000" cy="451044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r>
              <a:rPr lang="ru-RU" sz="2200">
                <a:latin typeface="Times New Roman" pitchFamily="18"/>
              </a:rPr>
              <a:t>Предположим, что депозиты банка 1 выросли на 1000.</a:t>
            </a:r>
          </a:p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endParaRPr lang="ru-RU" sz="2200">
              <a:latin typeface="Times New Roman" pitchFamily="18"/>
            </a:endParaRPr>
          </a:p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r>
              <a:rPr lang="ru-RU" sz="2200">
                <a:latin typeface="Times New Roman" pitchFamily="18"/>
              </a:rPr>
              <a:t>В резерве остается 20%, то есть 200, а остальные отдаются в ссуду (норма резервов — отношение резервов к депозитам — в данном случае составляет 20% или 0,2).</a:t>
            </a:r>
          </a:p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endParaRPr lang="ru-RU" sz="2200">
              <a:latin typeface="Times New Roman" pitchFamily="18"/>
            </a:endParaRPr>
          </a:p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r>
              <a:rPr lang="ru-RU" sz="2200">
                <a:latin typeface="Times New Roman" pitchFamily="18"/>
              </a:rPr>
              <a:t>Таким образом, банк 1 увеличил предложение денег на 800, и теперь оно равно 800 + 1000 = 1800.</a:t>
            </a:r>
          </a:p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endParaRPr lang="ru-RU" sz="2200">
              <a:latin typeface="Times New Roman" pitchFamily="18"/>
            </a:endParaRPr>
          </a:p>
          <a:p>
            <a:pPr marL="342720" lvl="0" indent="-342720">
              <a:lnSpc>
                <a:spcPct val="90000"/>
              </a:lnSpc>
              <a:spcBef>
                <a:spcPts val="550"/>
              </a:spcBef>
              <a:buNone/>
            </a:pPr>
            <a:r>
              <a:rPr lang="ru-RU" sz="2200">
                <a:latin typeface="Times New Roman" pitchFamily="18"/>
              </a:rPr>
              <a:t>Вкладчики по-прежнему имеют депозиты на сумму 1000 единиц, но и заемщики держат на руках 800 единиц, то есть банковская система с частичным резервным покрытием способна увеличить предложение денег.</a:t>
            </a:r>
          </a:p>
          <a:p>
            <a:pPr lvl="0">
              <a:lnSpc>
                <a:spcPct val="90000"/>
              </a:lnSpc>
              <a:spcBef>
                <a:spcPts val="550"/>
              </a:spcBef>
              <a:buNone/>
            </a:pPr>
            <a:endParaRPr lang="ru-RU" sz="22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-223920"/>
            <a:ext cx="8229600" cy="1289880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07640" y="1052640"/>
            <a:ext cx="8785080" cy="529416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spcBef>
                <a:spcPts val="774"/>
              </a:spcBef>
              <a:buNone/>
            </a:pPr>
            <a:r>
              <a:rPr lang="ru-RU" sz="3100">
                <a:latin typeface="Times New Roman" pitchFamily="18"/>
              </a:rPr>
              <a:t>Этот процесс называется </a:t>
            </a:r>
            <a:r>
              <a:rPr lang="ru-RU" sz="3100" b="1">
                <a:solidFill>
                  <a:srgbClr val="660066"/>
                </a:solidFill>
                <a:latin typeface="Times New Roman" pitchFamily="18"/>
              </a:rPr>
              <a:t>мультиплицированным расширением банковских депозитов</a:t>
            </a:r>
            <a:r>
              <a:rPr lang="ru-RU" sz="3100">
                <a:latin typeface="Times New Roman" pitchFamily="18"/>
              </a:rPr>
              <a:t>, а денежный (кредитный) мультипликатор определяется по формуле:</a:t>
            </a:r>
          </a:p>
          <a:p>
            <a:pPr marL="342720" lvl="0" indent="-342720">
              <a:lnSpc>
                <a:spcPct val="90000"/>
              </a:lnSpc>
              <a:spcBef>
                <a:spcPts val="774"/>
              </a:spcBef>
              <a:buNone/>
            </a:pPr>
            <a:endParaRPr lang="ru-RU" sz="3100">
              <a:latin typeface="Times New Roman" pitchFamily="18"/>
            </a:endParaRPr>
          </a:p>
          <a:p>
            <a:pPr marL="342720" lvl="0" indent="-342720" algn="ctr">
              <a:lnSpc>
                <a:spcPct val="90000"/>
              </a:lnSpc>
              <a:spcBef>
                <a:spcPts val="799"/>
              </a:spcBef>
              <a:buNone/>
            </a:pPr>
            <a:r>
              <a:rPr lang="en-US" sz="4800" b="1">
                <a:solidFill>
                  <a:srgbClr val="660066"/>
                </a:solidFill>
                <a:latin typeface="Times New Roman" pitchFamily="18"/>
              </a:rPr>
              <a:t>m </a:t>
            </a:r>
            <a:r>
              <a:rPr lang="ru-RU" sz="4800" b="1">
                <a:solidFill>
                  <a:srgbClr val="660066"/>
                </a:solidFill>
                <a:latin typeface="Times New Roman" pitchFamily="18"/>
              </a:rPr>
              <a:t>= 1/ </a:t>
            </a:r>
            <a:r>
              <a:rPr lang="en-US" sz="4800" b="1">
                <a:solidFill>
                  <a:srgbClr val="660066"/>
                </a:solidFill>
                <a:latin typeface="Times New Roman" pitchFamily="18"/>
              </a:rPr>
              <a:t>rr</a:t>
            </a:r>
            <a:r>
              <a:rPr lang="ru-RU" sz="2400">
                <a:latin typeface="Times New Roman" pitchFamily="18"/>
              </a:rPr>
              <a:t>                          </a:t>
            </a:r>
            <a:r>
              <a:rPr lang="ru-RU" sz="2400" b="1">
                <a:latin typeface="Times New Roman" pitchFamily="18"/>
              </a:rPr>
              <a:t> </a:t>
            </a:r>
          </a:p>
          <a:p>
            <a:pPr marL="342720" lvl="0" indent="-342720" algn="ctr">
              <a:lnSpc>
                <a:spcPct val="90000"/>
              </a:lnSpc>
              <a:spcBef>
                <a:spcPts val="799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 algn="ctr">
              <a:lnSpc>
                <a:spcPct val="90000"/>
              </a:lnSpc>
              <a:spcBef>
                <a:spcPts val="799"/>
              </a:spcBef>
              <a:buNone/>
            </a:pPr>
            <a:endParaRPr lang="ru-RU" sz="2400">
              <a:latin typeface="Times New Roman" pitchFamily="18"/>
            </a:endParaRPr>
          </a:p>
          <a:p>
            <a:pPr marL="342720" lvl="0" indent="-342720" algn="ctr">
              <a:lnSpc>
                <a:spcPct val="90000"/>
              </a:lnSpc>
              <a:spcBef>
                <a:spcPts val="799"/>
              </a:spcBef>
              <a:buNone/>
            </a:pPr>
            <a:r>
              <a:rPr lang="ru-RU" sz="2400">
                <a:latin typeface="Times New Roman" pitchFamily="18"/>
              </a:rPr>
              <a:t>В нашем примере: 1/ 0,2 = 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4294967295"/>
          </p:nvPr>
        </p:nvSpPr>
        <p:spPr>
          <a:xfrm>
            <a:off x="178920" y="1341360"/>
            <a:ext cx="8713800" cy="5832719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799"/>
              </a:spcBef>
              <a:buNone/>
            </a:pPr>
            <a:r>
              <a:rPr lang="ru-RU" sz="2400" b="1">
                <a:solidFill>
                  <a:srgbClr val="660066"/>
                </a:solidFill>
                <a:latin typeface="Arial Black" pitchFamily="34"/>
              </a:rPr>
              <a:t>Денежный мультипликатор</a:t>
            </a:r>
            <a:r>
              <a:rPr lang="ru-RU" sz="2400">
                <a:solidFill>
                  <a:srgbClr val="0000FF"/>
                </a:solidFill>
                <a:latin typeface="Times New Roman" pitchFamily="18"/>
              </a:rPr>
              <a:t> </a:t>
            </a:r>
            <a:r>
              <a:rPr lang="ru-RU" sz="2400">
                <a:latin typeface="Times New Roman" pitchFamily="18"/>
              </a:rPr>
              <a:t>- отношение денежной массы к денежной базе, показывает степень роста денежной массы за счёт кредитно-депозитных банковских операций.</a:t>
            </a:r>
          </a:p>
          <a:p>
            <a:pPr marL="342720" lvl="0" indent="-342720">
              <a:spcBef>
                <a:spcPts val="799"/>
              </a:spcBef>
              <a:buNone/>
            </a:pPr>
            <a:r>
              <a:rPr lang="ru-RU" sz="2400" b="1">
                <a:solidFill>
                  <a:srgbClr val="660066"/>
                </a:solidFill>
                <a:latin typeface="Arial Black" pitchFamily="34"/>
              </a:rPr>
              <a:t>Денежная база </a:t>
            </a:r>
            <a:r>
              <a:rPr lang="en-US" sz="2400" b="1">
                <a:solidFill>
                  <a:srgbClr val="660066"/>
                </a:solidFill>
                <a:latin typeface="Arial Black" pitchFamily="34"/>
              </a:rPr>
              <a:t>(B)</a:t>
            </a:r>
            <a:r>
              <a:rPr lang="en-US" sz="2400">
                <a:latin typeface="Times New Roman" pitchFamily="18"/>
              </a:rPr>
              <a:t> </a:t>
            </a:r>
            <a:r>
              <a:rPr lang="ru-RU" sz="2400">
                <a:latin typeface="Times New Roman" pitchFamily="18"/>
              </a:rPr>
              <a:t>- совокупность обязательств Центрального банка.</a:t>
            </a:r>
          </a:p>
          <a:p>
            <a:pPr marL="342720" lvl="0" indent="-342720" algn="ctr">
              <a:spcBef>
                <a:spcPts val="799"/>
              </a:spcBef>
              <a:buNone/>
            </a:pP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В = Наличность </a:t>
            </a: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(C) 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+ Резервы</a:t>
            </a: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 (B)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653040" y="0"/>
            <a:ext cx="8164440" cy="1289880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43360" y="1800000"/>
            <a:ext cx="8662680" cy="4822920"/>
          </a:xfrm>
        </p:spPr>
        <p:txBody>
          <a:bodyPr/>
          <a:lstStyle>
            <a:defPPr lvl="0">
              <a:buClr>
                <a:srgbClr val="000000"/>
              </a:buClr>
              <a:buSzPct val="75000"/>
              <a:buFont typeface="StarSymbol" pitchFamily="2"/>
              <a:buNone/>
            </a:defPPr>
            <a:lvl1pPr lvl="0">
              <a:buClr>
                <a:srgbClr val="000000"/>
              </a:buClr>
              <a:buSzPct val="75000"/>
              <a:buFont typeface="StarSymbol" pitchFamily="2"/>
              <a:buChar char="■"/>
            </a:lvl1pPr>
            <a:lvl2pPr lvl="1">
              <a:buClr>
                <a:srgbClr val="000000"/>
              </a:buClr>
              <a:buSzPct val="45000"/>
              <a:buFont typeface="StarSymbol"/>
              <a:buChar char=""/>
            </a:lvl2pPr>
            <a:lvl3pPr lvl="2">
              <a:buClr>
                <a:srgbClr val="000000"/>
              </a:buClr>
              <a:buSzPct val="45000"/>
              <a:buFont typeface="StarSymbol"/>
              <a:buChar char="➔"/>
            </a:lvl3pPr>
            <a:lvl4pPr lvl="3">
              <a:buClr>
                <a:srgbClr val="000000"/>
              </a:buClr>
              <a:buSzPct val="75000"/>
              <a:buFont typeface="StarSymbol" pitchFamily="2"/>
              <a:buChar char="-"/>
            </a:lvl4pPr>
            <a:lvl5pPr lvl="4">
              <a:buClr>
                <a:srgbClr val="000000"/>
              </a:buClr>
              <a:buSzPct val="100000"/>
              <a:buFont typeface="StarSymbol" pitchFamily="2"/>
              <a:buChar char="."/>
            </a:lvl5pPr>
            <a:lvl6pPr lvl="5">
              <a:buClr>
                <a:srgbClr val="000000"/>
              </a:buClr>
              <a:buSzPct val="75000"/>
              <a:buFont typeface="StarSymbol" pitchFamily="2"/>
              <a:buChar char="."/>
            </a:lvl6pPr>
            <a:lvl7pPr lvl="6">
              <a:buClr>
                <a:srgbClr val="000000"/>
              </a:buClr>
              <a:buSzPct val="75000"/>
              <a:buFont typeface="StarSymbol" pitchFamily="2"/>
              <a:buChar char="."/>
            </a:lvl7pPr>
            <a:lvl8pPr lvl="7">
              <a:buClr>
                <a:srgbClr val="000000"/>
              </a:buClr>
              <a:buSzPct val="75000"/>
              <a:buFont typeface="StarSymbol" pitchFamily="2"/>
              <a:buChar char="."/>
            </a:lvl8pPr>
            <a:lvl9pPr lvl="8">
              <a:buClr>
                <a:srgbClr val="000000"/>
              </a:buClr>
              <a:buSzPct val="75000"/>
              <a:buFont typeface="StarSymbol" pitchFamily="2"/>
              <a:buChar char="."/>
            </a:lvl9pPr>
          </a:lstStyle>
          <a:p>
            <a:pPr lvl="0">
              <a:buNone/>
            </a:pPr>
            <a:r>
              <a:rPr lang="ru-RU" sz="4000" b="1"/>
              <a:t>Коммерческие банки имеют право</a:t>
            </a:r>
          </a:p>
          <a:p>
            <a:pPr lvl="0">
              <a:buNone/>
            </a:pPr>
            <a:r>
              <a:rPr lang="ru-RU" sz="2800"/>
              <a:t>привлекать свободные денежные средства и выдавать кредиты с целью получения прибыли. </a:t>
            </a:r>
            <a:br>
              <a:rPr lang="ru-RU" sz="2800"/>
            </a:br>
            <a:r>
              <a:rPr lang="ru-RU" sz="2800"/>
              <a:t>Поэтому коммерческие банки выполняют два основных вида операций: </a:t>
            </a:r>
            <a:br>
              <a:rPr lang="ru-RU" sz="2800"/>
            </a:br>
            <a:r>
              <a:rPr lang="ru-RU" sz="2800" i="1">
                <a:solidFill>
                  <a:srgbClr val="660066"/>
                </a:solidFill>
              </a:rPr>
              <a:t>пассивные</a:t>
            </a:r>
            <a:r>
              <a:rPr lang="ru-RU" sz="2800" i="1"/>
              <a:t> </a:t>
            </a:r>
            <a:r>
              <a:rPr lang="ru-RU" sz="2800"/>
              <a:t>(по привлечению депозитов) и  </a:t>
            </a:r>
            <a:r>
              <a:rPr lang="ru-RU" sz="2800" i="1">
                <a:solidFill>
                  <a:srgbClr val="660066"/>
                </a:solidFill>
              </a:rPr>
              <a:t>активные</a:t>
            </a:r>
            <a:r>
              <a:rPr lang="ru-RU" sz="2800" i="1"/>
              <a:t> </a:t>
            </a:r>
            <a:r>
              <a:rPr lang="ru-RU" sz="2800"/>
              <a:t>(по размещению кредитов).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656640"/>
            <a:ext cx="9144000" cy="114336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200" b="1">
                <a:solidFill>
                  <a:srgbClr val="660066"/>
                </a:solidFill>
              </a:rPr>
              <a:t>Денежная база</a:t>
            </a:r>
            <a:r>
              <a:rPr lang="ru-RU" sz="3200">
                <a:solidFill>
                  <a:srgbClr val="660066"/>
                </a:solidFill>
              </a:rPr>
              <a:t> – это сумма наличности и резервов.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50560" y="2160000"/>
            <a:ext cx="8713800" cy="450864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90000"/>
              </a:lnSpc>
              <a:spcBef>
                <a:spcPts val="848"/>
              </a:spcBef>
              <a:buNone/>
            </a:pPr>
            <a:r>
              <a:rPr lang="ru-RU" sz="3400">
                <a:latin typeface="Times New Roman" pitchFamily="18"/>
              </a:rPr>
              <a:t>Поэтому формулу можно записать:</a:t>
            </a:r>
            <a:r>
              <a:rPr lang="ru-RU" sz="3400" b="1">
                <a:latin typeface="Times New Roman" pitchFamily="18"/>
              </a:rPr>
              <a:t>    </a:t>
            </a:r>
          </a:p>
          <a:p>
            <a:pPr marL="342720" lvl="0" indent="-342720">
              <a:lnSpc>
                <a:spcPct val="90000"/>
              </a:lnSpc>
              <a:spcBef>
                <a:spcPts val="848"/>
              </a:spcBef>
              <a:buNone/>
            </a:pPr>
            <a:r>
              <a:rPr lang="ru-RU" sz="3400" b="1">
                <a:latin typeface="Times New Roman" pitchFamily="18"/>
              </a:rPr>
              <a:t>                                 </a:t>
            </a:r>
            <a:r>
              <a:rPr lang="en-US" sz="3800" b="1">
                <a:solidFill>
                  <a:srgbClr val="660066"/>
                </a:solidFill>
                <a:latin typeface="Times New Roman" pitchFamily="18"/>
              </a:rPr>
              <a:t>m</a:t>
            </a:r>
            <a:r>
              <a:rPr lang="ru-RU" sz="3800" b="1">
                <a:solidFill>
                  <a:srgbClr val="660066"/>
                </a:solidFill>
                <a:latin typeface="Times New Roman" pitchFamily="18"/>
              </a:rPr>
              <a:t> = М/В</a:t>
            </a:r>
            <a:r>
              <a:rPr lang="ru-RU" sz="3400" b="1">
                <a:latin typeface="Times New Roman" pitchFamily="18"/>
              </a:rPr>
              <a:t>                                      </a:t>
            </a:r>
          </a:p>
          <a:p>
            <a:pPr marL="342720" lvl="0" indent="-342720">
              <a:lnSpc>
                <a:spcPct val="90000"/>
              </a:lnSpc>
              <a:spcBef>
                <a:spcPts val="848"/>
              </a:spcBef>
              <a:buNone/>
            </a:pPr>
            <a:r>
              <a:rPr lang="ru-RU" sz="3400">
                <a:latin typeface="Times New Roman" pitchFamily="18"/>
              </a:rPr>
              <a:t>Если мы каждый компонент формулы (1) разделим на величину депозитов, то получим:</a:t>
            </a:r>
          </a:p>
          <a:p>
            <a:pPr marL="342720" lvl="0" indent="-342720">
              <a:lnSpc>
                <a:spcPct val="90000"/>
              </a:lnSpc>
              <a:spcBef>
                <a:spcPts val="950"/>
              </a:spcBef>
              <a:buNone/>
            </a:pPr>
            <a:r>
              <a:rPr lang="ru-RU" sz="3400" b="1">
                <a:latin typeface="Times New Roman" pitchFamily="18"/>
              </a:rPr>
              <a:t>                      </a:t>
            </a:r>
            <a:r>
              <a:rPr lang="en-US" sz="3800" b="1">
                <a:solidFill>
                  <a:srgbClr val="660066"/>
                </a:solidFill>
                <a:latin typeface="Times New Roman" pitchFamily="18"/>
              </a:rPr>
              <a:t>m</a:t>
            </a:r>
            <a:r>
              <a:rPr lang="ru-RU" sz="3800" b="1">
                <a:solidFill>
                  <a:srgbClr val="660066"/>
                </a:solidFill>
                <a:latin typeface="Times New Roman" pitchFamily="18"/>
              </a:rPr>
              <a:t> = М/В = </a:t>
            </a:r>
            <a:r>
              <a:rPr lang="en-US" sz="3800" b="1">
                <a:solidFill>
                  <a:srgbClr val="660066"/>
                </a:solidFill>
                <a:latin typeface="Times New Roman" pitchFamily="18"/>
              </a:rPr>
              <a:t>D</a:t>
            </a:r>
            <a:r>
              <a:rPr lang="ru-RU" sz="3800" b="1">
                <a:solidFill>
                  <a:srgbClr val="660066"/>
                </a:solidFill>
                <a:latin typeface="Times New Roman" pitchFamily="18"/>
              </a:rPr>
              <a:t> +С/</a:t>
            </a:r>
            <a:r>
              <a:rPr lang="en-US" sz="3800" b="1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sz="3800" b="1">
                <a:solidFill>
                  <a:srgbClr val="660066"/>
                </a:solidFill>
                <a:latin typeface="Times New Roman" pitchFamily="18"/>
              </a:rPr>
              <a:t> +С =</a:t>
            </a:r>
          </a:p>
          <a:p>
            <a:pPr marL="342720" lvl="0" indent="-342720">
              <a:lnSpc>
                <a:spcPct val="90000"/>
              </a:lnSpc>
              <a:spcBef>
                <a:spcPts val="848"/>
              </a:spcBef>
              <a:buNone/>
            </a:pPr>
            <a:r>
              <a:rPr lang="ru-RU" sz="3800" b="1">
                <a:solidFill>
                  <a:srgbClr val="660066"/>
                </a:solidFill>
                <a:latin typeface="Times New Roman" pitchFamily="18"/>
              </a:rPr>
              <a:t>                            1 + с/</a:t>
            </a:r>
            <a:r>
              <a:rPr lang="en-US" sz="3800" b="1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sz="3800" b="1">
                <a:solidFill>
                  <a:srgbClr val="660066"/>
                </a:solidFill>
                <a:latin typeface="Times New Roman" pitchFamily="18"/>
              </a:rPr>
              <a:t> + с</a:t>
            </a:r>
            <a:r>
              <a:rPr lang="ru-RU" sz="3400" b="1">
                <a:solidFill>
                  <a:srgbClr val="660066"/>
                </a:solidFill>
                <a:latin typeface="Times New Roman" pitchFamily="18"/>
              </a:rPr>
              <a:t>                                 </a:t>
            </a:r>
            <a:r>
              <a:rPr lang="ru-RU" sz="3400">
                <a:solidFill>
                  <a:srgbClr val="660066"/>
                </a:solidFill>
                <a:latin typeface="Times New Roman" pitchFamily="18"/>
              </a:rPr>
              <a:t>где с – коэффициент депонирования, т.е. отношение наличности к депозитам</a:t>
            </a:r>
            <a:r>
              <a:rPr lang="ru-RU" sz="3400">
                <a:latin typeface="Times New Roman" pitchFamily="18"/>
              </a:rPr>
              <a:t>.</a:t>
            </a:r>
          </a:p>
          <a:p>
            <a:pPr lvl="0">
              <a:lnSpc>
                <a:spcPct val="90000"/>
              </a:lnSpc>
              <a:spcBef>
                <a:spcPts val="848"/>
              </a:spcBef>
              <a:buNone/>
            </a:pPr>
            <a:endParaRPr lang="ru-RU" sz="34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50560" y="0"/>
            <a:ext cx="8713800" cy="135108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ru-RU" b="1"/>
              <a:t>Мы получили </a:t>
            </a:r>
            <a:r>
              <a:rPr lang="ru-RU" b="1">
                <a:solidFill>
                  <a:srgbClr val="C5000B"/>
                </a:solidFill>
              </a:rPr>
              <a:t>4</a:t>
            </a:r>
            <a:r>
              <a:rPr lang="ru-RU" b="1"/>
              <a:t> формулы </a:t>
            </a:r>
            <a:br>
              <a:rPr lang="ru-RU" b="1"/>
            </a:br>
            <a:r>
              <a:rPr lang="ru-RU" b="1"/>
              <a:t>де</a:t>
            </a:r>
            <a:r>
              <a:rPr lang="ru-RU" b="1">
                <a:solidFill>
                  <a:srgbClr val="000000"/>
                </a:solidFill>
              </a:rPr>
              <a:t>нежного мультипликатора: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79280" y="1628280"/>
            <a:ext cx="8964720" cy="5078520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80000"/>
              </a:lnSpc>
              <a:spcBef>
                <a:spcPts val="598"/>
              </a:spcBef>
              <a:buClr>
                <a:srgbClr val="660066"/>
              </a:buClr>
              <a:buSzPct val="105000"/>
              <a:buAutoNum type="arabicParenR"/>
            </a:pP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m 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= 1/</a:t>
            </a: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r</a:t>
            </a:r>
          </a:p>
          <a:p>
            <a:pPr lvl="0">
              <a:lnSpc>
                <a:spcPct val="80000"/>
              </a:lnSpc>
              <a:spcBef>
                <a:spcPts val="598"/>
              </a:spcBef>
              <a:buClr>
                <a:srgbClr val="660066"/>
              </a:buClr>
              <a:buSzPct val="105000"/>
              <a:buAutoNum type="arabicParenR"/>
            </a:pP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m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 = </a:t>
            </a: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D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/</a:t>
            </a: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                                                      </a:t>
            </a:r>
          </a:p>
          <a:p>
            <a:pPr lvl="0">
              <a:lnSpc>
                <a:spcPct val="80000"/>
              </a:lnSpc>
              <a:spcBef>
                <a:spcPts val="598"/>
              </a:spcBef>
              <a:buClr>
                <a:srgbClr val="660066"/>
              </a:buClr>
              <a:buSzPct val="105000"/>
              <a:buAutoNum type="arabicParenR"/>
            </a:pP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m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 = М/В                                                      </a:t>
            </a:r>
          </a:p>
          <a:p>
            <a:pPr lvl="0">
              <a:lnSpc>
                <a:spcPct val="80000"/>
              </a:lnSpc>
              <a:spcBef>
                <a:spcPts val="598"/>
              </a:spcBef>
              <a:buClr>
                <a:srgbClr val="660066"/>
              </a:buClr>
              <a:buSzPct val="105000"/>
              <a:buAutoNum type="arabicParenR"/>
            </a:pP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m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 = 1 + с/</a:t>
            </a:r>
            <a:r>
              <a:rPr lang="en-US" sz="2400" b="1">
                <a:solidFill>
                  <a:srgbClr val="660066"/>
                </a:solidFill>
                <a:latin typeface="Times New Roman" pitchFamily="18"/>
              </a:rPr>
              <a:t>r</a:t>
            </a:r>
            <a:r>
              <a:rPr lang="ru-RU" sz="2400" b="1">
                <a:solidFill>
                  <a:srgbClr val="660066"/>
                </a:solidFill>
                <a:latin typeface="Times New Roman" pitchFamily="18"/>
              </a:rPr>
              <a:t> + с</a:t>
            </a:r>
          </a:p>
          <a:p>
            <a:pPr marL="609480" lvl="0" indent="-609480">
              <a:lnSpc>
                <a:spcPct val="80000"/>
              </a:lnSpc>
              <a:spcBef>
                <a:spcPts val="598"/>
              </a:spcBef>
              <a:buNone/>
            </a:pPr>
            <a:endParaRPr lang="ru-RU" sz="2400" b="1">
              <a:solidFill>
                <a:srgbClr val="660066"/>
              </a:solidFill>
              <a:latin typeface="Times New Roman" pitchFamily="18"/>
            </a:endParaRPr>
          </a:p>
          <a:p>
            <a:pPr marL="609480" lvl="0" indent="-609480">
              <a:lnSpc>
                <a:spcPct val="80000"/>
              </a:lnSpc>
              <a:spcBef>
                <a:spcPts val="550"/>
              </a:spcBef>
              <a:buNone/>
            </a:pPr>
            <a:r>
              <a:rPr lang="ru-RU" sz="1900">
                <a:latin typeface="Times New Roman" pitchFamily="18"/>
              </a:rPr>
              <a:t>  </a:t>
            </a:r>
            <a:r>
              <a:rPr lang="ru-RU" sz="2200" b="1">
                <a:latin typeface="Times New Roman" pitchFamily="18"/>
              </a:rPr>
              <a:t>1 и 2 формулы не учитывают наличные деньги в обращении,</a:t>
            </a:r>
          </a:p>
          <a:p>
            <a:pPr marL="609480" lvl="0" indent="-609480">
              <a:lnSpc>
                <a:spcPct val="80000"/>
              </a:lnSpc>
              <a:spcBef>
                <a:spcPts val="550"/>
              </a:spcBef>
              <a:buNone/>
            </a:pPr>
            <a:r>
              <a:rPr lang="ru-RU" sz="2200" b="1">
                <a:latin typeface="Times New Roman" pitchFamily="18"/>
              </a:rPr>
              <a:t>   3 и 4 формулы учитывают наличность.</a:t>
            </a:r>
          </a:p>
          <a:p>
            <a:pPr marL="609480" lvl="0" indent="-609480">
              <a:lnSpc>
                <a:spcPct val="80000"/>
              </a:lnSpc>
              <a:spcBef>
                <a:spcPts val="550"/>
              </a:spcBef>
              <a:buNone/>
            </a:pPr>
            <a:endParaRPr lang="ru-RU" sz="2200" b="1">
              <a:latin typeface="Times New Roman" pitchFamily="18"/>
            </a:endParaRPr>
          </a:p>
          <a:p>
            <a:pPr marL="609480" lvl="0" indent="-609480">
              <a:lnSpc>
                <a:spcPct val="80000"/>
              </a:lnSpc>
              <a:spcBef>
                <a:spcPts val="550"/>
              </a:spcBef>
              <a:buNone/>
            </a:pPr>
            <a:r>
              <a:rPr lang="ru-RU" sz="2200" b="1">
                <a:latin typeface="Times New Roman" pitchFamily="18"/>
              </a:rPr>
              <a:t>Итак, предложение денег зависит от величины денежной базы и денежного мультипликатора.</a:t>
            </a:r>
          </a:p>
          <a:p>
            <a:pPr marL="609480" lvl="0" indent="-609480">
              <a:lnSpc>
                <a:spcPct val="80000"/>
              </a:lnSpc>
              <a:spcBef>
                <a:spcPts val="550"/>
              </a:spcBef>
              <a:buNone/>
            </a:pPr>
            <a:r>
              <a:rPr lang="ru-RU" sz="2200" b="1">
                <a:latin typeface="Times New Roman" pitchFamily="18"/>
              </a:rPr>
              <a:t> </a:t>
            </a:r>
          </a:p>
          <a:p>
            <a:pPr marL="609480" lvl="0" indent="-609480">
              <a:lnSpc>
                <a:spcPct val="80000"/>
              </a:lnSpc>
              <a:spcBef>
                <a:spcPts val="550"/>
              </a:spcBef>
              <a:buNone/>
            </a:pPr>
            <a:r>
              <a:rPr lang="ru-RU" sz="2200" b="1">
                <a:latin typeface="Times New Roman" pitchFamily="18"/>
              </a:rPr>
              <a:t>Именно путем воздействия на денежную базу и мультипликационный эффект ЦБ может контролировать предложение денег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901800" y="88200"/>
            <a:ext cx="7558199" cy="2971800"/>
          </a:xfrm>
        </p:spPr>
        <p:txBody>
          <a:bodyPr wrap="square" lIns="90000" tIns="46800" rIns="90000" bIns="46800" anchor="b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l">
              <a:lnSpc>
                <a:spcPct val="90000"/>
              </a:lnSpc>
              <a:buNone/>
            </a:pPr>
            <a:r>
              <a:rPr lang="ru-RU" sz="3000" b="1"/>
              <a:t>Кредитно-денежная политика</a:t>
            </a:r>
            <a:r>
              <a:rPr lang="ru-RU" sz="3000"/>
              <a:t> </a:t>
            </a:r>
            <a:br>
              <a:rPr lang="ru-RU" sz="3000"/>
            </a:br>
            <a:r>
              <a:rPr lang="ru-RU" sz="3000"/>
              <a:t/>
            </a:r>
            <a:br>
              <a:rPr lang="ru-RU" sz="3000"/>
            </a:br>
            <a:r>
              <a:rPr lang="ru-RU" sz="3000">
                <a:solidFill>
                  <a:srgbClr val="000000"/>
                </a:solidFill>
              </a:rPr>
              <a:t>в самом общем виде может быть определена как действие, проводимое в сфере денежного обращения и кредита специальными органами.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>
          <a:xfrm>
            <a:off x="1619280" y="3068280"/>
            <a:ext cx="7345440" cy="3794040"/>
          </a:xfrm>
        </p:spPr>
        <p:txBody>
          <a:bodyPr wrap="square" lIns="90000" tIns="46800" rIns="90000" bIns="46800" anchor="t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lvl="0">
              <a:lnSpc>
                <a:spcPct val="90000"/>
              </a:lnSpc>
              <a:spcBef>
                <a:spcPts val="748"/>
              </a:spcBef>
              <a:buNone/>
            </a:pPr>
            <a:r>
              <a:rPr lang="ru-RU" sz="3000" b="1">
                <a:solidFill>
                  <a:srgbClr val="800000"/>
                </a:solidFill>
              </a:rPr>
              <a:t>Цель кредитно-денежной политики</a:t>
            </a:r>
            <a:r>
              <a:rPr lang="ru-RU" sz="3000" b="1">
                <a:solidFill>
                  <a:srgbClr val="0000FF"/>
                </a:solidFill>
              </a:rPr>
              <a:t> </a:t>
            </a:r>
            <a:r>
              <a:rPr lang="ru-RU" sz="3000"/>
              <a:t>заключается в оказании помощи экономике в достижении определенного уровня производства, соответствующего полной занятости при отсутствии (или минимальном уровне) инфляции, путем воздействия на величину денежной массы и условия получения кредита.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-36000" y="600120"/>
            <a:ext cx="9036000" cy="173988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i="1">
                <a:solidFill>
                  <a:srgbClr val="800000"/>
                </a:solidFill>
              </a:rPr>
              <a:t>К </a:t>
            </a:r>
            <a:r>
              <a:rPr lang="ru-RU" b="1" i="1">
                <a:solidFill>
                  <a:srgbClr val="800000"/>
                </a:solidFill>
              </a:rPr>
              <a:t>инструментам</a:t>
            </a:r>
            <a:r>
              <a:rPr lang="ru-RU" i="1">
                <a:solidFill>
                  <a:srgbClr val="800000"/>
                </a:solidFill>
              </a:rPr>
              <a:t> </a:t>
            </a:r>
            <a:br>
              <a:rPr lang="ru-RU" i="1">
                <a:solidFill>
                  <a:srgbClr val="800000"/>
                </a:solidFill>
              </a:rPr>
            </a:br>
            <a:r>
              <a:rPr lang="ru-RU" i="1">
                <a:solidFill>
                  <a:srgbClr val="800000"/>
                </a:solidFill>
              </a:rPr>
              <a:t>денежно-кредитной политики относят: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30400" y="2327400"/>
            <a:ext cx="8229600" cy="4530600"/>
          </a:xfrm>
        </p:spPr>
        <p:txBody>
          <a:bodyPr wrap="square" lIns="90000" tIns="46800" rIns="90000" bIns="46800" anchor="t" anchorCtr="0"/>
          <a:lstStyle/>
          <a:p>
            <a:pPr lvl="0">
              <a:spcBef>
                <a:spcPts val="799"/>
              </a:spcBef>
              <a:buClr>
                <a:srgbClr val="800000"/>
              </a:buClr>
              <a:buSzPct val="80000"/>
              <a:buFont typeface="Wingdings" pitchFamily="2"/>
              <a:buChar char=""/>
            </a:pPr>
            <a:r>
              <a:rPr lang="ru-RU" sz="2400">
                <a:latin typeface="Times New Roman" pitchFamily="18"/>
              </a:rPr>
              <a:t>лимиты кредитования или прямое регулирование ставки процента;</a:t>
            </a:r>
          </a:p>
          <a:p>
            <a:pPr lvl="0">
              <a:spcBef>
                <a:spcPts val="799"/>
              </a:spcBef>
              <a:buClr>
                <a:srgbClr val="800000"/>
              </a:buClr>
              <a:buSzPct val="80000"/>
              <a:buFont typeface="Wingdings" pitchFamily="2"/>
              <a:buChar char=""/>
            </a:pPr>
            <a:r>
              <a:rPr lang="ru-RU" sz="2400">
                <a:latin typeface="Times New Roman" pitchFamily="18"/>
              </a:rPr>
              <a:t>изменение нормы обязательных резервов;</a:t>
            </a:r>
          </a:p>
          <a:p>
            <a:pPr lvl="0">
              <a:spcBef>
                <a:spcPts val="799"/>
              </a:spcBef>
              <a:buClr>
                <a:srgbClr val="800000"/>
              </a:buClr>
              <a:buSzPct val="80000"/>
              <a:buFont typeface="Wingdings" pitchFamily="2"/>
              <a:buChar char=""/>
            </a:pPr>
            <a:r>
              <a:rPr lang="ru-RU" sz="2400">
                <a:latin typeface="Times New Roman" pitchFamily="18"/>
              </a:rPr>
              <a:t>изменение учетной ставки;</a:t>
            </a:r>
          </a:p>
          <a:p>
            <a:pPr lvl="0">
              <a:spcBef>
                <a:spcPts val="799"/>
              </a:spcBef>
              <a:buClr>
                <a:srgbClr val="800000"/>
              </a:buClr>
              <a:buSzPct val="80000"/>
              <a:buFont typeface="Wingdings" pitchFamily="2"/>
              <a:buChar char=""/>
            </a:pPr>
            <a:r>
              <a:rPr lang="ru-RU" sz="2400">
                <a:latin typeface="Times New Roman" pitchFamily="18"/>
              </a:rPr>
              <a:t>операции на открытом рынке.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307080"/>
            <a:ext cx="9144000" cy="1492919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200" b="1" i="1">
                <a:solidFill>
                  <a:srgbClr val="800000"/>
                </a:solidFill>
              </a:rPr>
              <a:t>Изменение нормы </a:t>
            </a:r>
            <a:br>
              <a:rPr lang="ru-RU" sz="3200" b="1" i="1">
                <a:solidFill>
                  <a:srgbClr val="800000"/>
                </a:solidFill>
              </a:rPr>
            </a:br>
            <a:r>
              <a:rPr lang="ru-RU" sz="3200" b="1" i="1">
                <a:solidFill>
                  <a:srgbClr val="800000"/>
                </a:solidFill>
              </a:rPr>
              <a:t>обязательных резервов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620000"/>
            <a:ext cx="8964720" cy="5382000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80000"/>
              </a:lnSpc>
              <a:spcBef>
                <a:spcPts val="899"/>
              </a:spcBef>
              <a:buClr>
                <a:srgbClr val="800000"/>
              </a:buClr>
              <a:buSzPct val="120000"/>
              <a:buFont typeface="Wingdings" pitchFamily="2"/>
              <a:buChar char=""/>
            </a:pPr>
            <a:r>
              <a:rPr lang="ru-RU" sz="2400">
                <a:latin typeface="Times New Roman" pitchFamily="18"/>
              </a:rPr>
              <a:t>В случае снижения нормы обязательных резервов большая доля средств может быть использована коммерческими банками для активных операций.</a:t>
            </a:r>
          </a:p>
          <a:p>
            <a:pPr lvl="0">
              <a:lnSpc>
                <a:spcPct val="80000"/>
              </a:lnSpc>
              <a:spcBef>
                <a:spcPts val="899"/>
              </a:spcBef>
              <a:buClr>
                <a:srgbClr val="800000"/>
              </a:buClr>
              <a:buSzPct val="120000"/>
              <a:buFont typeface="Wingdings" pitchFamily="2"/>
              <a:buChar char=""/>
            </a:pPr>
            <a:r>
              <a:rPr lang="ru-RU" sz="2400">
                <a:latin typeface="Times New Roman" pitchFamily="18"/>
              </a:rPr>
              <a:t>Снижение нормы резервов увеличивает денежный мультипликатор и ведет к умножению денежной массы и, таким образом, повышает уровень инфляции без соответствующего покрытия товарооборотом.</a:t>
            </a:r>
          </a:p>
          <a:p>
            <a:pPr lvl="0">
              <a:lnSpc>
                <a:spcPct val="80000"/>
              </a:lnSpc>
              <a:spcBef>
                <a:spcPts val="899"/>
              </a:spcBef>
              <a:buClr>
                <a:srgbClr val="800000"/>
              </a:buClr>
              <a:buSzPct val="120000"/>
              <a:buFont typeface="Wingdings" pitchFamily="2"/>
              <a:buChar char=""/>
            </a:pPr>
            <a:r>
              <a:rPr lang="ru-RU" sz="2400">
                <a:latin typeface="Times New Roman" pitchFamily="18"/>
              </a:rPr>
              <a:t>В случае повышения нормы обязательных резервов меньшая доля средств может быть использована коммерческими банками для активных операций.</a:t>
            </a:r>
          </a:p>
          <a:p>
            <a:pPr lvl="0">
              <a:lnSpc>
                <a:spcPct val="80000"/>
              </a:lnSpc>
              <a:spcBef>
                <a:spcPts val="899"/>
              </a:spcBef>
              <a:buClr>
                <a:srgbClr val="800000"/>
              </a:buClr>
              <a:buSzPct val="120000"/>
              <a:buFont typeface="Wingdings" pitchFamily="2"/>
              <a:buChar char=""/>
            </a:pPr>
            <a:r>
              <a:rPr lang="ru-RU" sz="2400">
                <a:latin typeface="Times New Roman" pitchFamily="18"/>
              </a:rPr>
              <a:t>Увеличение нормы резервов уменьшает денежный мультипликатор и ведет к сокращению денежной массы и, таким образом, снижает уровень инфляции. При этом не создаются дополнительные рабочие места, и снижается занятость населения в результате ограничения кредитования коммерческими банками предприятий.</a:t>
            </a:r>
          </a:p>
          <a:p>
            <a:pPr lvl="0">
              <a:lnSpc>
                <a:spcPct val="80000"/>
              </a:lnSpc>
              <a:spcBef>
                <a:spcPts val="598"/>
              </a:spcBef>
              <a:buNone/>
            </a:pPr>
            <a:endParaRPr lang="ru-RU" sz="24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274320"/>
            <a:ext cx="9144000" cy="152568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200" b="1" i="1">
                <a:solidFill>
                  <a:srgbClr val="800000"/>
                </a:solidFill>
              </a:rPr>
              <a:t>Изменение нормы </a:t>
            </a:r>
            <a:br>
              <a:rPr lang="ru-RU" sz="3200" b="1" i="1">
                <a:solidFill>
                  <a:srgbClr val="800000"/>
                </a:solidFill>
              </a:rPr>
            </a:br>
            <a:r>
              <a:rPr lang="ru-RU" sz="3200" b="1" i="1">
                <a:solidFill>
                  <a:srgbClr val="800000"/>
                </a:solidFill>
              </a:rPr>
              <a:t>обязательных резервов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79280" y="1980000"/>
            <a:ext cx="8964720" cy="453060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spcBef>
                <a:spcPts val="697"/>
              </a:spcBef>
              <a:buNone/>
            </a:pPr>
            <a:r>
              <a:rPr lang="ru-RU" sz="2800">
                <a:latin typeface="Times New Roman" pitchFamily="18"/>
              </a:rPr>
              <a:t>На практике нормы обязательных резервов пересматриваются довольно редко, поскольку сама процедура носит громоздкий характер, а сила воздействия этого инструмента через мультипликатор значительна.</a:t>
            </a:r>
          </a:p>
          <a:p>
            <a:pPr marL="342720" lvl="0" indent="-342720">
              <a:spcBef>
                <a:spcPts val="697"/>
              </a:spcBef>
              <a:buNone/>
            </a:pPr>
            <a:r>
              <a:rPr lang="ru-RU" sz="2800">
                <a:latin typeface="Times New Roman" pitchFamily="18"/>
              </a:rPr>
              <a:t>В последние годы в ряде стран наблюдалось снижение нормы обязательного резервирования, а в некоторых случаях и ее отмена.</a:t>
            </a:r>
          </a:p>
          <a:p>
            <a:pPr lvl="0">
              <a:spcBef>
                <a:spcPts val="697"/>
              </a:spcBef>
              <a:buNone/>
            </a:pPr>
            <a:endParaRPr lang="ru-RU" sz="28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40000" y="608760"/>
            <a:ext cx="8229600" cy="119124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b="1">
                <a:solidFill>
                  <a:srgbClr val="800000"/>
                </a:solidFill>
              </a:rPr>
              <a:t>Кредитно-денежная политика может быть двух типов: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773360"/>
            <a:ext cx="9036000" cy="508464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80000"/>
              </a:lnSpc>
              <a:spcBef>
                <a:spcPts val="550"/>
              </a:spcBef>
              <a:buNone/>
            </a:pPr>
            <a:r>
              <a:rPr lang="ru-RU" sz="2400" b="1">
                <a:solidFill>
                  <a:srgbClr val="FF0000"/>
                </a:solidFill>
                <a:effectLst>
                  <a:outerShdw dist="17961" dir="2700000">
                    <a:scrgbClr r="0" g="0" b="0"/>
                  </a:outerShdw>
                </a:effectLst>
                <a:latin typeface="Arial Black" pitchFamily="34"/>
              </a:rPr>
              <a:t>1. Дискреционная кредитно-денежная политика</a:t>
            </a:r>
            <a:r>
              <a:rPr lang="ru-RU" sz="2100">
                <a:latin typeface="Times New Roman" pitchFamily="18"/>
              </a:rPr>
              <a:t> – </a:t>
            </a:r>
            <a:r>
              <a:rPr lang="ru-RU" sz="2200">
                <a:latin typeface="Times New Roman" pitchFamily="18"/>
              </a:rPr>
              <a:t>это целенаправленная политика, способствующая стимулированию или сдерживанию деловой активности в зависимости от фазы экономического цикла.</a:t>
            </a:r>
          </a:p>
          <a:p>
            <a:pPr marL="342720" lvl="0" indent="-342720">
              <a:lnSpc>
                <a:spcPct val="80000"/>
              </a:lnSpc>
              <a:spcBef>
                <a:spcPts val="550"/>
              </a:spcBef>
              <a:buNone/>
            </a:pPr>
            <a:endParaRPr lang="ru-RU" sz="2200" u="sng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  <a:tabLst>
                <a:tab pos="342720" algn="l"/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ru-RU" sz="2000" b="1" i="1">
                <a:solidFill>
                  <a:srgbClr val="33CC33"/>
                </a:solidFill>
                <a:latin typeface="Times New Roman" pitchFamily="18"/>
              </a:rPr>
              <a:t>	</a:t>
            </a:r>
            <a:r>
              <a:rPr lang="ru-RU" sz="2000" b="1" i="1">
                <a:solidFill>
                  <a:srgbClr val="FF0000"/>
                </a:solidFill>
                <a:latin typeface="Arial Black" pitchFamily="34"/>
              </a:rPr>
              <a:t>1.1.</a:t>
            </a:r>
            <a:r>
              <a:rPr lang="ru-RU" sz="2000" i="1">
                <a:solidFill>
                  <a:srgbClr val="FF0000"/>
                </a:solidFill>
                <a:latin typeface="Arial Black" pitchFamily="34"/>
              </a:rPr>
              <a:t> </a:t>
            </a:r>
            <a:r>
              <a:rPr lang="ru-RU" sz="2000" b="1" i="1">
                <a:solidFill>
                  <a:srgbClr val="FF0000"/>
                </a:solidFill>
                <a:latin typeface="Arial Black" pitchFamily="34"/>
              </a:rPr>
              <a:t>Стимулирующая дискреционная политика</a:t>
            </a:r>
          </a:p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  <a:tabLst>
                <a:tab pos="342720" algn="l"/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ru-RU" sz="2000">
                <a:latin typeface="Times New Roman" pitchFamily="18"/>
              </a:rPr>
              <a:t>	(</a:t>
            </a:r>
            <a:r>
              <a:rPr lang="ru-RU" sz="2000">
                <a:solidFill>
                  <a:srgbClr val="FF0000"/>
                </a:solidFill>
                <a:latin typeface="Times New Roman" pitchFamily="18"/>
              </a:rPr>
              <a:t>политика «дешевых денег»</a:t>
            </a:r>
            <a:r>
              <a:rPr lang="ru-RU" sz="2000">
                <a:latin typeface="Times New Roman" pitchFamily="18"/>
              </a:rPr>
              <a:t>) проводится при спаде производства. Последовательность кредитно-денежных мероприятий при этом следующая: рост денежной массы, снижение процента, рост инвестиций, рост реального объема производства.</a:t>
            </a:r>
          </a:p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</a:pPr>
            <a:endParaRPr lang="ru-RU" sz="2000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  <a:tabLst>
                <a:tab pos="342720" algn="l"/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ru-RU" sz="2000" b="1" i="1">
                <a:solidFill>
                  <a:srgbClr val="33CC33"/>
                </a:solidFill>
                <a:latin typeface="Times New Roman" pitchFamily="18"/>
              </a:rPr>
              <a:t>	</a:t>
            </a:r>
            <a:r>
              <a:rPr lang="ru-RU" sz="2000" i="1">
                <a:solidFill>
                  <a:srgbClr val="FF0000"/>
                </a:solidFill>
                <a:latin typeface="Arial Black" pitchFamily="34"/>
              </a:rPr>
              <a:t>1.2. Сдерживающая дискреционная политика</a:t>
            </a:r>
          </a:p>
          <a:p>
            <a:pPr marL="342720" lvl="0" indent="-342720">
              <a:lnSpc>
                <a:spcPct val="80000"/>
              </a:lnSpc>
              <a:spcBef>
                <a:spcPts val="499"/>
              </a:spcBef>
              <a:buNone/>
              <a:tabLst>
                <a:tab pos="342720" algn="l"/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ru-RU" sz="2000">
                <a:latin typeface="Times New Roman" pitchFamily="18"/>
              </a:rPr>
              <a:t>	(</a:t>
            </a:r>
            <a:r>
              <a:rPr lang="ru-RU" sz="2000">
                <a:solidFill>
                  <a:srgbClr val="FF0000"/>
                </a:solidFill>
                <a:latin typeface="Times New Roman" pitchFamily="18"/>
              </a:rPr>
              <a:t>политика «дорогих денег»</a:t>
            </a:r>
            <a:r>
              <a:rPr lang="ru-RU" sz="2000">
                <a:latin typeface="Times New Roman" pitchFamily="18"/>
              </a:rPr>
              <a:t>) проводится при инфляции, опасности кризиса перепроизводства. Последовательность кредитно-денежных мероприятий при этом будет обратная: снижение денежной массы, рост процента, снижение инвестиций, снижение реального объема производства.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None/>
            </a:pPr>
            <a:endParaRPr lang="ru-RU" sz="20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-54000"/>
            <a:ext cx="9144000" cy="119124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2400"/>
              <a:t>В связи с этим можно выделить следующие основные направления </a:t>
            </a:r>
            <a:br>
              <a:rPr lang="ru-RU" sz="2400"/>
            </a:br>
            <a:r>
              <a:rPr lang="ru-RU" sz="2400">
                <a:solidFill>
                  <a:srgbClr val="000000"/>
                </a:solidFill>
              </a:rPr>
              <a:t>денежно-кредитной политики: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440000"/>
            <a:ext cx="8964720" cy="5418000"/>
          </a:xfrm>
        </p:spPr>
        <p:txBody>
          <a:bodyPr wrap="square" lIns="90000" tIns="46800" rIns="90000" bIns="46800" anchor="t" anchorCtr="0"/>
          <a:lstStyle/>
          <a:p>
            <a:pPr marL="342720" lvl="0" indent="-342720" algn="ctr">
              <a:lnSpc>
                <a:spcPct val="80000"/>
              </a:lnSpc>
              <a:spcBef>
                <a:spcPts val="598"/>
              </a:spcBef>
              <a:buNone/>
            </a:pPr>
            <a:r>
              <a:rPr lang="ru-RU" sz="2400" b="1">
                <a:solidFill>
                  <a:srgbClr val="008000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</a:rPr>
              <a:t>1.1. Экспансионистская или</a:t>
            </a:r>
          </a:p>
          <a:p>
            <a:pPr marL="342720" lvl="0" indent="-342720" algn="ctr">
              <a:lnSpc>
                <a:spcPct val="80000"/>
              </a:lnSpc>
              <a:spcBef>
                <a:spcPts val="598"/>
              </a:spcBef>
              <a:buNone/>
            </a:pPr>
            <a:r>
              <a:rPr lang="ru-RU" sz="2400" b="1">
                <a:solidFill>
                  <a:srgbClr val="008000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</a:rPr>
              <a:t>расширительная (мягкая) политика.</a:t>
            </a:r>
          </a:p>
          <a:p>
            <a:pPr marL="342720" lvl="0" indent="-342720" algn="ctr">
              <a:lnSpc>
                <a:spcPct val="80000"/>
              </a:lnSpc>
              <a:spcBef>
                <a:spcPts val="499"/>
              </a:spcBef>
              <a:buNone/>
            </a:pPr>
            <a:r>
              <a:rPr lang="ru-RU" sz="2000">
                <a:latin typeface="Times New Roman" pitchFamily="18"/>
              </a:rPr>
              <a:t> 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000">
                <a:latin typeface="Times New Roman" pitchFamily="18"/>
              </a:rPr>
              <a:t>Она направлена на увеличение объёмов кредитования и способствует росту количества денег в экономике.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000">
                <a:latin typeface="Times New Roman" pitchFamily="18"/>
              </a:rPr>
              <a:t>Центральный Банк проводит политику «дешевых денег», если в экономике наблюдается спад производства, растет безработица, следствием которой является снижение стоимости кредитов. Параллельно это способствует увеличению предложения денег в экономике, что ведет к снижению процентной ставки и, соответственно, выступает стимулом роста объёма инвестиций, а также реального ВНП.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000">
                <a:latin typeface="Times New Roman" pitchFamily="18"/>
              </a:rPr>
              <a:t>Если на финансовом рынке обостряется конкуренция и предложение денег опережает спрос на них, банки вынуждены снижать процентную ставку (цену денег) с целью привлечения заемщиков. Это особенно четко прослеживается в условиях депрессивного состояния экономики.</a:t>
            </a:r>
          </a:p>
          <a:p>
            <a:pPr lvl="0">
              <a:lnSpc>
                <a:spcPct val="80000"/>
              </a:lnSpc>
              <a:spcBef>
                <a:spcPts val="499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000">
                <a:latin typeface="Times New Roman" pitchFamily="18"/>
              </a:rPr>
              <a:t>Дешевый кредит подталкивает предприятия вкладывать деньги в средства производства, а домашние хозяйства - покупать потребительские товары. Происходит увеличение спроса на товарном рынке, и создаются предпосылки для экономического роста.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80000" y="540000"/>
            <a:ext cx="8893080" cy="114336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2800" b="1">
                <a:solidFill>
                  <a:srgbClr val="008000"/>
                </a:solidFill>
              </a:rPr>
              <a:t>1.2. Рестриктивная </a:t>
            </a:r>
            <a:br>
              <a:rPr lang="ru-RU" sz="2800" b="1">
                <a:solidFill>
                  <a:srgbClr val="008000"/>
                </a:solidFill>
              </a:rPr>
            </a:br>
            <a:r>
              <a:rPr lang="ru-RU" sz="2800" b="1">
                <a:solidFill>
                  <a:srgbClr val="008000"/>
                </a:solidFill>
              </a:rPr>
              <a:t>или ограничительная (жесткая) политика.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0" y="1620000"/>
            <a:ext cx="8964720" cy="5120639"/>
          </a:xfrm>
        </p:spPr>
        <p:txBody>
          <a:bodyPr wrap="square" lIns="90000" tIns="46800" rIns="90000" bIns="46800" anchor="t" anchorCtr="0"/>
          <a:lstStyle/>
          <a:p>
            <a:pPr lvl="0">
              <a:lnSpc>
                <a:spcPct val="80000"/>
              </a:lnSpc>
              <a:spcBef>
                <a:spcPts val="785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100">
                <a:latin typeface="Times New Roman" pitchFamily="18"/>
              </a:rPr>
              <a:t>Она направлена на увеличение процентной ставки. При росте инфляции Центральный Банк проводит политику дорогих денег, что ведет к удорожанию и труднодоступности кредита.</a:t>
            </a:r>
          </a:p>
          <a:p>
            <a:pPr lvl="0">
              <a:lnSpc>
                <a:spcPct val="80000"/>
              </a:lnSpc>
              <a:spcBef>
                <a:spcPts val="785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100">
                <a:latin typeface="Times New Roman" pitchFamily="18"/>
              </a:rPr>
              <a:t>В этом случае происходит увеличение продажи государственных ценных бумаг на открытом рынке, рост резервной нормы и увеличение учетной ставки.</a:t>
            </a:r>
          </a:p>
          <a:p>
            <a:pPr lvl="0">
              <a:lnSpc>
                <a:spcPct val="80000"/>
              </a:lnSpc>
              <a:spcBef>
                <a:spcPts val="785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100">
                <a:latin typeface="Times New Roman" pitchFamily="18"/>
              </a:rPr>
              <a:t>Высокие процентные ставки, с одной стороны, стимулируют владельцев денег больше сберегать, а с другой стороны, ограничивают число желающих брать их в долг. Банки стремятся заработать на проценте по кредитам, присваивая разницу между доходами от активных операций и расходами, осуществленными для привлечения средств.</a:t>
            </a:r>
          </a:p>
          <a:p>
            <a:pPr lvl="0">
              <a:lnSpc>
                <a:spcPct val="80000"/>
              </a:lnSpc>
              <a:spcBef>
                <a:spcPts val="785"/>
              </a:spcBef>
              <a:buClr>
                <a:srgbClr val="008000"/>
              </a:buClr>
              <a:buSzPct val="80000"/>
              <a:buFont typeface="Wingdings" pitchFamily="2"/>
              <a:buChar char=""/>
            </a:pPr>
            <a:r>
              <a:rPr lang="ru-RU" sz="2100">
                <a:latin typeface="Times New Roman" pitchFamily="18"/>
              </a:rPr>
              <a:t>Как известно, процентная ставка зависит от темпов инфляции и даже от инфляционных ожиданий. Если цены возросли, а процентная ставка оказалась неизменной, то и банки, и вкладчики получат обратно обесценившиеся деньги. Данное направление регулирования используется при наличии инфляции.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35440"/>
            <a:ext cx="8229600" cy="1744560"/>
          </a:xfrm>
        </p:spPr>
        <p:txBody>
          <a:bodyPr wrap="square" lIns="90000" tIns="46800" rIns="90000" bIns="46800" anchorCtr="0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ru-RU" sz="3700" b="1">
                <a:solidFill>
                  <a:srgbClr val="0000FF"/>
                </a:solidFill>
              </a:rPr>
              <a:t>2. Автоматическая </a:t>
            </a:r>
            <a:br>
              <a:rPr lang="ru-RU" sz="3700" b="1">
                <a:solidFill>
                  <a:srgbClr val="0000FF"/>
                </a:solidFill>
              </a:rPr>
            </a:br>
            <a:r>
              <a:rPr lang="ru-RU" sz="3700" b="1">
                <a:solidFill>
                  <a:srgbClr val="0000FF"/>
                </a:solidFill>
              </a:rPr>
              <a:t>кредитно-денежная политика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80000" y="2160000"/>
            <a:ext cx="8785080" cy="4530600"/>
          </a:xfrm>
        </p:spPr>
        <p:txBody>
          <a:bodyPr wrap="square" lIns="90000" tIns="46800" rIns="90000" bIns="46800" anchor="t" anchorCtr="0"/>
          <a:lstStyle/>
          <a:p>
            <a:pPr marL="342720" lvl="0" indent="-342720">
              <a:lnSpc>
                <a:spcPct val="80000"/>
              </a:lnSpc>
              <a:spcBef>
                <a:spcPts val="697"/>
              </a:spcBef>
              <a:buNone/>
            </a:pPr>
            <a:r>
              <a:rPr lang="ru-RU" sz="2600">
                <a:latin typeface="Times New Roman" pitchFamily="18"/>
              </a:rPr>
              <a:t>– </a:t>
            </a:r>
            <a:r>
              <a:rPr lang="ru-RU" sz="2800">
                <a:latin typeface="Times New Roman" pitchFamily="18"/>
              </a:rPr>
              <a:t>это политика следования монетарному правилу, предложенному сторонниками монетаризма, которое гласит: темп роста денежной массы должен соответствовать темпу потенциального роста реального ВВП.</a:t>
            </a:r>
          </a:p>
          <a:p>
            <a:pPr marL="342720" lvl="0" indent="-342720">
              <a:lnSpc>
                <a:spcPct val="80000"/>
              </a:lnSpc>
              <a:spcBef>
                <a:spcPts val="697"/>
              </a:spcBef>
              <a:buNone/>
            </a:pPr>
            <a:endParaRPr lang="ru-RU" sz="2800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697"/>
              </a:spcBef>
              <a:buNone/>
            </a:pPr>
            <a:r>
              <a:rPr lang="ru-RU" sz="2800">
                <a:latin typeface="Times New Roman" pitchFamily="18"/>
              </a:rPr>
              <a:t>Сегодня этот темп считается должен быть </a:t>
            </a:r>
            <a:r>
              <a:rPr lang="ru-RU" sz="2800">
                <a:solidFill>
                  <a:srgbClr val="0000FF"/>
                </a:solidFill>
                <a:latin typeface="Times New Roman" pitchFamily="18"/>
              </a:rPr>
              <a:t>3-5 %</a:t>
            </a:r>
            <a:r>
              <a:rPr lang="ru-RU" sz="2800">
                <a:latin typeface="Times New Roman" pitchFamily="18"/>
              </a:rPr>
              <a:t> в год.</a:t>
            </a:r>
          </a:p>
          <a:p>
            <a:pPr marL="342720" lvl="0" indent="-342720">
              <a:lnSpc>
                <a:spcPct val="80000"/>
              </a:lnSpc>
              <a:spcBef>
                <a:spcPts val="697"/>
              </a:spcBef>
              <a:buNone/>
            </a:pPr>
            <a:endParaRPr lang="ru-RU" sz="2800">
              <a:latin typeface="Times New Roman" pitchFamily="18"/>
            </a:endParaRPr>
          </a:p>
          <a:p>
            <a:pPr marL="342720" lvl="0" indent="-342720">
              <a:lnSpc>
                <a:spcPct val="80000"/>
              </a:lnSpc>
              <a:spcBef>
                <a:spcPts val="697"/>
              </a:spcBef>
              <a:buNone/>
            </a:pPr>
            <a:r>
              <a:rPr lang="ru-RU" sz="2800">
                <a:latin typeface="Times New Roman" pitchFamily="18"/>
              </a:rPr>
              <a:t>На практике кредитно-денежная политика представляет сочетание  1 и 2 типов.</a:t>
            </a:r>
          </a:p>
          <a:p>
            <a:pPr lvl="0">
              <a:lnSpc>
                <a:spcPct val="80000"/>
              </a:lnSpc>
              <a:spcBef>
                <a:spcPts val="697"/>
              </a:spcBef>
              <a:buNone/>
            </a:pPr>
            <a:endParaRPr lang="ru-RU" sz="280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bes_1x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2881</Words>
  <Application>Microsoft Office PowerPoint</Application>
  <PresentationFormat>Экран (4:3)</PresentationFormat>
  <Paragraphs>268</Paragraphs>
  <Slides>48</Slides>
  <Notes>48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9" baseType="lpstr">
      <vt:lpstr>Arial</vt:lpstr>
      <vt:lpstr>Arial Black</vt:lpstr>
      <vt:lpstr>Arial Narrow</vt:lpstr>
      <vt:lpstr>Calibri</vt:lpstr>
      <vt:lpstr>Lucida Sans Unicode</vt:lpstr>
      <vt:lpstr>StarSymbol</vt:lpstr>
      <vt:lpstr>Tahoma</vt:lpstr>
      <vt:lpstr>Times New Roman</vt:lpstr>
      <vt:lpstr>Wingdings</vt:lpstr>
      <vt:lpstr>Wingdings 2</vt:lpstr>
      <vt:lpstr>Cubes_1x</vt:lpstr>
      <vt:lpstr>Денежно-кредитная система и инструменты политики Центрального банка</vt:lpstr>
      <vt:lpstr>Денежная система – форма организации денежного обращения в стране.</vt:lpstr>
      <vt:lpstr>Презентация PowerPoint</vt:lpstr>
      <vt:lpstr>Деньги и их функции</vt:lpstr>
      <vt:lpstr>Виды денег в системе денежного обращения</vt:lpstr>
      <vt:lpstr>Реальные и символические деньги</vt:lpstr>
      <vt:lpstr>Кредитные деньги</vt:lpstr>
      <vt:lpstr>Презентация PowerPoint</vt:lpstr>
      <vt:lpstr>Организация денежного обращения </vt:lpstr>
      <vt:lpstr>Денежная масса и  денежные агрегаты</vt:lpstr>
      <vt:lpstr>Презентация PowerPoint</vt:lpstr>
      <vt:lpstr>Презентация PowerPoint</vt:lpstr>
      <vt:lpstr>Ликвидность денежных агрегатов увеличивается снизу вверх  (от L до М1), а доходность – сверху вниз (от М1 до L).</vt:lpstr>
      <vt:lpstr>Презентация PowerPoint</vt:lpstr>
      <vt:lpstr>Структура денежной массы постоянно меняется</vt:lpstr>
      <vt:lpstr>Банки и их роль в экономике</vt:lpstr>
      <vt:lpstr>ЦЕНТРАЛЬНЫЙ (ЭМИССИОННЫЙ) БАНК (ЦБ)-</vt:lpstr>
      <vt:lpstr>Важнейшей функцией   Центрального банка является выработка общей кредитной политики.</vt:lpstr>
      <vt:lpstr>Презентация PowerPoint</vt:lpstr>
      <vt:lpstr>Активами Центрального банка являются:</vt:lpstr>
      <vt:lpstr>Коммерческие банки концентрируют деловую часть кредитных ресурсов и обслуживают юридических и физических лиц.</vt:lpstr>
      <vt:lpstr>Центральный банк России выполняет следующие задачи:</vt:lpstr>
      <vt:lpstr>Центральный банк России выполняет следующие задачи:</vt:lpstr>
      <vt:lpstr>Центральный банк России выполняет следующие задачи:</vt:lpstr>
      <vt:lpstr>В современных условиях ЦБ выполняет следующие основные функции: </vt:lpstr>
      <vt:lpstr>Коммерческие банки  (КБ)  стали формироваться и работать в России с 1988г.</vt:lpstr>
      <vt:lpstr>КБ могут в своей работе  специализироваться на определенных кредитных операциях и поэтому иметь соответствующее название.</vt:lpstr>
      <vt:lpstr>Презентация PowerPoint</vt:lpstr>
      <vt:lpstr>Если резервы банка падают ниже необходимой величины резервных средств, то банк может:</vt:lpstr>
      <vt:lpstr>Платежеспособность банка означает, что величина его активов по меньшей мере должна равняться его задолженности</vt:lpstr>
      <vt:lpstr>http://www.cbr.ru/dkp/standart_system/print.asp?file=reserv.htm#2</vt:lpstr>
      <vt:lpstr>Благодаря системе частичного резервирования коммерческие банки могут создавать деньги.</vt:lpstr>
      <vt:lpstr>Рост безналичной части (депозитов) мультиплицировано воздействует на рост денежной массы.  </vt:lpstr>
      <vt:lpstr>КБ не может полностью использовать сумму депозита (D), поскольку существует норма обязательных резервов (r) –  процент от депозитов, который банк должен держать на счету в ЦБ:</vt:lpstr>
      <vt:lpstr>Презентация PowerPoint</vt:lpstr>
      <vt:lpstr>Презентация PowerPoint</vt:lpstr>
      <vt:lpstr>Презентация PowerPoint</vt:lpstr>
      <vt:lpstr>Презентация PowerPoint</vt:lpstr>
      <vt:lpstr>Денежная база – это сумма наличности и резервов.</vt:lpstr>
      <vt:lpstr>Мы получили 4 формулы  денежного мультипликатора:</vt:lpstr>
      <vt:lpstr>Кредитно-денежная политика   в самом общем виде может быть определена как действие, проводимое в сфере денежного обращения и кредита специальными органами.</vt:lpstr>
      <vt:lpstr>К инструментам  денежно-кредитной политики относят:</vt:lpstr>
      <vt:lpstr>Изменение нормы  обязательных резервов</vt:lpstr>
      <vt:lpstr>Изменение нормы  обязательных резервов</vt:lpstr>
      <vt:lpstr>Кредитно-денежная политика может быть двух типов:</vt:lpstr>
      <vt:lpstr>В связи с этим можно выделить следующие основные направления  денежно-кредитной политики:</vt:lpstr>
      <vt:lpstr>1.2. Рестриктивная  или ограничительная (жесткая) политика.</vt:lpstr>
      <vt:lpstr>2. Автоматическая  кредитно-денежная политика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Денежно-кредитная система и инструменты политики Центрального банка.</dc:title>
  <dc:creator>1</dc:creator>
  <cp:lastModifiedBy>Ольга Гетман</cp:lastModifiedBy>
  <cp:revision>20</cp:revision>
  <dcterms:created xsi:type="dcterms:W3CDTF">2009-03-22T20:15:51Z</dcterms:created>
  <dcterms:modified xsi:type="dcterms:W3CDTF">2014-12-03T23:28:07Z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Поле 1">
    <vt:lpwstr/>
  </property>
  <property fmtid="{D5CDD505-2E9C-101B-9397-08002B2CF9AE}" pid="3" name="Поле 2">
    <vt:lpwstr/>
  </property>
  <property fmtid="{D5CDD505-2E9C-101B-9397-08002B2CF9AE}" pid="4" name="Поле 3">
    <vt:lpwstr/>
  </property>
  <property fmtid="{D5CDD505-2E9C-101B-9397-08002B2CF9AE}" pid="5" name="Поле 4">
    <vt:lpwstr/>
  </property>
</Properties>
</file>