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2"/>
  </p:notesMasterIdLst>
  <p:sldIdLst>
    <p:sldId id="256" r:id="rId2"/>
    <p:sldId id="260" r:id="rId3"/>
    <p:sldId id="257" r:id="rId4"/>
    <p:sldId id="259" r:id="rId5"/>
    <p:sldId id="258" r:id="rId6"/>
    <p:sldId id="263" r:id="rId7"/>
    <p:sldId id="264" r:id="rId8"/>
    <p:sldId id="262" r:id="rId9"/>
    <p:sldId id="265" r:id="rId10"/>
    <p:sldId id="261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3804F-9186-4744-85B5-CB1EE6958C1D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25879-E0C2-465E-BDD7-822640EAC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8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6C679-14E6-4CBF-B48B-F84910612554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57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DBF2-BBA0-410B-9550-9A97437992D1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217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29FB-7BC3-4FE5-8F09-C152013748D0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B989-7FB9-4930-88BC-A81B8FB46D7D}" type="datetime1">
              <a:rPr lang="ru-RU" smtClean="0"/>
              <a:t>11.06.2018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7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22A6-1F8F-4DEC-B779-1CF33F2D0274}" type="datetime1">
              <a:rPr lang="ru-RU" smtClean="0"/>
              <a:t>11.06.2018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52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4A3D-ABC2-433C-A502-035FBE7BE843}" type="datetime1">
              <a:rPr lang="ru-RU" smtClean="0"/>
              <a:t>11.06.2018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26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4EF3D-734D-46CD-9B47-3FAA487A048E}" type="datetime1">
              <a:rPr lang="ru-RU" smtClean="0"/>
              <a:t>11.06.2018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88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6CA9C-BAB2-440C-96F3-19CB79F0D968}" type="datetime1">
              <a:rPr lang="ru-RU" smtClean="0"/>
              <a:t>11.06.2018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8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92ED8-A2D0-4B44-8562-7B596B3575BB}" type="datetime1">
              <a:rPr lang="ru-RU" smtClean="0"/>
              <a:t>11.06.2018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23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EAB-10DC-4E20-9965-9CA4D516CF25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06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BB4B4-C540-4431-B626-22B3D072E946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1665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59E9-5F73-4CC7-B519-BCD13EECE990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2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8743-EDD8-48CA-8F93-224F1888CEB6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322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55D28-41F1-4A60-B26D-5E90893F8102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39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5866D-6D0A-416A-9F16-B57859424B13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64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7A30-8341-4C1D-BA08-CD2ED6957425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1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1F5B-29E2-4061-A94F-2BD7418EEECF}" type="datetime1">
              <a:rPr lang="ru-RU" smtClean="0"/>
              <a:t>11.06.2018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AB2834-24A2-47CD-85A0-2E2706D1F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36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xmlns="" id="{52C57389-C9FD-4F18-A7E6-C984FF4CA16A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A39C0D-288E-4976-8AD9-481612026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8341" y="2240117"/>
            <a:ext cx="7766936" cy="1646302"/>
          </a:xfrm>
        </p:spPr>
        <p:txBody>
          <a:bodyPr/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предельных издержек фирмы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A2863ED-EA63-4E33-938A-119CF9F2B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399829"/>
            <a:ext cx="9144000" cy="1655762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0BCD875-2D15-40BB-8400-674BA425E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4" y="3437708"/>
            <a:ext cx="1610664" cy="342029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63AA4BA-5245-49A2-8733-B0DF20F9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0929" y="6296178"/>
            <a:ext cx="683339" cy="365125"/>
          </a:xfrm>
        </p:spPr>
        <p:txBody>
          <a:bodyPr/>
          <a:lstStyle/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t>1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DC1A81-901E-4C8F-8662-0080C5DA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BB8B3B-7EB2-477A-A4BE-F490C6C05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26" y="1601031"/>
            <a:ext cx="8596668" cy="388077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dirty="0"/>
              <a:t>Определение предельных издержек 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Формула расчета предельных издержек 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Графический метод сравнения средних и предельных издержек производства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Предельный  доход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Бухгалтерско-аналитический метод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Графический метод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4DA84E8-8672-4E5D-951F-F8337B336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xmlns="" id="{4EB5F014-A4A8-4C77-8B28-FC1F426C2EAC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D0C8F8CB-A301-44A4-B6FB-36E27B4DFCCD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2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48AA58-276C-4DB6-B479-6043E1285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64" y="1217262"/>
            <a:ext cx="9444251" cy="5126085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Предельные издержки 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</a:rPr>
              <a:t>— это издержки, связанные с производством дополнительной единицы продукции.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34B9CD49-235A-4BD9-942A-1586D5B75E25}"/>
              </a:ext>
            </a:extLst>
          </p:cNvPr>
          <p:cNvSpPr txBox="1">
            <a:spLocks/>
          </p:cNvSpPr>
          <p:nvPr/>
        </p:nvSpPr>
        <p:spPr>
          <a:xfrm>
            <a:off x="113164" y="3643826"/>
            <a:ext cx="9344735" cy="5126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Предельные издержки отражают изменения в издержках, которые повлекут за собой увеличение или уменьшение производства на одну единицу.</a:t>
            </a:r>
          </a:p>
          <a:p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82FFA04-89D2-405A-A4BD-9A97B2900E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3CCE48CE-EDE2-44E1-BBC5-622F8E45B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46" y="309531"/>
            <a:ext cx="9048466" cy="1320800"/>
          </a:xfrm>
        </p:spPr>
        <p:txBody>
          <a:bodyPr/>
          <a:lstStyle/>
          <a:p>
            <a:r>
              <a:rPr lang="ru-RU" dirty="0"/>
              <a:t>Определение предельных издержек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3A73AC0-00CA-459E-BB1B-EBA3AD17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3</a:t>
            </a:fld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90433BF9-617D-48DA-8D1B-0A0746DE1094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87650F97-553F-4403-9E0F-30424FC6568F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3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137938-AB03-4623-A511-35217932C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46" y="418712"/>
            <a:ext cx="9048466" cy="1320800"/>
          </a:xfrm>
        </p:spPr>
        <p:txBody>
          <a:bodyPr/>
          <a:lstStyle/>
          <a:p>
            <a:r>
              <a:rPr lang="ru-RU" dirty="0"/>
              <a:t>Формула расчета предельных издержек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70BC55-9748-436D-8601-08D3DA8F9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9531839" cy="533627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Для расчета предельных издержек используется следующая формула:</a:t>
            </a: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В данной формуле «дельта» Q – это прирост количества выпущенной продукции, а «дельта» TC – это прирост затрат, необходимых для выпуска партии продукции.</a:t>
            </a: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Расчет предельных издержек дает предприятию возможность спрогнозировать конкурентоспособность товара, для чего необходимо сопоставлять линии предельных издержек и предложения.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0D5EE52-DD29-4429-AF0E-756A2BC14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9ED64C02-4DA9-4BDE-9BF5-EA7E692692F4}"/>
                  </a:ext>
                </a:extLst>
              </p:cNvPr>
              <p:cNvSpPr txBox="1"/>
              <p:nvPr/>
            </p:nvSpPr>
            <p:spPr>
              <a:xfrm>
                <a:off x="327546" y="2209023"/>
                <a:ext cx="4228545" cy="13728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lang="ru-RU" sz="4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D64C02-4DA9-4BDE-9BF5-EA7E69269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46" y="2209023"/>
                <a:ext cx="4228545" cy="13728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1851401-D5A8-4225-A654-854A6BEC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4</a:t>
            </a:fld>
            <a:endParaRPr lang="ru-RU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xmlns="" id="{B08F9DF3-A48D-4164-9198-3C5BEC6A9A25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85888254-EE88-47E9-885C-C1EB86E37AAA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4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3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1D8BABF-5FDE-473D-BC4C-94223CECD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07" y="2831952"/>
            <a:ext cx="4424228" cy="4026048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1A1B1B19-170F-4DA6-830D-B332A2FC5104}"/>
              </a:ext>
            </a:extLst>
          </p:cNvPr>
          <p:cNvSpPr txBox="1">
            <a:spLocks/>
          </p:cNvSpPr>
          <p:nvPr/>
        </p:nvSpPr>
        <p:spPr>
          <a:xfrm>
            <a:off x="5685508" y="2680129"/>
            <a:ext cx="4393017" cy="6572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При движении от точки В вправо увеличение производства ведет к уменьшению прибыли, ибо на каждую единицу товара растут добавочные расходы. Выход за точку В приводит к неустойчивости финансов фирмы и в конце ее поведение будет определятся бегством из рыночных структур.</a:t>
            </a:r>
          </a:p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14FA48CF-635D-4B70-B112-F161934F50A2}"/>
              </a:ext>
            </a:extLst>
          </p:cNvPr>
          <p:cNvSpPr txBox="1">
            <a:spLocks/>
          </p:cNvSpPr>
          <p:nvPr/>
        </p:nvSpPr>
        <p:spPr>
          <a:xfrm>
            <a:off x="111387" y="660400"/>
            <a:ext cx="10413241" cy="6572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Сравнение средних и предельных издержек производства — важная информация для управления фирмой, определяющая оптимальные размеры производства. </a:t>
            </a: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В точке В цена предложения совпадает со средними и предельными издержками. Эта точка означает равновесие фирмы.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37569FD-1278-470D-93D3-0B8776B861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12E47C5-BE91-4447-B5AC-46362C441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7" y="151823"/>
            <a:ext cx="11969226" cy="1320800"/>
          </a:xfrm>
        </p:spPr>
        <p:txBody>
          <a:bodyPr>
            <a:normAutofit/>
          </a:bodyPr>
          <a:lstStyle/>
          <a:p>
            <a:r>
              <a:rPr lang="ru-RU" sz="3200" dirty="0"/>
              <a:t>Графический метод сравнения средних и предельных издержек производства.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70AE0C8-0BF2-47B3-B4EA-5CA2A156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5</a:t>
            </a:fld>
            <a:endParaRPr lang="ru-RU"/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xmlns="" id="{09DC1498-19CC-4DCF-8E79-0919077255CC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AAB301CD-B934-4AA9-8A83-C706E5D0229F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5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84C210-3E8A-4748-A379-44C8255C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47" y="445827"/>
            <a:ext cx="8930690" cy="837063"/>
          </a:xfrm>
        </p:spPr>
        <p:txBody>
          <a:bodyPr>
            <a:normAutofit/>
          </a:bodyPr>
          <a:lstStyle/>
          <a:p>
            <a:r>
              <a:rPr lang="ru-RU" dirty="0"/>
              <a:t>Предельный  доход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C9C63B-6A0B-4483-BBC7-0F6A1360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788" y="1488613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/>
              <a:t>В современной рыночной экономике расчет эффективности производства предполагает сравнение предельного дохода и предельных издержек.</a:t>
            </a:r>
          </a:p>
          <a:p>
            <a:endParaRPr lang="ru-RU" sz="2400" dirty="0"/>
          </a:p>
          <a:p>
            <a:r>
              <a:rPr lang="ru-RU" sz="2400" dirty="0"/>
              <a:t>Существует два способа определения наилучших объемов производства. Оба они строятся на сравнении предельного дохода и предельных издержек: бухгалтерско-аналитический и графический метод.</a:t>
            </a: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DB41D49-4214-4D71-81E5-C5C02213DA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28E9C03-8B41-4E54-87B7-E3BDAEEE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6</a:t>
            </a:fld>
            <a:endParaRPr lang="ru-RU"/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xmlns="" id="{141AAF01-B66C-4060-91ED-8C71B651B6DC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F478A3A8-BF94-4F54-B160-9952E1A86207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6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7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009F62-543B-4507-9B1E-6169402B7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11" y="406921"/>
            <a:ext cx="9048467" cy="1320800"/>
          </a:xfrm>
        </p:spPr>
        <p:txBody>
          <a:bodyPr>
            <a:normAutofit/>
          </a:bodyPr>
          <a:lstStyle/>
          <a:p>
            <a:r>
              <a:rPr lang="ru-RU" sz="2800" dirty="0"/>
              <a:t>Бухгалтерско-аналитический метод: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BE8BE02F-6CCC-4C0C-AF30-CF21FDAEE1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980708"/>
              </p:ext>
            </p:extLst>
          </p:nvPr>
        </p:nvGraphicFramePr>
        <p:xfrm>
          <a:off x="232011" y="1067321"/>
          <a:ext cx="9376011" cy="3169920"/>
        </p:xfrm>
        <a:graphic>
          <a:graphicData uri="http://schemas.openxmlformats.org/drawingml/2006/table">
            <a:tbl>
              <a:tblPr/>
              <a:tblGrid>
                <a:gridCol w="1381172">
                  <a:extLst>
                    <a:ext uri="{9D8B030D-6E8A-4147-A177-3AD203B41FA5}">
                      <a16:colId xmlns:a16="http://schemas.microsoft.com/office/drawing/2014/main" xmlns="" val="2412735385"/>
                    </a:ext>
                  </a:extLst>
                </a:gridCol>
                <a:gridCol w="982755">
                  <a:extLst>
                    <a:ext uri="{9D8B030D-6E8A-4147-A177-3AD203B41FA5}">
                      <a16:colId xmlns:a16="http://schemas.microsoft.com/office/drawing/2014/main" xmlns="" val="3525767737"/>
                    </a:ext>
                  </a:extLst>
                </a:gridCol>
                <a:gridCol w="1221800">
                  <a:extLst>
                    <a:ext uri="{9D8B030D-6E8A-4147-A177-3AD203B41FA5}">
                      <a16:colId xmlns:a16="http://schemas.microsoft.com/office/drawing/2014/main" xmlns="" val="1358156747"/>
                    </a:ext>
                  </a:extLst>
                </a:gridCol>
                <a:gridCol w="1248364">
                  <a:extLst>
                    <a:ext uri="{9D8B030D-6E8A-4147-A177-3AD203B41FA5}">
                      <a16:colId xmlns:a16="http://schemas.microsoft.com/office/drawing/2014/main" xmlns="" val="1987154881"/>
                    </a:ext>
                  </a:extLst>
                </a:gridCol>
                <a:gridCol w="1381170">
                  <a:extLst>
                    <a:ext uri="{9D8B030D-6E8A-4147-A177-3AD203B41FA5}">
                      <a16:colId xmlns:a16="http://schemas.microsoft.com/office/drawing/2014/main" xmlns="" val="2232686547"/>
                    </a:ext>
                  </a:extLst>
                </a:gridCol>
                <a:gridCol w="1487413">
                  <a:extLst>
                    <a:ext uri="{9D8B030D-6E8A-4147-A177-3AD203B41FA5}">
                      <a16:colId xmlns:a16="http://schemas.microsoft.com/office/drawing/2014/main" xmlns="" val="409111248"/>
                    </a:ext>
                  </a:extLst>
                </a:gridCol>
                <a:gridCol w="1673337">
                  <a:extLst>
                    <a:ext uri="{9D8B030D-6E8A-4147-A177-3AD203B41FA5}">
                      <a16:colId xmlns:a16="http://schemas.microsoft.com/office/drawing/2014/main" xmlns="" val="2202474678"/>
                    </a:ext>
                  </a:extLst>
                </a:gridCol>
              </a:tblGrid>
              <a:tr h="815562"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Количество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</a:rPr>
                        <a:t>Q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Цена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</a:rPr>
                        <a:t>P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Валовый доход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</a:rPr>
                        <a:t>TR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Валовые издержки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</a:rPr>
                        <a:t>TC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Прибыль П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Предельный доход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Предельные издержки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</a:rPr>
                        <a:t>MC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8311121"/>
                  </a:ext>
                </a:extLst>
              </a:tr>
              <a:tr h="2059641"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144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134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124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114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104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94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84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134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248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342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416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470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504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518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256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320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340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355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368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381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br>
                        <a:rPr lang="ru-RU" sz="180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>
                          <a:effectLst/>
                          <a:latin typeface="Arial" panose="020B0604020202020204" pitchFamily="34" charset="0"/>
                        </a:rPr>
                        <a:t>431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-256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-186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-92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-13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+48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+89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+104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+87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134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114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94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74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54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64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13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13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6442411"/>
                  </a:ext>
                </a:extLst>
              </a:tr>
            </a:tbl>
          </a:graphicData>
        </a:graphic>
      </p:graphicFrame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E3B374BE-E425-4154-AEB3-EC6C69781D1A}"/>
              </a:ext>
            </a:extLst>
          </p:cNvPr>
          <p:cNvSpPr txBox="1">
            <a:spLocks/>
          </p:cNvSpPr>
          <p:nvPr/>
        </p:nvSpPr>
        <p:spPr>
          <a:xfrm>
            <a:off x="630641" y="4273983"/>
            <a:ext cx="897738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Определим предельные издержки при выпуске третьего товара. Чтобы найти решение, берем графу 4 с обозначением валовых издержек. С переходом со второго продукта на производство третьего издержки выросли (355-340=15). Это и есть предельные издержки связанные с выпуском третьего товара.</a:t>
            </a:r>
          </a:p>
          <a:p>
            <a:r>
              <a:rPr lang="ru-RU" dirty="0"/>
              <a:t>Самый выгодный объем производства при 6-й позиции, после нее предельные издержки уже превышают предельный доход, что явно неблагоприятно для фирмы.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245BF8C-A96D-4B88-829F-47D049356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5DC9F41-3BD9-49D0-820B-215CAB4E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7</a:t>
            </a:fld>
            <a:endParaRPr lang="ru-RU"/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xmlns="" id="{108A4FA0-7F31-4797-A2D9-7774F3347517}"/>
              </a:ext>
            </a:extLst>
          </p:cNvPr>
          <p:cNvSpPr/>
          <p:nvPr/>
        </p:nvSpPr>
        <p:spPr>
          <a:xfrm>
            <a:off x="11399707" y="6176938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629D5BDC-6859-4AB7-9E02-99D19B277285}"/>
              </a:ext>
            </a:extLst>
          </p:cNvPr>
          <p:cNvSpPr txBox="1">
            <a:spLocks/>
          </p:cNvSpPr>
          <p:nvPr/>
        </p:nvSpPr>
        <p:spPr>
          <a:xfrm>
            <a:off x="11230929" y="6309826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7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90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85B56F6-212A-4244-A9C7-DEAC6AE55B1E}"/>
              </a:ext>
            </a:extLst>
          </p:cNvPr>
          <p:cNvSpPr txBox="1">
            <a:spLocks/>
          </p:cNvSpPr>
          <p:nvPr/>
        </p:nvSpPr>
        <p:spPr>
          <a:xfrm>
            <a:off x="111387" y="555494"/>
            <a:ext cx="910085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/>
              <a:t>Графический метод: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0EC7E43-FA77-40C7-83C5-708CB8C77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" y="2045915"/>
            <a:ext cx="4565615" cy="388077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8A3881-0F70-4352-9A49-60298E937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6140" y="2045915"/>
            <a:ext cx="5028097" cy="568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Ориентиры для фирмы складываются следующим образом:</a:t>
            </a:r>
          </a:p>
          <a:p>
            <a:r>
              <a:rPr lang="ru-RU" dirty="0"/>
              <a:t>если предельный доход выше предельных издержек можно расширять производство.</a:t>
            </a:r>
          </a:p>
          <a:p>
            <a:r>
              <a:rPr lang="ru-RU" dirty="0"/>
              <a:t>если предельный доход меньше предельных издержек, производство невыгодно, его нужно сворачивать.</a:t>
            </a:r>
          </a:p>
          <a:p>
            <a:pPr marL="0" indent="0">
              <a:buNone/>
            </a:pPr>
            <a:r>
              <a:rPr lang="ru-RU" dirty="0"/>
              <a:t>Точка равновесия фирмы и максимальной прибыли достигается в случае равенства предельного дохода и предельных издержек.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BEC293C-E159-4CC8-A608-5A0CBC92D774}"/>
              </a:ext>
            </a:extLst>
          </p:cNvPr>
          <p:cNvSpPr/>
          <p:nvPr/>
        </p:nvSpPr>
        <p:spPr>
          <a:xfrm>
            <a:off x="211611" y="1363080"/>
            <a:ext cx="9314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buClr>
                <a:srgbClr val="4F81BD"/>
              </a:buClr>
              <a:buSzPct val="80000"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Строится на основе сравнения предельных издержек и предельного дохода.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E6293C2-3E12-4C54-B6F5-FA73DA2560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xmlns="" id="{017C1CE3-B4FF-488A-AA3A-1F2DC115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8</a:t>
            </a:fld>
            <a:endParaRPr lang="ru-RU"/>
          </a:p>
        </p:txBody>
      </p:sp>
      <p:sp>
        <p:nvSpPr>
          <p:cNvPr id="15" name="Прямоугольник: скругленные противолежащие углы 14">
            <a:extLst>
              <a:ext uri="{FF2B5EF4-FFF2-40B4-BE49-F238E27FC236}">
                <a16:creationId xmlns:a16="http://schemas.microsoft.com/office/drawing/2014/main" xmlns="" id="{070FF942-EA7C-417B-90BC-40138CB5619F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Номер слайда 3">
            <a:extLst>
              <a:ext uri="{FF2B5EF4-FFF2-40B4-BE49-F238E27FC236}">
                <a16:creationId xmlns:a16="http://schemas.microsoft.com/office/drawing/2014/main" xmlns="" id="{30391CE5-7C82-4FA5-AE14-9EB5EF5F702B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8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2">
                <a:extLst>
                  <a:ext uri="{FF2B5EF4-FFF2-40B4-BE49-F238E27FC236}">
                    <a16:creationId xmlns:a16="http://schemas.microsoft.com/office/drawing/2014/main" xmlns="" id="{85A8F995-1212-45C3-8EF6-23BEDC2CE7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682" y="916415"/>
                <a:ext cx="8639318" cy="38466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2000" dirty="0"/>
                  <a:t>Равновесие фирмы в условиях совершенной конкуренции, когда она выбирает оптимальный выпуск продукции, предполагает следующее равенство:</a:t>
                </a:r>
              </a:p>
              <a:p>
                <a:endParaRPr lang="ru-RU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3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Р = МС + </m:t>
                      </m:r>
                      <m:r>
                        <a:rPr lang="ru-RU" sz="3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ru-RU" sz="3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ru-RU" sz="1400" dirty="0">
                  <a:solidFill>
                    <a:schemeClr val="tx1"/>
                  </a:solidFill>
                </a:endParaRPr>
              </a:p>
              <a:p>
                <a:r>
                  <a:rPr lang="ru-RU" dirty="0"/>
                  <a:t>где: </a:t>
                </a:r>
                <a:r>
                  <a:rPr lang="ru-RU" sz="2000" dirty="0"/>
                  <a:t>Р-цена товара, MC-предельные издержки, MR-предельный доход.</a:t>
                </a:r>
                <a:endParaRPr lang="ru-RU" dirty="0"/>
              </a:p>
            </p:txBody>
          </p:sp>
        </mc:Choice>
        <mc:Fallback xmlns="">
          <p:sp>
            <p:nvSpPr>
              <p:cNvPr id="4" name="Объект 2">
                <a:extLst>
                  <a:ext uri="{FF2B5EF4-FFF2-40B4-BE49-F238E27FC236}">
                    <a16:creationId xmlns:a16="http://schemas.microsoft.com/office/drawing/2014/main" id="{85A8F995-1212-45C3-8EF6-23BEDC2CE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82" y="916415"/>
                <a:ext cx="8639318" cy="3846653"/>
              </a:xfrm>
              <a:prstGeom prst="rect">
                <a:avLst/>
              </a:prstGeom>
              <a:blipFill>
                <a:blip r:embed="rId2"/>
                <a:stretch>
                  <a:fillRect l="-353" t="-9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46114D1-E08C-4301-BBED-A174E6D28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091D2B-F942-4591-B769-9F082410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9</a:t>
            </a:fld>
            <a:endParaRPr lang="ru-RU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xmlns="" id="{17ED70B3-A399-4568-9C25-EA8B3B5D16AB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B2EF6FE2-2AC6-43BE-B5DB-170D8FE7BF95}"/>
              </a:ext>
            </a:extLst>
          </p:cNvPr>
          <p:cNvSpPr txBox="1">
            <a:spLocks/>
          </p:cNvSpPr>
          <p:nvPr/>
        </p:nvSpPr>
        <p:spPr>
          <a:xfrm>
            <a:off x="11230929" y="629617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9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7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168FCE-D734-4549-BC1D-8558CEB0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325" y="2108200"/>
            <a:ext cx="8596668" cy="1320800"/>
          </a:xfrm>
        </p:spPr>
        <p:txBody>
          <a:bodyPr>
            <a:normAutofit/>
          </a:bodyPr>
          <a:lstStyle/>
          <a:p>
            <a: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просмотр!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A9DBB00-3A39-42A1-94A4-E3F56B4D38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5570741"/>
            <a:ext cx="606188" cy="1287259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58CDFD4-04B1-4468-943E-8E3D9D26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B2834-24A2-47CD-85A0-2E2706D1F295}" type="slidenum">
              <a:rPr lang="ru-RU" smtClean="0"/>
              <a:t>10</a:t>
            </a:fld>
            <a:endParaRPr lang="ru-RU"/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xmlns="" id="{5DF40FA9-4D3C-4F38-9E52-B5FAECB67EA4}"/>
              </a:ext>
            </a:extLst>
          </p:cNvPr>
          <p:cNvSpPr/>
          <p:nvPr/>
        </p:nvSpPr>
        <p:spPr>
          <a:xfrm>
            <a:off x="11399707" y="6163290"/>
            <a:ext cx="683339" cy="57081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0FBC0ED0-E481-47D3-8CB8-001756BEAC9B}"/>
              </a:ext>
            </a:extLst>
          </p:cNvPr>
          <p:cNvSpPr txBox="1">
            <a:spLocks/>
          </p:cNvSpPr>
          <p:nvPr/>
        </p:nvSpPr>
        <p:spPr>
          <a:xfrm>
            <a:off x="11299167" y="626613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AB2834-24A2-47CD-85A0-2E2706D1F295}" type="slidenum">
              <a:rPr lang="ru-RU" sz="2800" smtClean="0">
                <a:solidFill>
                  <a:schemeClr val="tx1"/>
                </a:solidFill>
              </a:rPr>
              <a:pPr/>
              <a:t>10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55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c20a8fcc9c1e1ac985a1965d4ad9c2899743493"/>
</p:tagLst>
</file>

<file path=ppt/theme/theme1.xml><?xml version="1.0" encoding="utf-8"?>
<a:theme xmlns:a="http://schemas.openxmlformats.org/drawingml/2006/main" name="Аспект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</TotalTime>
  <Words>469</Words>
  <Application>Microsoft Office PowerPoint</Application>
  <PresentationFormat>Широкоэкранный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Calibri</vt:lpstr>
      <vt:lpstr>Cambria Math</vt:lpstr>
      <vt:lpstr>Trebuchet MS</vt:lpstr>
      <vt:lpstr>Wingdings 3</vt:lpstr>
      <vt:lpstr>Аспект</vt:lpstr>
      <vt:lpstr>Свойства предельных издержек фирмы</vt:lpstr>
      <vt:lpstr>Содержание</vt:lpstr>
      <vt:lpstr>Определение предельных издержек </vt:lpstr>
      <vt:lpstr>Формула расчета предельных издержек </vt:lpstr>
      <vt:lpstr>Графический метод сравнения средних и предельных издержек производства.</vt:lpstr>
      <vt:lpstr>Предельный  доход</vt:lpstr>
      <vt:lpstr>Бухгалтерско-аналитический метод:</vt:lpstr>
      <vt:lpstr>Презентация PowerPoint</vt:lpstr>
      <vt:lpstr>Презентация PowerPoint</vt:lpstr>
      <vt:lpstr>Спасибо за просмотр!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предельных издержек фирмы</dc:title>
  <dc:creator>123</dc:creator>
  <cp:lastModifiedBy>Романова Галина</cp:lastModifiedBy>
  <cp:revision>12</cp:revision>
  <dcterms:created xsi:type="dcterms:W3CDTF">2018-03-25T11:49:56Z</dcterms:created>
  <dcterms:modified xsi:type="dcterms:W3CDTF">2018-06-11T04:16:08Z</dcterms:modified>
</cp:coreProperties>
</file>