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8" r:id="rId6"/>
    <p:sldId id="269" r:id="rId7"/>
    <p:sldId id="260" r:id="rId8"/>
    <p:sldId id="261" r:id="rId9"/>
    <p:sldId id="262" r:id="rId10"/>
    <p:sldId id="263" r:id="rId11"/>
    <p:sldId id="267" r:id="rId12"/>
    <p:sldId id="264" r:id="rId13"/>
    <p:sldId id="265" r:id="rId14"/>
    <p:sldId id="266" r:id="rId15"/>
    <p:sldId id="270" r:id="rId16"/>
    <p:sldId id="271" r:id="rId17"/>
    <p:sldId id="272" r:id="rId18"/>
    <p:sldId id="273" r:id="rId19"/>
    <p:sldId id="274" r:id="rId20"/>
    <p:sldId id="275" r:id="rId21"/>
    <p:sldId id="288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125F0-8DCB-4F59-95B1-2B1EC089492F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B51E3-52D1-4BF4-BFB3-EAE60EE6F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396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B51E3-52D1-4BF4-BFB3-EAE60EE6F62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603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B51E3-52D1-4BF4-BFB3-EAE60EE6F62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395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CB43-5121-42B8-923E-65338E07F895}" type="datetime1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89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08A6A-4B85-435B-90EA-C445A11BE8CC}" type="datetime1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714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0497-AE16-4FE8-A0D0-385479A4009B}" type="datetime1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540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7FDF-3F35-4AC6-912D-3042AB451AFF}" type="datetime1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123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5BE6-2455-4222-AA16-CE1A4A8DFA71}" type="datetime1">
              <a:rPr lang="ru-RU" smtClean="0"/>
              <a:t>21.12.2020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015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268B-EE60-4561-B64B-54657B5E2214}" type="datetime1">
              <a:rPr lang="ru-RU" smtClean="0"/>
              <a:t>21.12.2020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138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0351-BACF-4201-8E4E-E9A9BA17EAAA}" type="datetime1">
              <a:rPr lang="ru-RU" smtClean="0"/>
              <a:t>21.12.2020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21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2BD4-137F-496D-929D-EB5EB04F7C1D}" type="datetime1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5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35F46-B962-4DCA-8058-C6E97EC78467}" type="datetime1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11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A200-4003-4FE9-902F-80A26712E414}" type="datetime1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435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B8EE-7D19-4DBB-AD05-5BEA05EF3DC5}" type="datetime1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801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2B4B1-B5A9-4F5E-B420-97C1D39A1767}" type="datetime1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EAD31-ED81-4085-9D32-107AE6406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096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39999" y="382179"/>
            <a:ext cx="711199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smtClean="0"/>
              <a:t>Дипломатическая и консульская служба</a:t>
            </a:r>
            <a:br>
              <a:rPr lang="ru-RU" sz="3000" dirty="0" smtClean="0"/>
            </a:br>
            <a:r>
              <a:rPr lang="ru-RU" sz="2500" dirty="0" smtClean="0"/>
              <a:t>тема 7 «Консульская служба в системе МИД РФ» </a:t>
            </a:r>
            <a:br>
              <a:rPr lang="ru-RU" sz="2500" dirty="0" smtClean="0"/>
            </a:br>
            <a:r>
              <a:rPr lang="ru-RU" sz="2100" dirty="0" smtClean="0"/>
              <a:t>Лекция 14 «Задачи и функции консульских учреждений»</a:t>
            </a:r>
            <a:endParaRPr lang="ru-RU" sz="2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172" y="2005460"/>
            <a:ext cx="3767655" cy="28470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56177" y="5067028"/>
            <a:ext cx="81505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dirty="0" smtClean="0"/>
              <a:t>Для специальности: 41.03.05 «Международные отношения» </a:t>
            </a:r>
            <a:br>
              <a:rPr lang="ru-RU" sz="2100" dirty="0" smtClean="0"/>
            </a:br>
            <a:r>
              <a:rPr lang="ru-RU" sz="2100" dirty="0" smtClean="0"/>
              <a:t>Институт права ВГУЭС, Кафедра международных отношений и права</a:t>
            </a:r>
            <a:br>
              <a:rPr lang="ru-RU" sz="2100" dirty="0" smtClean="0"/>
            </a:br>
            <a:r>
              <a:rPr lang="ru-RU" sz="2100" dirty="0" smtClean="0"/>
              <a:t>Сост. ст. преподаватель кафедры Абашева Е. А.</a:t>
            </a:r>
          </a:p>
          <a:p>
            <a:pPr algn="ctr"/>
            <a:r>
              <a:rPr lang="ru-RU" sz="2100" dirty="0" smtClean="0"/>
              <a:t>Владивосток, 2020</a:t>
            </a:r>
            <a:endParaRPr lang="ru-RU" sz="21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526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07248" y="1377387"/>
            <a:ext cx="5355023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Формула, характеризующая функции консульств, в основном </a:t>
            </a:r>
            <a:r>
              <a:rPr lang="ru-RU" sz="20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аналогична</a:t>
            </a:r>
            <a:r>
              <a:rPr lang="ru-RU" sz="2000" dirty="0" smtClean="0"/>
              <a:t>. </a:t>
            </a:r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Аналогичны и общие формулы, относящиеся к </a:t>
            </a:r>
          </a:p>
          <a:p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функции содействия развитию экономических, торговых, культурных и научных связей между государствами,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функции, касающиеся информирования консульством своего государства</a:t>
            </a:r>
            <a:r>
              <a:rPr lang="ru-RU" sz="2100" dirty="0" smtClean="0"/>
              <a:t>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6889" y="156280"/>
            <a:ext cx="4740984" cy="76944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r"/>
            <a:r>
              <a:rPr lang="ru-RU" sz="2200" b="1" dirty="0" smtClean="0">
                <a:solidFill>
                  <a:schemeClr val="accent4"/>
                </a:solidFill>
              </a:rPr>
              <a:t>Венская конвенция о дипломатических сношениях 1961 г.</a:t>
            </a:r>
            <a:endParaRPr lang="ru-RU" sz="2200" b="1" dirty="0">
              <a:solidFill>
                <a:schemeClr val="accent4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74418" y="1182198"/>
            <a:ext cx="519232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/>
              <a:t>Одна из функций дипломатического представительства состоит в </a:t>
            </a:r>
          </a:p>
          <a:p>
            <a:pPr algn="r"/>
            <a:endParaRPr lang="ru-RU" sz="2000" dirty="0"/>
          </a:p>
          <a:p>
            <a:pPr marL="342900" indent="-342900" algn="r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защите в государстве пребывания интересов аккредитующего государства</a:t>
            </a:r>
          </a:p>
          <a:p>
            <a:pPr algn="r"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 smtClean="0"/>
              <a:t> </a:t>
            </a:r>
          </a:p>
          <a:p>
            <a:pPr marL="342900" indent="-342900" algn="r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защите его граждан </a:t>
            </a:r>
          </a:p>
          <a:p>
            <a:pPr algn="r"/>
            <a:endParaRPr lang="ru-RU" sz="2000" dirty="0"/>
          </a:p>
          <a:p>
            <a:pPr algn="r"/>
            <a:r>
              <a:rPr lang="ru-RU" sz="2000" dirty="0" smtClean="0"/>
              <a:t>в пределах, допускаемых международным правом. </a:t>
            </a:r>
          </a:p>
          <a:p>
            <a:pPr algn="r"/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52776" y="156279"/>
            <a:ext cx="4410173" cy="76944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accent4"/>
                </a:solidFill>
              </a:rPr>
              <a:t>Венской конвенции о </a:t>
            </a:r>
          </a:p>
          <a:p>
            <a:r>
              <a:rPr lang="ru-RU" sz="2200" b="1" dirty="0" smtClean="0">
                <a:solidFill>
                  <a:schemeClr val="accent4"/>
                </a:solidFill>
              </a:rPr>
              <a:t>консульских сношениях 1963 г</a:t>
            </a:r>
            <a:endParaRPr lang="ru-RU" sz="2200" b="1" dirty="0">
              <a:solidFill>
                <a:schemeClr val="accent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908" y="5673980"/>
            <a:ext cx="851495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Всё это не означает, что тем самым </a:t>
            </a:r>
          </a:p>
          <a:p>
            <a:r>
              <a:rPr lang="ru-RU" sz="20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нивелируется различие между посольствами и консульствами</a:t>
            </a:r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6539696" y="3048736"/>
            <a:ext cx="7860" cy="243746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167873" y="1377387"/>
            <a:ext cx="17585" cy="287052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Стрелка вправо 17"/>
          <p:cNvSpPr/>
          <p:nvPr/>
        </p:nvSpPr>
        <p:spPr>
          <a:xfrm>
            <a:off x="5431561" y="1636625"/>
            <a:ext cx="526928" cy="43983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4"/>
              </a:solidFill>
            </a:endParaRPr>
          </a:p>
        </p:txBody>
      </p:sp>
      <p:sp>
        <p:nvSpPr>
          <p:cNvPr id="19" name="Стрелка влево 18"/>
          <p:cNvSpPr/>
          <p:nvPr/>
        </p:nvSpPr>
        <p:spPr>
          <a:xfrm>
            <a:off x="5766665" y="3784920"/>
            <a:ext cx="526928" cy="462988"/>
          </a:xfrm>
          <a:prstGeom prst="lef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52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1327" y="771716"/>
            <a:ext cx="9383210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accent4"/>
                </a:solidFill>
              </a:rPr>
              <a:t>Консульства</a:t>
            </a:r>
            <a:r>
              <a:rPr lang="ru-RU" sz="2100" dirty="0" smtClean="0"/>
              <a:t>, в отличие от посольств, </a:t>
            </a:r>
          </a:p>
          <a:p>
            <a:endParaRPr lang="ru-RU" sz="2100" dirty="0" smtClean="0"/>
          </a:p>
          <a:p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не обладают функцией общеполитического представительства,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их полномочия не охватывают всю сферу отношений между государствами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не ведут переговоры с правительством государства пребывания,</a:t>
            </a:r>
          </a:p>
          <a:p>
            <a:pPr>
              <a:buClr>
                <a:schemeClr val="accent4"/>
              </a:buClr>
            </a:pPr>
            <a:r>
              <a:rPr lang="ru-RU" sz="2100" dirty="0" smtClean="0"/>
              <a:t>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не подписывают соглашения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как правило, не осуществляют контакты с центральными властями.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r>
              <a:rPr lang="ru-RU" sz="21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Прерогативы консульств действуют лишь в пределах консульского округа</a:t>
            </a:r>
            <a:r>
              <a:rPr lang="ru-RU" sz="2100" dirty="0" smtClean="0"/>
              <a:t>.</a:t>
            </a:r>
            <a:endParaRPr lang="ru-RU" sz="21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6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4222" y="1219199"/>
            <a:ext cx="6208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48264" y="342710"/>
            <a:ext cx="9640713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100" dirty="0"/>
              <a:t>Есть и другие различия в статусе, задачах </a:t>
            </a:r>
            <a:r>
              <a:rPr lang="ru-RU" sz="2100" dirty="0" smtClean="0"/>
              <a:t>и функциях </a:t>
            </a:r>
            <a:r>
              <a:rPr lang="ru-RU" sz="2100" dirty="0"/>
              <a:t>дипломатических представительств и консульских </a:t>
            </a:r>
            <a:r>
              <a:rPr lang="ru-RU" sz="2100" dirty="0" smtClean="0"/>
              <a:t>учреждений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Существенная </a:t>
            </a:r>
            <a:r>
              <a:rPr lang="ru-RU" sz="2100" dirty="0"/>
              <a:t>разница между ними не устраняется тем, что </a:t>
            </a:r>
            <a:endParaRPr lang="ru-RU" sz="2100" dirty="0" smtClean="0"/>
          </a:p>
          <a:p>
            <a:endParaRPr lang="ru-RU" sz="2100" i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консульских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должностных лиц может быть возложено, с согласия </a:t>
            </a:r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пребывания, совершение дипломатических актов</a:t>
            </a:r>
            <a:r>
              <a:rPr lang="ru-RU" sz="2100" dirty="0"/>
              <a:t>. По Венской </a:t>
            </a:r>
            <a:r>
              <a:rPr lang="ru-RU" sz="2100" dirty="0" smtClean="0"/>
              <a:t>конвенции </a:t>
            </a:r>
            <a:r>
              <a:rPr lang="ru-RU" sz="2100" dirty="0"/>
              <a:t>о консульских сношениях 1963 г. это может иметь место в </a:t>
            </a:r>
            <a:r>
              <a:rPr lang="ru-RU" sz="2100" dirty="0" smtClean="0"/>
              <a:t>государстве</a:t>
            </a:r>
            <a:r>
              <a:rPr lang="ru-RU" sz="2100" dirty="0"/>
              <a:t>, где представляемая консулом страна не имеет </a:t>
            </a:r>
            <a:r>
              <a:rPr lang="ru-RU" sz="2100" dirty="0" smtClean="0"/>
              <a:t>дипломатического </a:t>
            </a:r>
            <a:r>
              <a:rPr lang="ru-RU" sz="2100" dirty="0"/>
              <a:t>представительства и где она не представлена третьим </a:t>
            </a:r>
            <a:r>
              <a:rPr lang="ru-RU" sz="2100" dirty="0" smtClean="0"/>
              <a:t>государством. </a:t>
            </a: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этом консульский статус такого лица не изменяется</a:t>
            </a:r>
            <a:r>
              <a:rPr lang="ru-RU" sz="2100" dirty="0"/>
              <a:t>.</a:t>
            </a:r>
          </a:p>
          <a:p>
            <a:endParaRPr lang="ru-RU" sz="21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уведомлении государства пребывания </a:t>
            </a:r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консульское должностное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лицо может действовать в качестве представителя своего </a:t>
            </a:r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межправительственной организации</a:t>
            </a:r>
            <a:r>
              <a:rPr lang="ru-RU" sz="2100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233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7687" y="199353"/>
            <a:ext cx="327703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Основными функциями консульских учреждений являются: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99353"/>
            <a:ext cx="3483485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защита интересов представляемого государства и его граждан в пределах, допускаемых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международным правом</a:t>
            </a:r>
            <a:r>
              <a:rPr lang="ru-RU" sz="1900" dirty="0"/>
              <a:t>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49872" y="2011403"/>
            <a:ext cx="358322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содействие развитию торгово-экономических, научных и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культурных связей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представляемым государством и государством пребывания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24917" y="4237655"/>
            <a:ext cx="373331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законными путями информации о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торгово-экономической, научно-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технической и культурной жизни страны пребывания и доведение этой информации до представляемого государ</a:t>
            </a:r>
            <a:r>
              <a:rPr lang="ru-RU" sz="1900" dirty="0"/>
              <a:t>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50647" y="1578718"/>
            <a:ext cx="355111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ведение паспортно-визовой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работы, выдача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паспортов и проездных документов гражданам представляемого государства и виз лицам, желающим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поехать в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представляемое государство;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44366" y="199353"/>
            <a:ext cx="4133145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обязанностей нотариуса, регистратора актов гражданского состояния;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обеспечение представительства  граждан представляемого государства в судебных и иных учреждениях с целью защиты их прав и интересов;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осуществление прав надзора и инспекции судов и самолётов, несущих флаг представляемого государства;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информирование граждан представляемого государства о законах и обычаях страны пребывания</a:t>
            </a:r>
            <a:r>
              <a:rPr lang="ru-RU" sz="1900" dirty="0" smtClean="0"/>
              <a:t>;</a:t>
            </a:r>
            <a:endParaRPr lang="ru-RU" sz="19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879710" y="5979876"/>
            <a:ext cx="370275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учёт граждан           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представляемого  государства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377" y="4333411"/>
            <a:ext cx="3887355" cy="2190750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73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12870" y="598312"/>
            <a:ext cx="2475191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Некоторые данные о масштабах работы, проводимой российскими консульскими учреждениями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24179"/>
            <a:ext cx="439137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 выезжают за рубеж около 25 млн. российских граждан</a:t>
            </a:r>
            <a:r>
              <a:rPr lang="ru-RU" dirty="0"/>
              <a:t>. Ширится география этих поездок. За рубежом проживает около 30 млн. наших соотечественников. </a:t>
            </a:r>
          </a:p>
          <a:p>
            <a:pPr algn="r"/>
            <a:r>
              <a:rPr lang="ru-RU" dirty="0"/>
              <a:t>Ежедневно тысячи россиян обращаются со своими насущными проблемами. </a:t>
            </a:r>
            <a:endParaRPr lang="ru-RU" dirty="0" smtClean="0"/>
          </a:p>
          <a:p>
            <a:pPr algn="r"/>
            <a:endParaRPr lang="ru-RU" dirty="0"/>
          </a:p>
          <a:p>
            <a:pPr algn="r"/>
            <a:r>
              <a:rPr lang="ru-RU" sz="1900" b="1" i="1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востребовано</a:t>
            </a:r>
            <a:r>
              <a:rPr lang="ru-RU" b="1" i="1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 algn="r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правовая помощь</a:t>
            </a:r>
          </a:p>
          <a:p>
            <a:pPr marL="285750" indent="-285750" algn="r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содействие в регистрации актов гражданского состояния</a:t>
            </a:r>
          </a:p>
          <a:p>
            <a:pPr marL="285750" indent="-285750" algn="r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содействие в нотариальных делах, легализации и истребовании документов</a:t>
            </a:r>
          </a:p>
          <a:p>
            <a:pPr marL="285750" indent="-285750" algn="r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защита прав и интересов</a:t>
            </a:r>
            <a:r>
              <a:rPr lang="ru-RU" dirty="0"/>
              <a:t>.</a:t>
            </a:r>
          </a:p>
          <a:p>
            <a:pPr algn="r">
              <a:buClr>
                <a:schemeClr val="accent5">
                  <a:lumMod val="40000"/>
                  <a:lumOff val="60000"/>
                </a:schemeClr>
              </a:buClr>
            </a:pPr>
            <a:endParaRPr lang="ru-RU" dirty="0"/>
          </a:p>
          <a:p>
            <a:pPr algn="r"/>
            <a:r>
              <a:rPr lang="ru-RU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того, консульские работники</a:t>
            </a:r>
            <a:r>
              <a:rPr lang="ru-RU" dirty="0"/>
              <a:t>: </a:t>
            </a:r>
          </a:p>
          <a:p>
            <a:pPr marL="285750" indent="-285750" algn="r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оперативно занимаются поиском россиян в зоне бедствий</a:t>
            </a:r>
          </a:p>
          <a:p>
            <a:pPr marL="285750" indent="-285750" algn="r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оказывают на месте  необходимую первую помощь</a:t>
            </a:r>
          </a:p>
          <a:p>
            <a:pPr marL="285750" indent="-285750" algn="r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передают исчерпывающую информацию о случившимся на Родину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09554" y="146758"/>
            <a:ext cx="4611513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год Россию посещает порядка 3 млн. человек из стран с визовым режимом</a:t>
            </a:r>
            <a:r>
              <a:rPr lang="ru-RU" dirty="0"/>
              <a:t>. Приток граждан из стран с безвизовым режимом, прежде всего государств-участников  СНГ кратно превышает эту цифру.</a:t>
            </a:r>
          </a:p>
          <a:p>
            <a:endParaRPr lang="ru-RU" dirty="0"/>
          </a:p>
          <a:p>
            <a:r>
              <a:rPr lang="ru-RU" sz="1900" b="1" i="1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Иностранцы обращаются</a:t>
            </a:r>
            <a:r>
              <a:rPr lang="ru-RU" dirty="0"/>
              <a:t>, в том числе, и в российские консульские учреждения по широкому кругу вопросов:</a:t>
            </a:r>
          </a:p>
          <a:p>
            <a:endParaRPr lang="ru-RU" dirty="0"/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оформление их поездок в Россию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ходатайство о приобретении российского гражданства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легализация и истребование документов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ЗАГСа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нотариата</a:t>
            </a:r>
          </a:p>
          <a:p>
            <a:pPr>
              <a:buClr>
                <a:schemeClr val="accent4"/>
              </a:buClr>
            </a:pPr>
            <a:endParaRPr lang="ru-RU" dirty="0"/>
          </a:p>
          <a:p>
            <a:r>
              <a:rPr lang="ru-RU" dirty="0"/>
              <a:t>По данным Консульского Департамента МИД, российскими учреждениями ежегодно совершается свыше 5 млн консульских действий.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870" y="3285067"/>
            <a:ext cx="2475191" cy="3403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809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76" y="632177"/>
            <a:ext cx="10927646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Защита </a:t>
            </a:r>
            <a:r>
              <a:rPr lang="ru-RU" sz="21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 и интересов граждан государства</a:t>
            </a:r>
            <a:r>
              <a:rPr lang="ru-RU" sz="2100" dirty="0"/>
              <a:t>, </a:t>
            </a:r>
            <a:r>
              <a:rPr lang="ru-RU" sz="2100" dirty="0" smtClean="0"/>
              <a:t>назначившего </a:t>
            </a:r>
            <a:r>
              <a:rPr lang="ru-RU" sz="2100" dirty="0"/>
              <a:t>консула, оказание им содействия составляют не </a:t>
            </a:r>
            <a:r>
              <a:rPr lang="ru-RU" sz="2100" dirty="0" smtClean="0"/>
              <a:t>только </a:t>
            </a:r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существо </a:t>
            </a:r>
            <a:r>
              <a:rPr lang="ru-RU" sz="21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консульской деятельности</a:t>
            </a:r>
            <a:r>
              <a:rPr lang="ru-RU" sz="2100" dirty="0"/>
              <a:t>, но и вместе с тем </a:t>
            </a:r>
            <a:r>
              <a:rPr lang="ru-RU" sz="2100" dirty="0" smtClean="0"/>
              <a:t>конкретную </a:t>
            </a:r>
            <a:r>
              <a:rPr lang="ru-RU" sz="2100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специфическую </a:t>
            </a:r>
            <a:r>
              <a:rPr lang="ru-RU" sz="21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функцию консульств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r>
              <a:rPr lang="ru-RU" sz="2100" dirty="0" smtClean="0"/>
              <a:t>По </a:t>
            </a:r>
            <a:r>
              <a:rPr lang="ru-RU" sz="2100" dirty="0"/>
              <a:t>законодательству России </a:t>
            </a:r>
            <a:r>
              <a:rPr lang="ru-RU" sz="2100" dirty="0" smtClean="0"/>
              <a:t>её консульские </a:t>
            </a:r>
          </a:p>
          <a:p>
            <a:r>
              <a:rPr lang="ru-RU" sz="2100" dirty="0" smtClean="0"/>
              <a:t>учреждения </a:t>
            </a:r>
            <a:r>
              <a:rPr lang="ru-RU" sz="2100" dirty="0"/>
              <a:t>и их должностные лица обязаны </a:t>
            </a:r>
            <a:endParaRPr lang="ru-RU" sz="2100" dirty="0" smtClean="0"/>
          </a:p>
          <a:p>
            <a:r>
              <a:rPr lang="ru-RU" sz="2100" dirty="0" smtClean="0"/>
              <a:t>содействовать </a:t>
            </a:r>
            <a:r>
              <a:rPr lang="ru-RU" sz="2100" dirty="0"/>
              <a:t>тому, чтобы российским </a:t>
            </a:r>
            <a:endParaRPr lang="ru-RU" sz="2100" dirty="0" smtClean="0"/>
          </a:p>
          <a:p>
            <a:r>
              <a:rPr lang="ru-RU" sz="2100" dirty="0" smtClean="0"/>
              <a:t>гражданам </a:t>
            </a:r>
            <a:r>
              <a:rPr lang="ru-RU" sz="2100" dirty="0"/>
              <a:t>была обеспечена </a:t>
            </a:r>
            <a:r>
              <a:rPr lang="ru-RU" sz="2100" dirty="0" smtClean="0"/>
              <a:t>возможность </a:t>
            </a:r>
          </a:p>
          <a:p>
            <a:r>
              <a:rPr lang="ru-RU" sz="2100" dirty="0" smtClean="0"/>
              <a:t>в </a:t>
            </a:r>
            <a:r>
              <a:rPr lang="ru-RU" sz="2100" dirty="0"/>
              <a:t>полном объёме пользоваться всеми </a:t>
            </a:r>
            <a:endParaRPr lang="ru-RU" sz="2100" dirty="0" smtClean="0"/>
          </a:p>
          <a:p>
            <a:r>
              <a:rPr lang="ru-RU" sz="2100" dirty="0" smtClean="0"/>
              <a:t>правами</a:t>
            </a:r>
            <a:r>
              <a:rPr lang="ru-RU" sz="2100" dirty="0"/>
              <a:t>, </a:t>
            </a:r>
            <a:r>
              <a:rPr lang="ru-RU" sz="2100" dirty="0" smtClean="0"/>
              <a:t>установленными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законодательством страны </a:t>
            </a:r>
            <a:r>
              <a:rPr lang="ru-R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пребывания, </a:t>
            </a:r>
            <a:endParaRPr lang="ru-RU" sz="2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международными договорами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обычаями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Они </a:t>
            </a:r>
            <a:r>
              <a:rPr lang="ru-RU" sz="2100" dirty="0"/>
              <a:t>призваны защищать их права и охраняемые </a:t>
            </a:r>
            <a:r>
              <a:rPr lang="ru-RU" sz="2100" dirty="0" smtClean="0"/>
              <a:t>законами интересы</a:t>
            </a:r>
            <a:r>
              <a:rPr lang="ru-RU" sz="2100" dirty="0"/>
              <a:t>, а при необходимости принимать меры к </a:t>
            </a:r>
            <a:r>
              <a:rPr lang="ru-RU" sz="2100" dirty="0" smtClean="0"/>
              <a:t>восстановлению нарушенных </a:t>
            </a:r>
            <a:r>
              <a:rPr lang="ru-RU" sz="2100" dirty="0"/>
              <a:t>прав.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386" y="2116932"/>
            <a:ext cx="4461292" cy="297585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289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0399" y="1061155"/>
            <a:ext cx="1052689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/>
              <a:t>Функции </a:t>
            </a:r>
            <a:r>
              <a:rPr lang="ru-RU" sz="2100" dirty="0"/>
              <a:t>консула в интересах гражданина представляемого </a:t>
            </a:r>
            <a:r>
              <a:rPr lang="ru-RU" sz="2100" dirty="0" smtClean="0"/>
              <a:t>государства </a:t>
            </a:r>
            <a:r>
              <a:rPr lang="ru-RU" sz="2100" dirty="0"/>
              <a:t>выражаются в предоставлении ему конкретных видов </a:t>
            </a:r>
            <a:r>
              <a:rPr lang="ru-RU" sz="2100" dirty="0" smtClean="0"/>
              <a:t>консульского </a:t>
            </a:r>
          </a:p>
          <a:p>
            <a:r>
              <a:rPr lang="ru-RU" sz="2100" dirty="0" smtClean="0"/>
              <a:t>обслуживания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Консул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регистрирует </a:t>
            </a:r>
            <a:r>
              <a:rPr lang="ru-RU" sz="2100" dirty="0"/>
              <a:t>контактирующих с </a:t>
            </a:r>
            <a:r>
              <a:rPr lang="ru-RU" sz="2100" dirty="0" smtClean="0"/>
              <a:t>ним граждан </a:t>
            </a:r>
            <a:r>
              <a:rPr lang="ru-RU" sz="2100" dirty="0"/>
              <a:t>своего </a:t>
            </a:r>
          </a:p>
          <a:p>
            <a:pPr>
              <a:buClr>
                <a:schemeClr val="accent4"/>
              </a:buClr>
            </a:pPr>
            <a:r>
              <a:rPr lang="ru-RU" sz="2100" dirty="0" smtClean="0"/>
              <a:t>      государства</a:t>
            </a:r>
            <a:r>
              <a:rPr lang="ru-RU" sz="2100" dirty="0"/>
              <a:t>, находящихся в его консульском округе,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ведёт </a:t>
            </a:r>
            <a:r>
              <a:rPr lang="ru-RU" sz="2100" dirty="0"/>
              <a:t>их учёт.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Он </a:t>
            </a:r>
            <a:r>
              <a:rPr lang="ru-RU" sz="2100" dirty="0"/>
              <a:t>вправе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выдавать </a:t>
            </a:r>
            <a:r>
              <a:rPr lang="ru-RU" sz="2100" dirty="0"/>
              <a:t>и продлевать паспорта и другие документы </a:t>
            </a:r>
            <a:endParaRPr lang="ru-RU" sz="2100" dirty="0" smtClean="0"/>
          </a:p>
          <a:p>
            <a:pPr>
              <a:buClr>
                <a:schemeClr val="accent4"/>
              </a:buClr>
            </a:pPr>
            <a:r>
              <a:rPr lang="ru-RU" sz="2100" dirty="0"/>
              <a:t> </a:t>
            </a:r>
            <a:r>
              <a:rPr lang="ru-RU" sz="2100" dirty="0" smtClean="0"/>
              <a:t>     лицам</a:t>
            </a:r>
            <a:r>
              <a:rPr lang="ru-RU" sz="2100" dirty="0"/>
              <a:t>, имеющим на них право,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выдавать </a:t>
            </a:r>
            <a:r>
              <a:rPr lang="ru-RU" sz="2100" dirty="0"/>
              <a:t>и продлевать </a:t>
            </a:r>
            <a:r>
              <a:rPr lang="ru-RU" sz="2100" dirty="0" smtClean="0"/>
              <a:t>визы </a:t>
            </a:r>
            <a:r>
              <a:rPr lang="ru-RU" sz="2100" dirty="0"/>
              <a:t>для въезда в представляемое государство или транзита через него.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378" y="361244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" y="30665"/>
            <a:ext cx="9358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Защита прав и законных интересов </a:t>
            </a:r>
            <a:r>
              <a:rPr lang="ru-RU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 своего </a:t>
            </a:r>
            <a:r>
              <a:rPr lang="ru-RU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 в стране пребывания.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2178" y="1761067"/>
            <a:ext cx="2744346" cy="2744346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16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223" y="233528"/>
            <a:ext cx="11717866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случае утраты загранпаспорта в консульском учреждении </a:t>
            </a:r>
            <a:r>
              <a:rPr lang="ru-RU" sz="2100" dirty="0" smtClean="0"/>
              <a:t>выдаётся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свидетельство на въезд </a:t>
            </a:r>
            <a:r>
              <a:rPr lang="ru-RU" sz="2100" dirty="0"/>
              <a:t>(возвращение) в </a:t>
            </a:r>
            <a:r>
              <a:rPr lang="ru-RU" sz="2100" dirty="0" smtClean="0"/>
              <a:t>РФ. </a:t>
            </a:r>
            <a:r>
              <a:rPr lang="ru-RU" sz="2100" dirty="0"/>
              <a:t>Срок выдачи свидетельства законом не установлен и зависит </a:t>
            </a:r>
            <a:r>
              <a:rPr lang="ru-RU" sz="2100" dirty="0" smtClean="0"/>
              <a:t>от обстоятельств </a:t>
            </a:r>
            <a:r>
              <a:rPr lang="ru-RU" sz="2100" dirty="0"/>
              <a:t>дела и представленных документов.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В </a:t>
            </a:r>
            <a:r>
              <a:rPr lang="ru-RU" sz="2100" dirty="0"/>
              <a:t>полный </a:t>
            </a:r>
            <a:r>
              <a:rPr lang="ru-RU" sz="2100" dirty="0" smtClean="0"/>
              <a:t>комплект необходимых </a:t>
            </a:r>
            <a:r>
              <a:rPr lang="ru-RU" sz="2100" dirty="0"/>
              <a:t>документов входят: </a:t>
            </a:r>
            <a:endParaRPr lang="ru-RU" sz="2100" dirty="0" smtClean="0"/>
          </a:p>
          <a:p>
            <a:endParaRPr lang="ru-RU" sz="2100" dirty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справка </a:t>
            </a:r>
            <a:r>
              <a:rPr lang="ru-RU" sz="2000" dirty="0"/>
              <a:t>из полиции об </a:t>
            </a:r>
            <a:r>
              <a:rPr lang="ru-RU" sz="2000" dirty="0" smtClean="0"/>
              <a:t>обращении по </a:t>
            </a:r>
            <a:r>
              <a:rPr lang="ru-RU" sz="2000" dirty="0"/>
              <a:t>поводу утраты </a:t>
            </a:r>
            <a:endParaRPr lang="ru-RU" sz="2000" dirty="0" smtClean="0"/>
          </a:p>
          <a:p>
            <a:pPr>
              <a:buClr>
                <a:schemeClr val="accent4"/>
              </a:buClr>
            </a:pPr>
            <a:r>
              <a:rPr lang="ru-RU" sz="2000" dirty="0"/>
              <a:t> </a:t>
            </a:r>
            <a:r>
              <a:rPr lang="ru-RU" sz="2000" dirty="0" smtClean="0"/>
              <a:t>     паспорта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заявление </a:t>
            </a:r>
            <a:r>
              <a:rPr lang="ru-RU" sz="2000" dirty="0"/>
              <a:t>установленного образца,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д</a:t>
            </a:r>
            <a:r>
              <a:rPr lang="ru-RU" sz="2000" dirty="0" smtClean="0"/>
              <a:t>ве фотографии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документы</a:t>
            </a:r>
            <a:r>
              <a:rPr lang="ru-RU" sz="2000" dirty="0"/>
              <a:t>, позволяющие идентифицировать </a:t>
            </a:r>
            <a:endParaRPr lang="ru-RU" sz="2000" dirty="0" smtClean="0"/>
          </a:p>
          <a:p>
            <a:pPr>
              <a:buClr>
                <a:schemeClr val="accent4"/>
              </a:buClr>
            </a:pPr>
            <a:r>
              <a:rPr lang="ru-RU" sz="2000" dirty="0"/>
              <a:t> </a:t>
            </a:r>
            <a:r>
              <a:rPr lang="ru-RU" sz="2000" dirty="0" smtClean="0"/>
              <a:t>     личность </a:t>
            </a:r>
            <a:r>
              <a:rPr lang="ru-RU" sz="2100" dirty="0" smtClean="0"/>
              <a:t>(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водительское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удостоверение, служебное 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/>
              </a:buClr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удостоверение с фотографией и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</a:t>
            </a:r>
            <a:r>
              <a:rPr lang="ru-RU" sz="2100" dirty="0"/>
              <a:t>.), </a:t>
            </a:r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При </a:t>
            </a:r>
            <a:r>
              <a:rPr lang="ru-RU" sz="2100" dirty="0"/>
              <a:t>наличии этих документов </a:t>
            </a:r>
            <a:r>
              <a:rPr lang="ru-RU" sz="2100" dirty="0" smtClean="0"/>
              <a:t>свидетельство </a:t>
            </a:r>
            <a:r>
              <a:rPr lang="ru-RU" sz="2100" dirty="0"/>
              <a:t>может быть выдано без дополнительной проверки </a:t>
            </a:r>
            <a:r>
              <a:rPr lang="ru-RU" sz="2100" dirty="0" smtClean="0"/>
              <a:t>немедленно</a:t>
            </a:r>
            <a:r>
              <a:rPr lang="ru-RU" sz="2100" dirty="0"/>
              <a:t>.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В </a:t>
            </a:r>
            <a:r>
              <a:rPr lang="ru-RU" sz="2100" dirty="0"/>
              <a:t>случае отсутствия у заявителя документов, подтверждающих </a:t>
            </a:r>
            <a:r>
              <a:rPr lang="ru-RU" sz="2100" dirty="0" smtClean="0"/>
              <a:t>его личность</a:t>
            </a:r>
            <a:r>
              <a:rPr lang="ru-RU" sz="2100" dirty="0"/>
              <a:t>, консульское учреждение направляет соответствующий </a:t>
            </a:r>
            <a:r>
              <a:rPr lang="ru-RU" sz="2100" dirty="0" smtClean="0"/>
              <a:t>запрос в </a:t>
            </a:r>
            <a:r>
              <a:rPr lang="ru-RU" sz="2100" dirty="0"/>
              <a:t>Россию в паспортно-визовую службу органа внутренних дел. </a:t>
            </a:r>
            <a:r>
              <a:rPr lang="ru-RU" sz="2100" dirty="0" smtClean="0"/>
              <a:t>Дело это не </a:t>
            </a:r>
            <a:r>
              <a:rPr lang="ru-RU" sz="2100" dirty="0"/>
              <a:t>быстрое, так что загранпаспорт лучше не терять.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46181" y="3348699"/>
            <a:ext cx="43970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письменное заявление не менее двух граждан РФ, </a:t>
            </a:r>
            <a:r>
              <a:rPr lang="ru-RU" sz="2000" dirty="0" smtClean="0"/>
              <a:t>подтверждающее </a:t>
            </a:r>
            <a:r>
              <a:rPr lang="ru-RU" sz="2000" dirty="0"/>
              <a:t>личность пострадавшего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11751" y="3348699"/>
            <a:ext cx="742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4"/>
                </a:solidFill>
              </a:rPr>
              <a:t>или</a:t>
            </a:r>
            <a:r>
              <a:rPr lang="ru-RU" b="1" dirty="0">
                <a:solidFill>
                  <a:schemeClr val="accent4"/>
                </a:solidFill>
              </a:rPr>
              <a:t>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6325649" y="3771217"/>
            <a:ext cx="1114714" cy="0"/>
          </a:xfrm>
          <a:prstGeom prst="straightConnector1">
            <a:avLst/>
          </a:prstGeom>
          <a:ln w="38100">
            <a:solidFill>
              <a:schemeClr val="accent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351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8933" y="541866"/>
            <a:ext cx="10408356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С соблюдением порядка, принятого в государстве </a:t>
            </a:r>
            <a:r>
              <a:rPr lang="ru-RU" sz="2100" dirty="0" smtClean="0"/>
              <a:t>пребывания, </a:t>
            </a: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вправе представлять или обеспечивать представительство в </a:t>
            </a: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судебных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иных органах граждан своего государства, если сами </a:t>
            </a: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граждане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могут осуществлять защиту своих прав и интересов</a:t>
            </a:r>
            <a:r>
              <a:rPr lang="ru-RU" sz="2100" dirty="0" smtClean="0"/>
              <a:t>.</a:t>
            </a:r>
          </a:p>
          <a:p>
            <a:endParaRPr lang="ru-RU" sz="2100" dirty="0"/>
          </a:p>
          <a:p>
            <a:r>
              <a:rPr lang="ru-RU" sz="2100" dirty="0" smtClean="0"/>
              <a:t>В </a:t>
            </a:r>
            <a:r>
              <a:rPr lang="ru-RU" sz="2100" dirty="0"/>
              <a:t>случае, если какой-либо гражданин государства, </a:t>
            </a:r>
            <a:r>
              <a:rPr lang="ru-RU" sz="2100" dirty="0" smtClean="0"/>
              <a:t>назначившего консула</a:t>
            </a:r>
            <a:r>
              <a:rPr lang="ru-RU" sz="2100" dirty="0"/>
              <a:t>, </a:t>
            </a:r>
            <a:endParaRPr lang="ru-RU" sz="2100" dirty="0" smtClean="0"/>
          </a:p>
          <a:p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арестован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заключён </a:t>
            </a:r>
            <a:r>
              <a:rPr lang="ru-RU" sz="2100" dirty="0"/>
              <a:t>в тюрьму,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взят </a:t>
            </a:r>
            <a:r>
              <a:rPr lang="ru-RU" sz="2100" dirty="0"/>
              <a:t>под стражу </a:t>
            </a:r>
            <a:r>
              <a:rPr lang="ru-RU" sz="2100" dirty="0" smtClean="0"/>
              <a:t>либо задержан </a:t>
            </a:r>
            <a:r>
              <a:rPr lang="ru-RU" sz="2100" dirty="0"/>
              <a:t>в ином порядке,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100" dirty="0" smtClean="0"/>
          </a:p>
          <a:p>
            <a:r>
              <a:rPr lang="ru-RU" sz="2100" dirty="0" smtClean="0"/>
              <a:t>например </a:t>
            </a:r>
            <a:r>
              <a:rPr lang="ru-RU" sz="2100" dirty="0"/>
              <a:t>во исполнение судебного </a:t>
            </a:r>
            <a:r>
              <a:rPr lang="ru-RU" sz="2100" dirty="0" smtClean="0"/>
              <a:t>решения, компетентные </a:t>
            </a:r>
            <a:r>
              <a:rPr lang="ru-RU" sz="2100" dirty="0"/>
              <a:t>органы страны пребывания должны </a:t>
            </a: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безотлагательно уведомить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этом консульство</a:t>
            </a:r>
            <a:r>
              <a:rPr lang="ru-RU" sz="2100" dirty="0"/>
              <a:t>, находящееся в округе, где это </a:t>
            </a:r>
            <a:r>
              <a:rPr lang="ru-RU" sz="2100" dirty="0" smtClean="0"/>
              <a:t>произошло </a:t>
            </a:r>
            <a:r>
              <a:rPr lang="ru-RU" sz="2100" dirty="0"/>
              <a:t>(</a:t>
            </a:r>
            <a:r>
              <a:rPr lang="ru-RU" sz="2100" i="1" dirty="0"/>
              <a:t>ст. 36, п. 1 «б» Венской концепции о консульских </a:t>
            </a:r>
            <a:r>
              <a:rPr lang="ru-RU" sz="2100" i="1" dirty="0" smtClean="0"/>
              <a:t>сношениях 1963 </a:t>
            </a:r>
            <a:r>
              <a:rPr lang="ru-RU" sz="2100" i="1" dirty="0"/>
              <a:t>г. содержит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оговорку</a:t>
            </a:r>
            <a:r>
              <a:rPr lang="ru-RU" sz="2100" i="1" dirty="0"/>
              <a:t>, которая присутствует не во всех </a:t>
            </a:r>
            <a:r>
              <a:rPr lang="ru-RU" sz="2100" i="1" dirty="0" smtClean="0"/>
              <a:t>двусторонних </a:t>
            </a:r>
            <a:r>
              <a:rPr lang="ru-RU" sz="2100" i="1" dirty="0"/>
              <a:t>конвенциях: «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гражданин потребует такого уведомления</a:t>
            </a:r>
            <a:r>
              <a:rPr lang="ru-RU" sz="2100" dirty="0"/>
              <a:t>»).</a:t>
            </a:r>
          </a:p>
          <a:p>
            <a:endParaRPr lang="ru-RU" sz="19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014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0801" y="1023961"/>
            <a:ext cx="990035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Консульские должностные лица вправе </a:t>
            </a:r>
            <a:endParaRPr lang="ru-RU" sz="2200" dirty="0" smtClean="0"/>
          </a:p>
          <a:p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/>
              <a:t>посещать такого гражданина в тюрьме для беседы с ним,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/>
              <a:t>переписываться с ним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100" dirty="0"/>
              <a:t>принимать меры по обеспечению его адвокатом</a:t>
            </a:r>
            <a:r>
              <a:rPr lang="ru-RU" sz="2100" dirty="0" smtClean="0"/>
              <a:t>.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100" dirty="0"/>
          </a:p>
          <a:p>
            <a:pPr>
              <a:buClr>
                <a:schemeClr val="accent4"/>
              </a:buClr>
            </a:pPr>
            <a:r>
              <a:rPr lang="ru-RU" sz="2100" dirty="0"/>
              <a:t> </a:t>
            </a:r>
          </a:p>
          <a:p>
            <a:r>
              <a:rPr lang="ru-RU" sz="2100" dirty="0"/>
              <a:t>Однако они обязаны воздерживаться выступать от его имени, если он возражает.</a:t>
            </a:r>
          </a:p>
          <a:p>
            <a:r>
              <a:rPr lang="ru-RU" sz="2100" dirty="0"/>
              <a:t> </a:t>
            </a:r>
          </a:p>
          <a:p>
            <a:endParaRPr lang="ru-RU" sz="2100" dirty="0" smtClean="0"/>
          </a:p>
          <a:p>
            <a:r>
              <a:rPr lang="ru-RU" sz="2100" dirty="0" smtClean="0"/>
              <a:t>По </a:t>
            </a:r>
            <a:r>
              <a:rPr lang="ru-RU" sz="2100" dirty="0"/>
              <a:t>Венской конвенции эти прерогативы </a:t>
            </a:r>
            <a:endParaRPr lang="ru-RU" sz="2100" dirty="0" smtClean="0"/>
          </a:p>
          <a:p>
            <a:r>
              <a:rPr lang="ru-RU" sz="2100" dirty="0" smtClean="0"/>
              <a:t>консулов </a:t>
            </a:r>
            <a:r>
              <a:rPr lang="ru-RU" sz="2100" dirty="0"/>
              <a:t>должны осуществляться </a:t>
            </a:r>
            <a:endParaRPr lang="ru-RU" sz="2100" dirty="0" smtClean="0"/>
          </a:p>
          <a:p>
            <a:r>
              <a:rPr lang="ru-RU" sz="2100" dirty="0" smtClean="0"/>
              <a:t>в </a:t>
            </a:r>
            <a:r>
              <a:rPr lang="ru-RU" sz="2100" dirty="0"/>
              <a:t>соответствии </a:t>
            </a:r>
            <a:r>
              <a:rPr lang="ru-RU" sz="2100" dirty="0" smtClean="0"/>
              <a:t>с </a:t>
            </a:r>
            <a:r>
              <a:rPr lang="ru-RU" sz="2100" dirty="0"/>
              <a:t>законами и правилами </a:t>
            </a:r>
            <a:endParaRPr lang="ru-RU" sz="2100" dirty="0" smtClean="0"/>
          </a:p>
          <a:p>
            <a:r>
              <a:rPr lang="ru-RU" sz="2100" dirty="0" smtClean="0"/>
              <a:t>государства </a:t>
            </a:r>
            <a:r>
              <a:rPr lang="ru-RU" sz="2100" dirty="0"/>
              <a:t>пребывания.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133" y="3841163"/>
            <a:ext cx="3036712" cy="223249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759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977" y="3872089"/>
            <a:ext cx="10893778" cy="284479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3822" y="323209"/>
            <a:ext cx="1110826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Согласно Консульскому уставу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 должен принимать все </a:t>
            </a:r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меры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выяснению обстоятельств ареста или задержания </a:t>
            </a:r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гражданина РФ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Консул </a:t>
            </a:r>
            <a:r>
              <a:rPr lang="ru-RU" sz="2000" dirty="0"/>
              <a:t>обязан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требовать </a:t>
            </a:r>
            <a:r>
              <a:rPr lang="ru-RU" sz="2000" dirty="0"/>
              <a:t>разрешения на встречу с ним,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следить</a:t>
            </a:r>
            <a:r>
              <a:rPr lang="ru-RU" sz="2000" dirty="0"/>
              <a:t>, чтобы в отношении задержанных или арестованных </a:t>
            </a:r>
            <a:r>
              <a:rPr lang="ru-RU" sz="2000" dirty="0" smtClean="0"/>
              <a:t>граждан РФ </a:t>
            </a:r>
            <a:r>
              <a:rPr lang="ru-RU" sz="2000" dirty="0"/>
              <a:t>строго соблюдались все процессуальные нормы, </a:t>
            </a:r>
            <a:r>
              <a:rPr lang="ru-RU" sz="2000" dirty="0" smtClean="0"/>
              <a:t>обеспечивающие их </a:t>
            </a:r>
            <a:r>
              <a:rPr lang="ru-RU" sz="2000" dirty="0"/>
              <a:t>право на защиту и объективный ход </a:t>
            </a:r>
            <a:r>
              <a:rPr lang="ru-RU" sz="2000" dirty="0" smtClean="0"/>
              <a:t>расследования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в</a:t>
            </a:r>
            <a:r>
              <a:rPr lang="ru-RU" sz="2000" dirty="0" smtClean="0"/>
              <a:t> </a:t>
            </a:r>
            <a:r>
              <a:rPr lang="ru-RU" sz="2000" dirty="0"/>
              <a:t>случае </a:t>
            </a:r>
            <a:r>
              <a:rPr lang="ru-RU" sz="2000" dirty="0" smtClean="0"/>
              <a:t>необходимости </a:t>
            </a:r>
            <a:r>
              <a:rPr lang="ru-RU" sz="2000" dirty="0"/>
              <a:t>содействовать, чтобы этим гражданам был </a:t>
            </a:r>
            <a:r>
              <a:rPr lang="ru-RU" sz="2000" dirty="0" smtClean="0"/>
              <a:t>предоставлен переводчик</a:t>
            </a:r>
            <a:r>
              <a:rPr lang="ru-RU" sz="20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3822" y="3975937"/>
            <a:ext cx="10882489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Нередко порядок действий консула в подробных случаях </a:t>
            </a:r>
            <a:r>
              <a:rPr lang="ru-RU" sz="19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отражен в </a:t>
            </a:r>
            <a:r>
              <a:rPr lang="ru-RU" sz="19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двусторонних консульских конвенциях</a:t>
            </a:r>
            <a:r>
              <a:rPr lang="ru-RU" sz="1900" dirty="0"/>
              <a:t>. </a:t>
            </a:r>
            <a:endParaRPr lang="ru-RU" sz="1900" dirty="0" smtClean="0"/>
          </a:p>
          <a:p>
            <a:r>
              <a:rPr lang="ru-RU" sz="1900" dirty="0" smtClean="0"/>
              <a:t>Так</a:t>
            </a:r>
            <a:r>
              <a:rPr lang="ru-RU" sz="1900" dirty="0"/>
              <a:t>, в консульской </a:t>
            </a:r>
            <a:r>
              <a:rPr lang="ru-RU" sz="1900" dirty="0" smtClean="0"/>
              <a:t>конвенции </a:t>
            </a:r>
            <a:r>
              <a:rPr lang="ru-RU" sz="1900" dirty="0"/>
              <a:t>между Правительством РФ и Правительством США в ст. 12 </a:t>
            </a:r>
            <a:r>
              <a:rPr lang="ru-RU" sz="1900" dirty="0" smtClean="0"/>
              <a:t>говорится</a:t>
            </a:r>
            <a:r>
              <a:rPr lang="ru-RU" sz="2000" dirty="0"/>
              <a:t>: </a:t>
            </a:r>
            <a:endParaRPr lang="ru-RU" sz="2000" dirty="0" smtClean="0"/>
          </a:p>
          <a:p>
            <a:r>
              <a:rPr lang="ru-RU" sz="2000" dirty="0" smtClean="0"/>
              <a:t>«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Консульское должностное лицо представляемого </a:t>
            </a:r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 имеет 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незамедлительно посетить и снестись с </a:t>
            </a:r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гражданином представляемого 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государства, находящимся </a:t>
            </a:r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арестом, </a:t>
            </a:r>
            <a:endParaRPr lang="ru-RU" sz="1700" i="1" dirty="0" smtClean="0">
              <a:ln>
                <a:solidFill>
                  <a:schemeClr val="tx2"/>
                </a:solidFill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задержанным 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иной форме, или </a:t>
            </a:r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отбывающим 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тюремного </a:t>
            </a:r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заключения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Права, указанные в настоящем пункте, должны осуществляться </a:t>
            </a:r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соответствии </a:t>
            </a:r>
          </a:p>
          <a:p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законами и правилами государства пребывания </a:t>
            </a:r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условии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однако, что </a:t>
            </a:r>
            <a:endParaRPr lang="ru-RU" sz="1700" i="1" dirty="0" smtClean="0">
              <a:ln>
                <a:solidFill>
                  <a:schemeClr val="tx2"/>
                </a:solidFill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упомянутые 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законы и правила не должны </a:t>
            </a:r>
            <a:r>
              <a:rPr lang="ru-RU" sz="1700" i="1" dirty="0" smtClean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аннулировать </a:t>
            </a:r>
            <a:r>
              <a:rPr lang="ru-RU" sz="1700" i="1" dirty="0">
                <a:ln>
                  <a:solidFill>
                    <a:schemeClr val="tx2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этих пра</a:t>
            </a:r>
            <a:r>
              <a:rPr lang="ru-RU" sz="1700" b="1" i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dirty="0"/>
              <a:t>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4439" y="5299376"/>
            <a:ext cx="1355518" cy="1206287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453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134" y="2328862"/>
            <a:ext cx="110292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Консулу </a:t>
            </a:r>
            <a:r>
              <a:rPr lang="ru-RU" sz="20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полагается заниматься наследственными </a:t>
            </a:r>
            <a:endParaRPr lang="ru-RU" sz="2000" b="1" i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делами </a:t>
            </a:r>
            <a:r>
              <a:rPr lang="ru-RU" sz="2000" dirty="0" smtClean="0"/>
              <a:t>граждан назначившей </a:t>
            </a:r>
            <a:r>
              <a:rPr lang="ru-RU" sz="2000" dirty="0"/>
              <a:t>его страны. </a:t>
            </a:r>
            <a:endParaRPr lang="ru-RU" sz="2000" dirty="0" smtClean="0"/>
          </a:p>
          <a:p>
            <a:r>
              <a:rPr lang="ru-RU" sz="2000" dirty="0" smtClean="0"/>
              <a:t>Компетентные </a:t>
            </a:r>
            <a:r>
              <a:rPr lang="ru-RU" sz="2000" dirty="0"/>
              <a:t>власти государства </a:t>
            </a:r>
            <a:r>
              <a:rPr lang="ru-RU" sz="2000" dirty="0" smtClean="0"/>
              <a:t>пребывания </a:t>
            </a:r>
            <a:r>
              <a:rPr lang="ru-RU" sz="2000" dirty="0"/>
              <a:t>должны </a:t>
            </a:r>
            <a:endParaRPr lang="ru-RU" sz="2000" dirty="0" smtClean="0"/>
          </a:p>
          <a:p>
            <a:r>
              <a:rPr lang="ru-RU" sz="2000" dirty="0" smtClean="0"/>
              <a:t>без </a:t>
            </a:r>
            <a:r>
              <a:rPr lang="ru-RU" sz="2000" dirty="0"/>
              <a:t>промедления уведомить его о смерти гражданина </a:t>
            </a:r>
            <a:endParaRPr lang="ru-RU" sz="2000" dirty="0" smtClean="0"/>
          </a:p>
          <a:p>
            <a:r>
              <a:rPr lang="ru-RU" sz="2000" dirty="0" smtClean="0"/>
              <a:t>этой страны </a:t>
            </a:r>
            <a:r>
              <a:rPr lang="ru-RU" sz="2000" dirty="0"/>
              <a:t>и о наличии имущества умершего в пределах </a:t>
            </a:r>
            <a:endParaRPr lang="ru-RU" sz="2000" dirty="0" smtClean="0"/>
          </a:p>
          <a:p>
            <a:r>
              <a:rPr lang="ru-RU" sz="2000" dirty="0" smtClean="0"/>
              <a:t>консульского округа</a:t>
            </a:r>
            <a:r>
              <a:rPr lang="ru-RU" sz="2000" dirty="0"/>
              <a:t>, в отношении которого может </a:t>
            </a:r>
            <a:endParaRPr lang="ru-RU" sz="2000" dirty="0" smtClean="0"/>
          </a:p>
          <a:p>
            <a:r>
              <a:rPr lang="ru-RU" sz="2000" dirty="0" smtClean="0"/>
              <a:t>существовать </a:t>
            </a:r>
            <a:r>
              <a:rPr lang="ru-RU" sz="2000" dirty="0"/>
              <a:t>интерес со </a:t>
            </a:r>
            <a:r>
              <a:rPr lang="ru-RU" sz="2000" dirty="0" smtClean="0"/>
              <a:t>стороны представляемого </a:t>
            </a:r>
            <a:r>
              <a:rPr lang="ru-RU" sz="2000" dirty="0"/>
              <a:t>консулом </a:t>
            </a:r>
            <a:r>
              <a:rPr lang="ru-RU" sz="2000" dirty="0" smtClean="0"/>
              <a:t>государства </a:t>
            </a:r>
            <a:r>
              <a:rPr lang="ru-RU" sz="2000" dirty="0"/>
              <a:t>или его граждан.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В необходимых </a:t>
            </a:r>
            <a:r>
              <a:rPr lang="ru-RU" sz="2000" dirty="0"/>
              <a:t>случаях консул принимает </a:t>
            </a:r>
            <a:r>
              <a:rPr lang="ru-RU" sz="20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меры по охране имущества, </a:t>
            </a:r>
            <a:r>
              <a:rPr lang="ru-RU" sz="20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оставшегося </a:t>
            </a:r>
            <a:r>
              <a:rPr lang="ru-RU" sz="20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смерти гражданина.</a:t>
            </a:r>
          </a:p>
          <a:p>
            <a:r>
              <a:rPr lang="ru-RU" sz="2000" dirty="0"/>
              <a:t>Венской конвенцией о консульских сношениях 1963 г. и </a:t>
            </a:r>
            <a:r>
              <a:rPr lang="ru-RU" sz="2000" dirty="0" smtClean="0"/>
              <a:t>договорами </a:t>
            </a:r>
            <a:r>
              <a:rPr lang="ru-RU" sz="2000" dirty="0"/>
              <a:t>о правовой помощи по гражданским, семейным и уголовным </a:t>
            </a:r>
            <a:r>
              <a:rPr lang="ru-RU" sz="2000" dirty="0" smtClean="0"/>
              <a:t>делам </a:t>
            </a:r>
            <a:r>
              <a:rPr lang="ru-RU" sz="2000" dirty="0"/>
              <a:t>на консулов возложен ряд существенных функций в этой </a:t>
            </a:r>
            <a:r>
              <a:rPr lang="ru-RU" sz="2000" dirty="0" smtClean="0"/>
              <a:t>области, в </a:t>
            </a:r>
            <a:r>
              <a:rPr lang="ru-RU" sz="2000" dirty="0"/>
              <a:t>частности </a:t>
            </a:r>
            <a:r>
              <a:rPr lang="ru-RU" sz="20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исполнению судебных поручений, передаче </a:t>
            </a:r>
            <a:r>
              <a:rPr lang="ru-RU" sz="20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судебных документов </a:t>
            </a:r>
            <a:r>
              <a:rPr lang="ru-RU" sz="2000" dirty="0"/>
              <a:t>и т.д.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4134" y="304802"/>
            <a:ext cx="1115342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/>
              <a:t>На консула возлагается </a:t>
            </a:r>
            <a:r>
              <a:rPr lang="ru-RU" sz="21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охрана интересов несовершеннолетних и других лиц, не обладающих полной дееспособностью</a:t>
            </a:r>
            <a:r>
              <a:rPr lang="ru-RU" sz="2100" dirty="0" smtClean="0"/>
              <a:t>, особенно</a:t>
            </a:r>
            <a:r>
              <a:rPr lang="ru-RU" sz="21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100" dirty="0" smtClean="0"/>
              <a:t>когда требуется установление над ними опеки или попечительства. </a:t>
            </a:r>
          </a:p>
          <a:p>
            <a:r>
              <a:rPr lang="ru-RU" sz="2100" dirty="0" smtClean="0"/>
              <a:t>Со своей стороны, компетентные власти консульского округа должны безотлагательно уведомлять консула о ситуациях такого рода.</a:t>
            </a:r>
            <a:endParaRPr lang="ru-RU" sz="21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691" t="3315" r="10911" b="12192"/>
          <a:stretch/>
        </p:blipFill>
        <p:spPr>
          <a:xfrm>
            <a:off x="8602135" y="2012962"/>
            <a:ext cx="2551287" cy="1937500"/>
          </a:xfrm>
          <a:prstGeom prst="rect">
            <a:avLst/>
          </a:prstGeom>
          <a:ln>
            <a:noFill/>
          </a:ln>
          <a:effectLst>
            <a:outerShdw blurRad="149987" dist="228600" dir="8460000" algn="ctr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282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0222" y="917912"/>
            <a:ext cx="108373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Консул </a:t>
            </a:r>
            <a:r>
              <a:rPr lang="ru-RU" sz="2000" dirty="0"/>
              <a:t>регистрирует акты гражданского состояния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рождение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заключение брака,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смерть</a:t>
            </a:r>
          </a:p>
          <a:p>
            <a:r>
              <a:rPr lang="ru-RU" sz="2000" dirty="0" smtClean="0"/>
              <a:t>граждан </a:t>
            </a:r>
            <a:r>
              <a:rPr lang="ru-RU" sz="2000" dirty="0"/>
              <a:t>своей страны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В консульских учреждениях регистрируется рождение детей, </a:t>
            </a:r>
            <a:r>
              <a:rPr lang="ru-RU" sz="2000" dirty="0" smtClean="0"/>
              <a:t>являющихся </a:t>
            </a:r>
            <a:r>
              <a:rPr lang="ru-RU" sz="2000" dirty="0"/>
              <a:t>в соответствии с Законом «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гражданстве Российской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Федерации</a:t>
            </a:r>
            <a:r>
              <a:rPr lang="ru-RU" sz="2000" dirty="0"/>
              <a:t>» российскими гражданами и родившихся за пределами </a:t>
            </a:r>
            <a:r>
              <a:rPr lang="ru-RU" sz="2000" dirty="0" smtClean="0"/>
              <a:t>РФ, при </a:t>
            </a:r>
            <a:r>
              <a:rPr lang="ru-RU" sz="2000" dirty="0"/>
              <a:t>условии, что рождение не зарегистрировано в компетентных </a:t>
            </a:r>
            <a:r>
              <a:rPr lang="ru-RU" sz="2000" dirty="0" smtClean="0"/>
              <a:t>органах </a:t>
            </a:r>
            <a:r>
              <a:rPr lang="ru-RU" sz="2000" dirty="0"/>
              <a:t>иностранного государства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Родители заявляют о рождении ребёнка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консульское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учреждение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месту рождения ребёнка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 smtClean="0"/>
              <a:t> либо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месту жительства родителей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в </a:t>
            </a:r>
            <a:r>
              <a:rPr lang="ru-RU" sz="2000" dirty="0"/>
              <a:t>течение месяца со дня рождения ребёнка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 </a:t>
            </a:r>
            <a:r>
              <a:rPr lang="ru-RU" sz="2000" dirty="0"/>
              <a:t>Пропуск этого срока не </a:t>
            </a:r>
            <a:r>
              <a:rPr lang="ru-RU" sz="2000" dirty="0" smtClean="0"/>
              <a:t>может </a:t>
            </a:r>
            <a:r>
              <a:rPr lang="ru-RU" sz="2000" dirty="0"/>
              <a:t>служить основанием для отказа в регистрации рождения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790222" y="191911"/>
            <a:ext cx="94939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Регистрация актов гражданского </a:t>
            </a:r>
            <a:r>
              <a:rPr lang="ru-RU" sz="2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состояния в </a:t>
            </a:r>
            <a:r>
              <a:rPr lang="ru-RU" sz="2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отношении своих </a:t>
            </a:r>
            <a:r>
              <a:rPr lang="ru-RU" sz="2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</a:t>
            </a:r>
            <a:endParaRPr lang="ru-RU" sz="22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770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556" y="463900"/>
            <a:ext cx="11401779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многим консульским конвенциям за консулом признаётся </a:t>
            </a:r>
            <a:r>
              <a:rPr lang="ru-RU" sz="21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</a:t>
            </a:r>
            <a:r>
              <a:rPr lang="ru-RU" sz="21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регистрировать браки</a:t>
            </a:r>
            <a:r>
              <a:rPr lang="ru-RU" sz="2000" dirty="0"/>
              <a:t>,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когда </a:t>
            </a:r>
            <a:r>
              <a:rPr lang="ru-RU" sz="2000" dirty="0"/>
              <a:t>вступающие в брак </a:t>
            </a:r>
            <a:endParaRPr lang="ru-RU" sz="2000" dirty="0" smtClean="0"/>
          </a:p>
          <a:p>
            <a:endParaRPr lang="ru-RU" sz="2000" dirty="0" smtClean="0"/>
          </a:p>
          <a:p>
            <a:pPr marL="457200" indent="-457200">
              <a:buClr>
                <a:schemeClr val="accent4">
                  <a:lumMod val="60000"/>
                  <a:lumOff val="40000"/>
                </a:schemeClr>
              </a:buClr>
              <a:buFont typeface="+mj-lt"/>
              <a:buAutoNum type="arabicParenR"/>
            </a:pPr>
            <a:r>
              <a:rPr lang="ru-RU" sz="2000" dirty="0" smtClean="0"/>
              <a:t>являются гражданами </a:t>
            </a:r>
            <a:r>
              <a:rPr lang="ru-RU" sz="2000" dirty="0"/>
              <a:t>представляемого им государства </a:t>
            </a:r>
            <a:endParaRPr lang="ru-RU" sz="2000" dirty="0" smtClean="0"/>
          </a:p>
          <a:p>
            <a:pPr marL="457200" indent="-457200">
              <a:buClr>
                <a:schemeClr val="accent4">
                  <a:lumMod val="60000"/>
                  <a:lumOff val="40000"/>
                </a:schemeClr>
              </a:buClr>
              <a:buFont typeface="+mj-lt"/>
              <a:buAutoNum type="arabicParenR"/>
            </a:pPr>
            <a:r>
              <a:rPr lang="ru-RU" sz="2000" dirty="0" smtClean="0"/>
              <a:t>если </a:t>
            </a:r>
            <a:r>
              <a:rPr lang="ru-RU" sz="2000" dirty="0"/>
              <a:t>это не противоречит </a:t>
            </a:r>
            <a:r>
              <a:rPr lang="ru-RU" sz="2000" dirty="0" smtClean="0"/>
              <a:t>законам </a:t>
            </a:r>
            <a:r>
              <a:rPr lang="ru-RU" sz="2000" dirty="0"/>
              <a:t>и правилам государства пребывания</a:t>
            </a:r>
            <a:r>
              <a:rPr lang="ru-RU" sz="2000" dirty="0" smtClean="0"/>
              <a:t>.</a:t>
            </a:r>
          </a:p>
          <a:p>
            <a:pPr marL="457200" indent="-457200">
              <a:buClr>
                <a:schemeClr val="accent4">
                  <a:lumMod val="60000"/>
                  <a:lumOff val="40000"/>
                </a:schemeClr>
              </a:buClr>
              <a:buFont typeface="+mj-lt"/>
              <a:buAutoNum type="arabicParenR"/>
            </a:pPr>
            <a:endParaRPr lang="ru-RU" sz="2000" dirty="0"/>
          </a:p>
          <a:p>
            <a:r>
              <a:rPr lang="ru-RU" sz="2000" dirty="0"/>
              <a:t>Регистрация заключения брака производится по истечении </a:t>
            </a:r>
            <a:r>
              <a:rPr lang="ru-RU" sz="2000" dirty="0" smtClean="0"/>
              <a:t>месячного </a:t>
            </a:r>
            <a:r>
              <a:rPr lang="ru-RU" sz="2000" dirty="0"/>
              <a:t>срока со дня подачи заявления.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При </a:t>
            </a:r>
            <a:r>
              <a:rPr lang="ru-RU" sz="2000" dirty="0"/>
              <a:t>наличии </a:t>
            </a:r>
            <a:r>
              <a:rPr lang="ru-RU" sz="2000" dirty="0" smtClean="0"/>
              <a:t>уважительных причин </a:t>
            </a:r>
            <a:r>
              <a:rPr lang="ru-RU" sz="2000" dirty="0"/>
              <a:t>консул </a:t>
            </a:r>
            <a:endParaRPr lang="ru-RU" sz="2000" dirty="0" smtClean="0"/>
          </a:p>
          <a:p>
            <a:r>
              <a:rPr lang="ru-RU" sz="2000" dirty="0" smtClean="0"/>
              <a:t>имеет </a:t>
            </a:r>
            <a:r>
              <a:rPr lang="ru-RU" sz="2000" dirty="0"/>
              <a:t>право сократить этот срок, и брак может </a:t>
            </a:r>
            <a:endParaRPr lang="ru-RU" sz="2000" dirty="0" smtClean="0"/>
          </a:p>
          <a:p>
            <a:r>
              <a:rPr lang="ru-RU" sz="2000" dirty="0" smtClean="0"/>
              <a:t>Быть заключён </a:t>
            </a:r>
            <a:r>
              <a:rPr lang="ru-RU" sz="2000" dirty="0"/>
              <a:t>в день подачи совместного </a:t>
            </a:r>
            <a:endParaRPr lang="ru-RU" sz="2000" dirty="0" smtClean="0"/>
          </a:p>
          <a:p>
            <a:r>
              <a:rPr lang="ru-RU" sz="2000" dirty="0" smtClean="0"/>
              <a:t>заявления.</a:t>
            </a:r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Регистрация брака производится в помещении </a:t>
            </a:r>
            <a:endParaRPr lang="ru-RU" sz="2000" dirty="0" smtClean="0"/>
          </a:p>
          <a:p>
            <a:r>
              <a:rPr lang="ru-RU" sz="2000" dirty="0"/>
              <a:t>к</a:t>
            </a:r>
            <a:r>
              <a:rPr lang="ru-RU" sz="2000" dirty="0" smtClean="0"/>
              <a:t>онсульского учреждения </a:t>
            </a:r>
            <a:r>
              <a:rPr lang="ru-RU" sz="2000" dirty="0"/>
              <a:t>в присутствии лиц, </a:t>
            </a:r>
            <a:endParaRPr lang="ru-RU" sz="2000" dirty="0" smtClean="0"/>
          </a:p>
          <a:p>
            <a:r>
              <a:rPr lang="ru-RU" sz="2000" dirty="0" smtClean="0"/>
              <a:t>вступающих </a:t>
            </a:r>
            <a:r>
              <a:rPr lang="ru-RU" sz="2000" dirty="0"/>
              <a:t>в брак.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9210" r="21187" b="4372"/>
          <a:stretch/>
        </p:blipFill>
        <p:spPr>
          <a:xfrm>
            <a:off x="6536269" y="3319111"/>
            <a:ext cx="4707465" cy="279248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991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3687" y="545446"/>
            <a:ext cx="952782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Регистрация смерти граждан РФ</a:t>
            </a:r>
            <a:r>
              <a:rPr lang="ru-RU" sz="2000" dirty="0"/>
              <a:t>, умерших за границей, </a:t>
            </a:r>
            <a:r>
              <a:rPr lang="ru-RU" sz="2000" dirty="0" smtClean="0"/>
              <a:t>производится </a:t>
            </a:r>
            <a:r>
              <a:rPr lang="ru-RU" sz="2000" dirty="0"/>
              <a:t>в консульстве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месту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наступления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смерти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или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месту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жительства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умершего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Свидетельство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смерти </a:t>
            </a:r>
            <a:endParaRPr lang="ru-RU" sz="2200" b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выдаётся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родственникам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либо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высылается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ближайшей дипломатической почтой в Департамент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консульской службы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Министерства иностранных дел для передачи в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соответствующие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органы РФ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000" dirty="0"/>
          </a:p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умершего </a:t>
            </a:r>
            <a:r>
              <a:rPr lang="ru-RU" sz="2000" dirty="0"/>
              <a:t>направляется с дипломатической почтой </a:t>
            </a:r>
            <a:r>
              <a:rPr lang="ru-RU" sz="2000" dirty="0" smtClean="0"/>
              <a:t>через Департамент </a:t>
            </a:r>
            <a:r>
              <a:rPr lang="ru-RU" sz="2000" dirty="0"/>
              <a:t>консульской службы в органы внутренних дел по </a:t>
            </a:r>
            <a:r>
              <a:rPr lang="ru-RU" sz="2000" dirty="0" smtClean="0"/>
              <a:t>месту выдачи </a:t>
            </a:r>
            <a:r>
              <a:rPr lang="ru-RU" sz="2000" dirty="0"/>
              <a:t>паспорта.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094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0178" y="552019"/>
            <a:ext cx="1023902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Национальное законодательство и международные </a:t>
            </a:r>
            <a:r>
              <a:rPr lang="ru-RU" sz="2000" dirty="0" smtClean="0"/>
              <a:t>соглашения могут </a:t>
            </a:r>
            <a:r>
              <a:rPr lang="ru-RU" sz="2000" dirty="0"/>
              <a:t>наделять консульские учреждения </a:t>
            </a:r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определёнными </a:t>
            </a: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прерогативами </a:t>
            </a:r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вопросах гражданства</a:t>
            </a:r>
            <a:r>
              <a:rPr lang="ru-RU" sz="2000" dirty="0"/>
              <a:t>, например, правом принимать от лиц, </a:t>
            </a:r>
            <a:r>
              <a:rPr lang="ru-RU" sz="2000" dirty="0" smtClean="0"/>
              <a:t>проживающих </a:t>
            </a:r>
            <a:r>
              <a:rPr lang="ru-RU" sz="2000" dirty="0"/>
              <a:t>за пределами страны, назначившей консула, заявления </a:t>
            </a:r>
            <a:r>
              <a:rPr lang="ru-RU" sz="2000" dirty="0" smtClean="0"/>
              <a:t>и ходатайства </a:t>
            </a:r>
            <a:r>
              <a:rPr lang="ru-RU" sz="2000" dirty="0"/>
              <a:t>по этим вопросам.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Весьма </a:t>
            </a:r>
            <a:r>
              <a:rPr lang="ru-RU" sz="2000" dirty="0"/>
              <a:t>широкими полномочиями </a:t>
            </a:r>
            <a:r>
              <a:rPr lang="ru-RU" sz="2000" dirty="0" smtClean="0"/>
              <a:t>в вопросах </a:t>
            </a:r>
            <a:r>
              <a:rPr lang="ru-RU" sz="2000" dirty="0"/>
              <a:t>гражданства наделены по Федеральному закону «</a:t>
            </a:r>
            <a:r>
              <a:rPr lang="ru-RU" sz="2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гражданстве </a:t>
            </a:r>
            <a:r>
              <a:rPr lang="ru-RU" sz="2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2000" dirty="0"/>
              <a:t>» консульства России, включая </a:t>
            </a:r>
            <a:r>
              <a:rPr lang="ru-RU" sz="2000" dirty="0" smtClean="0"/>
              <a:t>определение </a:t>
            </a:r>
            <a:r>
              <a:rPr lang="ru-RU" sz="2000" dirty="0"/>
              <a:t>принадлежности лиц, проживающих за пределами РФ, к её </a:t>
            </a:r>
            <a:r>
              <a:rPr lang="ru-RU" sz="2000" dirty="0" smtClean="0"/>
              <a:t>гражданству</a:t>
            </a:r>
            <a:r>
              <a:rPr lang="ru-RU" sz="2000" dirty="0"/>
              <a:t>. Согласно этому закону консульства отнесены к числу </a:t>
            </a:r>
            <a:r>
              <a:rPr lang="ru-RU" sz="2000" dirty="0" smtClean="0"/>
              <a:t>государственных </a:t>
            </a:r>
            <a:r>
              <a:rPr lang="ru-RU" sz="2000" dirty="0"/>
              <a:t>органов, ведающих делами о гражданстве.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Оформление приобретения </a:t>
            </a:r>
            <a:r>
              <a:rPr lang="ru-RU" sz="20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прекращения гражданства РФ начинается с </a:t>
            </a:r>
            <a:r>
              <a:rPr lang="ru-RU" sz="20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подачи заявления </a:t>
            </a:r>
            <a:r>
              <a:rPr lang="ru-RU" sz="20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месту жительства заявителя в соответствующее </a:t>
            </a:r>
            <a:r>
              <a:rPr lang="ru-RU" sz="20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консульство </a:t>
            </a:r>
            <a:r>
              <a:rPr lang="ru-RU" sz="20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</a:t>
            </a:r>
            <a:r>
              <a:rPr lang="ru-RU" sz="20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000" dirty="0"/>
          </a:p>
          <a:p>
            <a:r>
              <a:rPr lang="ru-RU" sz="2000" dirty="0"/>
              <a:t>Рассмотрение заявлений по вопросам гражданства </a:t>
            </a:r>
            <a:r>
              <a:rPr lang="ru-RU" sz="2000" dirty="0" smtClean="0"/>
              <a:t>осуществляется </a:t>
            </a:r>
            <a:r>
              <a:rPr lang="ru-RU" sz="2000" dirty="0"/>
              <a:t>консульским учреждением в срок до шести месяцев со дня </a:t>
            </a:r>
            <a:r>
              <a:rPr lang="ru-RU" sz="2000" dirty="0" smtClean="0"/>
              <a:t>подачи заявления </a:t>
            </a:r>
            <a:r>
              <a:rPr lang="ru-RU" sz="2000" dirty="0"/>
              <a:t>и всех необходимых документов, оформленных </a:t>
            </a:r>
            <a:r>
              <a:rPr lang="ru-RU" sz="2000" dirty="0" smtClean="0"/>
              <a:t>надлежащим </a:t>
            </a:r>
            <a:r>
              <a:rPr lang="ru-RU" sz="2000" dirty="0"/>
              <a:t>образом.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637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4755" y="615878"/>
            <a:ext cx="956168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выходе из гражданства РФ заявитель представляет </a:t>
            </a:r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личную декларацию </a:t>
            </a:r>
            <a:r>
              <a:rPr lang="ru-RU" sz="2000" dirty="0"/>
              <a:t>об отсутствии неисполненных имущественных </a:t>
            </a:r>
            <a:r>
              <a:rPr lang="ru-RU" sz="2000" dirty="0" smtClean="0"/>
              <a:t>обязательств </a:t>
            </a:r>
            <a:r>
              <a:rPr lang="ru-RU" sz="2000" dirty="0"/>
              <a:t>перед физическими и юридическими лицами РФ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Заявления </a:t>
            </a:r>
            <a:r>
              <a:rPr lang="ru-RU" sz="2000" dirty="0"/>
              <a:t>по вопросам гражданства РФ,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представленные </a:t>
            </a:r>
            <a:r>
              <a:rPr lang="ru-RU" sz="2000" dirty="0"/>
              <a:t>для </a:t>
            </a:r>
            <a:r>
              <a:rPr lang="ru-RU" sz="2000" dirty="0" smtClean="0"/>
              <a:t>их обоснования </a:t>
            </a:r>
            <a:r>
              <a:rPr lang="ru-RU" sz="2000" dirty="0"/>
              <a:t>документы </a:t>
            </a:r>
            <a:endParaRPr lang="ru-RU" sz="20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/>
              <a:t> </a:t>
            </a:r>
            <a:r>
              <a:rPr lang="ru-RU" sz="2000" dirty="0" smtClean="0"/>
              <a:t>     и </a:t>
            </a:r>
            <a:r>
              <a:rPr lang="ru-RU" sz="2000" dirty="0"/>
              <a:t>иные материалы,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также </a:t>
            </a:r>
            <a:r>
              <a:rPr lang="ru-RU" sz="2000" dirty="0"/>
              <a:t>заключения </a:t>
            </a:r>
            <a:r>
              <a:rPr lang="ru-RU" sz="2000" dirty="0" smtClean="0"/>
              <a:t>на данные </a:t>
            </a:r>
            <a:r>
              <a:rPr lang="ru-RU" sz="2000" dirty="0"/>
              <a:t>заявления, </a:t>
            </a:r>
            <a:r>
              <a:rPr lang="ru-RU" sz="2000" dirty="0" smtClean="0"/>
              <a:t>документы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ru-RU" sz="2000" dirty="0"/>
              <a:t>и материалы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консульское учреждение направляет </a:t>
            </a:r>
            <a:r>
              <a:rPr lang="ru-RU" sz="2000" dirty="0"/>
              <a:t>Президенту РФ для принятия по ним решения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Министерство </a:t>
            </a:r>
            <a:r>
              <a:rPr lang="ru-RU" sz="2000" dirty="0"/>
              <a:t>иностранных дел осуществляет контроль за </a:t>
            </a:r>
            <a:r>
              <a:rPr lang="ru-RU" sz="2000" dirty="0" smtClean="0"/>
              <a:t>исполнением </a:t>
            </a:r>
            <a:r>
              <a:rPr lang="ru-RU" sz="2000" dirty="0"/>
              <a:t>решений по вопросам гражданства и информирует об </a:t>
            </a:r>
            <a:r>
              <a:rPr lang="ru-RU" sz="2000" dirty="0" smtClean="0"/>
              <a:t>этом Президента </a:t>
            </a:r>
            <a:r>
              <a:rPr lang="ru-RU" sz="2000" dirty="0"/>
              <a:t>РФ в сроки, установленные Положением о порядке </a:t>
            </a:r>
            <a:r>
              <a:rPr lang="ru-RU" sz="2000" dirty="0" smtClean="0"/>
              <a:t>рассмотрения </a:t>
            </a:r>
            <a:r>
              <a:rPr lang="ru-RU" sz="2000" dirty="0"/>
              <a:t>вопросов о гражданстве</a:t>
            </a:r>
            <a:r>
              <a:rPr lang="ru-RU" dirty="0"/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33180" y="1514836"/>
            <a:ext cx="4292775" cy="2411403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  <p:extLst>
      <p:ext uri="{BB962C8B-B14F-4D97-AF65-F5344CB8AC3E}">
        <p14:creationId xmlns:p14="http://schemas.microsoft.com/office/powerpoint/2010/main" val="259846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6266" y="241495"/>
            <a:ext cx="883920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Выдача виз своего </a:t>
            </a:r>
            <a:r>
              <a:rPr lang="ru-RU" sz="23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 гражданам </a:t>
            </a:r>
            <a:r>
              <a:rPr lang="ru-RU" sz="23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страны пребывания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3155" y="1162756"/>
            <a:ext cx="1073573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При следовании иностранцев в Россию консульские </a:t>
            </a:r>
            <a:r>
              <a:rPr lang="ru-RU" sz="2000" dirty="0" smtClean="0"/>
              <a:t>заграничные учреждения </a:t>
            </a:r>
            <a:r>
              <a:rPr lang="ru-RU" sz="2000" dirty="0"/>
              <a:t>РФ оформляют и выдают им визы</a:t>
            </a:r>
            <a:r>
              <a:rPr lang="ru-RU" sz="2000" dirty="0" smtClean="0"/>
              <a:t>:</a:t>
            </a:r>
          </a:p>
          <a:p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000" dirty="0" smtClean="0"/>
              <a:t>на </a:t>
            </a:r>
            <a:r>
              <a:rPr lang="ru-RU" sz="2000" dirty="0"/>
              <a:t>основании приглашений, </a:t>
            </a:r>
            <a:r>
              <a:rPr lang="ru-RU" sz="2000" dirty="0" smtClean="0"/>
              <a:t>оформленных 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20000"/>
            </a:pPr>
            <a:r>
              <a:rPr lang="ru-RU" sz="2000" dirty="0" smtClean="0"/>
              <a:t>в </a:t>
            </a:r>
            <a:r>
              <a:rPr lang="ru-RU" sz="2000" dirty="0"/>
              <a:t>ДКС МИД </a:t>
            </a:r>
            <a:r>
              <a:rPr lang="ru-RU" sz="2000" dirty="0" smtClean="0"/>
              <a:t>РФ или </a:t>
            </a:r>
            <a:r>
              <a:rPr lang="ru-RU" sz="2000" dirty="0"/>
              <a:t>представительствами </a:t>
            </a:r>
            <a:endParaRPr lang="ru-RU" sz="20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20000"/>
            </a:pPr>
            <a:r>
              <a:rPr lang="ru-RU" sz="2000" dirty="0" smtClean="0"/>
              <a:t>МИД </a:t>
            </a:r>
            <a:r>
              <a:rPr lang="ru-RU" sz="2000" dirty="0"/>
              <a:t>РФ в субъектах Федерации</a:t>
            </a:r>
            <a:r>
              <a:rPr lang="ru-RU" sz="2000" dirty="0" smtClean="0"/>
              <a:t>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000" dirty="0" smtClean="0"/>
              <a:t>на </a:t>
            </a:r>
            <a:r>
              <a:rPr lang="ru-RU" sz="2000" dirty="0"/>
              <a:t>основании указаний, направленных </a:t>
            </a:r>
            <a:endParaRPr lang="ru-RU" sz="20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20000"/>
            </a:pPr>
            <a:r>
              <a:rPr lang="ru-RU" sz="2000" dirty="0" smtClean="0"/>
              <a:t>ДКС </a:t>
            </a:r>
            <a:r>
              <a:rPr lang="ru-RU" sz="2000" dirty="0"/>
              <a:t>МИД РФ </a:t>
            </a:r>
            <a:r>
              <a:rPr lang="ru-RU" sz="2000" dirty="0" smtClean="0"/>
              <a:t>или представительствами </a:t>
            </a:r>
            <a:r>
              <a:rPr lang="ru-RU" sz="2000" dirty="0"/>
              <a:t>МИД </a:t>
            </a:r>
            <a:endParaRPr lang="ru-RU" sz="20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20000"/>
            </a:pPr>
            <a:r>
              <a:rPr lang="ru-RU" sz="2000" dirty="0" smtClean="0"/>
              <a:t>РФ </a:t>
            </a:r>
            <a:r>
              <a:rPr lang="ru-RU" sz="2000" dirty="0"/>
              <a:t>в субъектах Федерации</a:t>
            </a:r>
            <a:r>
              <a:rPr lang="ru-RU" sz="2000" dirty="0" smtClean="0"/>
              <a:t>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000" dirty="0" smtClean="0"/>
              <a:t>на </a:t>
            </a:r>
            <a:r>
              <a:rPr lang="ru-RU" sz="2000" dirty="0"/>
              <a:t>основании приглашений, оформленных </a:t>
            </a:r>
            <a:endParaRPr lang="ru-RU" sz="20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20000"/>
            </a:pPr>
            <a:r>
              <a:rPr lang="ru-RU" sz="2000" dirty="0" smtClean="0"/>
              <a:t>в паспортно-визовой </a:t>
            </a:r>
            <a:r>
              <a:rPr lang="ru-RU" sz="2000" dirty="0"/>
              <a:t>службе МВД</a:t>
            </a:r>
            <a:r>
              <a:rPr lang="ru-RU" sz="2000" dirty="0" smtClean="0"/>
              <a:t>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000" dirty="0" smtClean="0"/>
              <a:t>при </a:t>
            </a:r>
            <a:r>
              <a:rPr lang="ru-RU" sz="2000" dirty="0"/>
              <a:t>предъявлении туристического ваучера </a:t>
            </a:r>
            <a:endParaRPr lang="ru-RU" sz="20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20000"/>
            </a:pPr>
            <a:r>
              <a:rPr lang="ru-RU" sz="2000" dirty="0" smtClean="0"/>
              <a:t>и подтверждения российской </a:t>
            </a:r>
            <a:r>
              <a:rPr lang="ru-RU" sz="2000" dirty="0"/>
              <a:t>туристической </a:t>
            </a:r>
            <a:endParaRPr lang="ru-RU" sz="20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20000"/>
            </a:pPr>
            <a:r>
              <a:rPr lang="ru-RU" sz="2000" dirty="0" smtClean="0"/>
              <a:t>фирмы</a:t>
            </a:r>
            <a:r>
              <a:rPr lang="ru-RU" sz="20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978" y="2205059"/>
            <a:ext cx="6000667" cy="4273076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406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Прямая со стрелкой 23"/>
          <p:cNvCxnSpPr/>
          <p:nvPr/>
        </p:nvCxnSpPr>
        <p:spPr>
          <a:xfrm>
            <a:off x="7573891" y="2739227"/>
            <a:ext cx="0" cy="322558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077156" y="801511"/>
            <a:ext cx="7586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7538" y="386012"/>
            <a:ext cx="107018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зависимости от того, в каком качестве тот или иной </a:t>
            </a:r>
            <a:r>
              <a:rPr lang="ru-RU" sz="2000" dirty="0" smtClean="0"/>
              <a:t>иностранец направляется </a:t>
            </a:r>
            <a:r>
              <a:rPr lang="ru-RU" sz="2000" dirty="0"/>
              <a:t>в Российскую Федерацию, и от цели его поездки, </a:t>
            </a:r>
            <a:r>
              <a:rPr lang="ru-RU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визы</a:t>
            </a:r>
            <a:r>
              <a:rPr lang="ru-RU" sz="2000" dirty="0" smtClean="0"/>
              <a:t>, оформляемые </a:t>
            </a:r>
            <a:r>
              <a:rPr lang="ru-RU" sz="2000" dirty="0"/>
              <a:t>консульскими загранучреждениями РФ, делятся на </a:t>
            </a:r>
            <a:endParaRPr lang="ru-RU" sz="20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6648413" y="2903764"/>
            <a:ext cx="185095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Категории виз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07290" y="1939763"/>
            <a:ext cx="2489200" cy="88546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дипломатические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87982" y="1944216"/>
            <a:ext cx="2570558" cy="85797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служебные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31910" y="1919555"/>
            <a:ext cx="2483556" cy="88546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обыкновенные</a:t>
            </a:r>
            <a:endParaRPr lang="ru-RU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1566976" y="3370869"/>
            <a:ext cx="2976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Деловые и гуманитарные  -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2158348" y="3831337"/>
            <a:ext cx="2432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Туристические визы  -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769958" y="4222558"/>
            <a:ext cx="1810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Частные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визы  -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719197" y="4616212"/>
            <a:ext cx="1799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Учебные визы  -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435716" y="5376766"/>
            <a:ext cx="2107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Транзитные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визы  -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трелка вниз 48"/>
          <p:cNvSpPr/>
          <p:nvPr/>
        </p:nvSpPr>
        <p:spPr>
          <a:xfrm>
            <a:off x="5386772" y="1456267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низ 50"/>
          <p:cNvSpPr/>
          <p:nvPr/>
        </p:nvSpPr>
        <p:spPr>
          <a:xfrm>
            <a:off x="4970551" y="1405359"/>
            <a:ext cx="405421" cy="499854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flipV="1">
            <a:off x="2873022" y="1397425"/>
            <a:ext cx="4752622" cy="12257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Стрелка вниз 54"/>
          <p:cNvSpPr/>
          <p:nvPr/>
        </p:nvSpPr>
        <p:spPr>
          <a:xfrm rot="181662">
            <a:off x="2732508" y="1393408"/>
            <a:ext cx="394827" cy="514456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Стрелка вниз 60"/>
          <p:cNvSpPr/>
          <p:nvPr/>
        </p:nvSpPr>
        <p:spPr>
          <a:xfrm>
            <a:off x="7364065" y="1391046"/>
            <a:ext cx="419652" cy="526888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695" y="3304342"/>
            <a:ext cx="74619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могут быть однократные или двукратные сроком до трех месяцев и многократные — до одного года.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4649312" y="3864844"/>
            <a:ext cx="67507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могут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 однократные или двукратные сроком действия до 30 дней.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4611750" y="4262811"/>
            <a:ext cx="64911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могут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 однократные или двукратные сроком до трех месяцев.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611750" y="4630990"/>
            <a:ext cx="74743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 оформлении срок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действия паспорта должен быть не менее полутора лет.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2760572" y="4984328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визы  -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643695" y="5011435"/>
            <a:ext cx="74749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оформлении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действия паспорта должен быть не менее полутора лет.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611750" y="5376766"/>
            <a:ext cx="7565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иностранному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гражданину, следующему через территорию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государство назначения воздушным транспортом, выдается на срок не более 3 дней. Иностранному гражданину, совершающему беспересадочный полет воздушным транспортом над территорией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РФ,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транзитная виза не требуется.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51223"/>
            <a:ext cx="2106924" cy="168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83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32178" y="488668"/>
            <a:ext cx="9561688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Дипломатические визы </a:t>
            </a:r>
            <a:r>
              <a:rPr lang="ru-RU" sz="2000" dirty="0"/>
              <a:t>проставляются штампами в паспорта </a:t>
            </a:r>
            <a:endParaRPr lang="ru-RU" sz="2000" dirty="0" smtClean="0"/>
          </a:p>
          <a:p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дипломатов – членов персонала иностранных дипломатических и консульских представительств в РФ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членов их семей,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направляющихся в Российскую Федерацию или следующих транзитом через её территорию с миссиями дипломатического характера,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иностранных </a:t>
            </a:r>
            <a:r>
              <a:rPr lang="ru-RU" sz="2000" dirty="0"/>
              <a:t>дипломатических курьеров.</a:t>
            </a:r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Также </a:t>
            </a:r>
            <a:r>
              <a:rPr lang="ru-RU" sz="2000" dirty="0"/>
              <a:t>проставляются дипломатические визы, однако </a:t>
            </a:r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учётом принципа </a:t>
            </a:r>
            <a:r>
              <a:rPr lang="ru-RU" sz="20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взаимности</a:t>
            </a:r>
          </a:p>
          <a:p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Главам </a:t>
            </a:r>
            <a:r>
              <a:rPr lang="ru-RU" sz="2000" dirty="0"/>
              <a:t>государств и правительств,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высокопоставленным должностным лицам иностранных государств,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членам правительства, парламента,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видным общественным и политическим деятелям </a:t>
            </a:r>
            <a:r>
              <a:rPr lang="ru-RU" sz="2000" dirty="0" smtClean="0"/>
              <a:t>иностранных государств </a:t>
            </a: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членам их семей </a:t>
            </a:r>
          </a:p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3201" y="2935112"/>
            <a:ext cx="2154778" cy="2154778"/>
          </a:xfrm>
          <a:prstGeom prst="rect">
            <a:avLst/>
          </a:prstGeom>
          <a:ln w="38100" cap="sq">
            <a:solidFill>
              <a:schemeClr val="bg1">
                <a:lumMod val="50000"/>
                <a:lumOff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6436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4930" y="152822"/>
            <a:ext cx="960342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Служебные визы </a:t>
            </a:r>
            <a:r>
              <a:rPr lang="ru-RU" sz="2000" dirty="0"/>
              <a:t>оформляются на специальных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вкладных </a:t>
            </a:r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визовых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бланках серии «К</a:t>
            </a:r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r>
              <a:rPr lang="ru-RU" sz="2000" dirty="0" smtClean="0"/>
              <a:t>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иностранным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гражданам, состоящим на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службе в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иностранных дипломатических и консульских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представительствах в РФ,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членам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семей,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иностранным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гражданам,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следующим в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Российскую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Федерацию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служебным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и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общественным делам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имеющим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служебный паспорт.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Лицам</a:t>
            </a:r>
            <a:r>
              <a:rPr lang="ru-RU" sz="2000" dirty="0"/>
              <a:t>, за которыми не </a:t>
            </a:r>
            <a:r>
              <a:rPr lang="ru-RU" sz="2000" dirty="0" smtClean="0"/>
              <a:t>признаётся </a:t>
            </a:r>
          </a:p>
          <a:p>
            <a:r>
              <a:rPr lang="ru-RU" sz="2000" dirty="0" smtClean="0"/>
              <a:t>служебное </a:t>
            </a:r>
            <a:r>
              <a:rPr lang="ru-RU" sz="2000" dirty="0"/>
              <a:t>качество, на вкладных </a:t>
            </a:r>
            <a:endParaRPr lang="ru-RU" sz="2000" dirty="0" smtClean="0"/>
          </a:p>
          <a:p>
            <a:r>
              <a:rPr lang="ru-RU" sz="2000" dirty="0" smtClean="0"/>
              <a:t>визовых </a:t>
            </a:r>
            <a:r>
              <a:rPr lang="ru-RU" sz="2000" dirty="0"/>
              <a:t>бланках серии «К» </a:t>
            </a:r>
            <a:endParaRPr lang="ru-RU" sz="2000" dirty="0" smtClean="0"/>
          </a:p>
          <a:p>
            <a:r>
              <a:rPr lang="ru-RU" sz="2000" dirty="0" smtClean="0"/>
              <a:t>оформляются </a:t>
            </a:r>
            <a:r>
              <a:rPr lang="ru-RU" sz="2000" dirty="0"/>
              <a:t>обыкновенные визы</a:t>
            </a:r>
            <a:r>
              <a:rPr lang="ru-RU" dirty="0"/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22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" t="2049"/>
          <a:stretch/>
        </p:blipFill>
        <p:spPr>
          <a:xfrm>
            <a:off x="5437696" y="1884186"/>
            <a:ext cx="6754304" cy="483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19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3556" y="646712"/>
            <a:ext cx="9414933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Обыкновенные визы </a:t>
            </a:r>
            <a:r>
              <a:rPr lang="ru-RU" sz="2000" dirty="0"/>
              <a:t>оформляются всем другим категориям </a:t>
            </a:r>
            <a:r>
              <a:rPr lang="ru-RU" sz="2000" dirty="0" smtClean="0"/>
              <a:t>иностранцев </a:t>
            </a:r>
            <a:r>
              <a:rPr lang="ru-RU" sz="2000" dirty="0"/>
              <a:t>(кроме туристов), не обладающих дипломатическими </a:t>
            </a:r>
            <a:r>
              <a:rPr lang="ru-RU" sz="2000" dirty="0" smtClean="0"/>
              <a:t>или служебными </a:t>
            </a:r>
            <a:r>
              <a:rPr lang="ru-RU" sz="2000" dirty="0"/>
              <a:t>качествами и направляющихся в Российскую </a:t>
            </a:r>
            <a:r>
              <a:rPr lang="ru-RU" sz="2000" dirty="0" smtClean="0"/>
              <a:t>Федерацию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с </a:t>
            </a:r>
            <a:r>
              <a:rPr lang="ru-RU" sz="2000" dirty="0"/>
              <a:t>деловыми целями,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ru-RU" sz="2000" dirty="0"/>
              <a:t>переговоры,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ru-RU" sz="2000" dirty="0"/>
              <a:t>работу по найму,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по частным приглашениям </a:t>
            </a:r>
            <a:r>
              <a:rPr lang="ru-RU" sz="2000" dirty="0"/>
              <a:t>российских </a:t>
            </a:r>
            <a:endParaRPr lang="ru-RU" sz="20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/>
              <a:t> </a:t>
            </a:r>
            <a:r>
              <a:rPr lang="ru-RU" sz="2000" dirty="0" smtClean="0"/>
              <a:t>     граждан </a:t>
            </a:r>
            <a:r>
              <a:rPr lang="ru-RU" sz="2000" dirty="0"/>
              <a:t>и пр</a:t>
            </a:r>
            <a:r>
              <a:rPr lang="ru-RU" sz="2000" dirty="0" smtClean="0"/>
              <a:t>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Туристические </a:t>
            </a:r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визы </a:t>
            </a:r>
            <a:r>
              <a:rPr lang="ru-RU" sz="2000" dirty="0"/>
              <a:t>выдаются российскими консульскими </a:t>
            </a:r>
            <a:r>
              <a:rPr lang="ru-RU" sz="2000" dirty="0" smtClean="0"/>
              <a:t>учреждениями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иностранным </a:t>
            </a:r>
            <a:r>
              <a:rPr lang="ru-RU" sz="2000" dirty="0"/>
              <a:t>гражданам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лицам </a:t>
            </a:r>
            <a:r>
              <a:rPr lang="ru-RU" sz="2000" dirty="0"/>
              <a:t>без гражданства, </a:t>
            </a:r>
            <a:endParaRPr lang="ru-RU" sz="2000" dirty="0" smtClean="0"/>
          </a:p>
          <a:p>
            <a:r>
              <a:rPr lang="ru-RU" sz="2000" dirty="0" smtClean="0"/>
              <a:t>направляющимся </a:t>
            </a:r>
            <a:r>
              <a:rPr lang="ru-RU" sz="2000" dirty="0"/>
              <a:t>в Россию в качестве туристов, </a:t>
            </a:r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предъявлении </a:t>
            </a:r>
            <a:r>
              <a:rPr lang="ru-RU" sz="20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подтверждения </a:t>
            </a:r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туристической фирмой, имеющей лицензию </a:t>
            </a:r>
            <a:r>
              <a:rPr lang="ru-RU" sz="20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право </a:t>
            </a:r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международной туристической деятельности и получившей </a:t>
            </a:r>
            <a:r>
              <a:rPr lang="ru-RU" sz="20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тур-</a:t>
            </a:r>
            <a:r>
              <a:rPr lang="ru-RU" sz="2000" i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референс</a:t>
            </a:r>
            <a:r>
              <a:rPr lang="ru-RU" sz="20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871" y="1614309"/>
            <a:ext cx="4249457" cy="215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67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9441" y="790434"/>
            <a:ext cx="980440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Транзитные визы </a:t>
            </a:r>
            <a:r>
              <a:rPr lang="ru-RU" sz="2000" dirty="0"/>
              <a:t>(могут быть дипломатическими, служебными </a:t>
            </a:r>
            <a:r>
              <a:rPr lang="ru-RU" sz="2000" dirty="0" smtClean="0"/>
              <a:t>и обыкновенными</a:t>
            </a:r>
            <a:r>
              <a:rPr lang="ru-RU" sz="2000" dirty="0"/>
              <a:t>) выдаются иностранным гражданам, следующим</a:t>
            </a:r>
          </a:p>
          <a:p>
            <a:r>
              <a:rPr lang="ru-RU" sz="2000" dirty="0"/>
              <a:t>транзитом через территорию России, в тех случаях, когда они не </a:t>
            </a:r>
            <a:r>
              <a:rPr lang="ru-RU" sz="2000" dirty="0" smtClean="0"/>
              <a:t>имеют </a:t>
            </a:r>
            <a:r>
              <a:rPr lang="ru-RU" sz="2000" dirty="0"/>
              <a:t>право на безвизовый транзит.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Срок </a:t>
            </a:r>
            <a:r>
              <a:rPr lang="ru-RU" sz="2000" dirty="0"/>
              <a:t>действия ракой визы не </a:t>
            </a:r>
            <a:r>
              <a:rPr lang="ru-RU" sz="2000" dirty="0" smtClean="0"/>
              <a:t>может превышать </a:t>
            </a:r>
            <a:r>
              <a:rPr lang="ru-RU" sz="2000" dirty="0"/>
              <a:t>трёх дней со дня выдачи, при этом установлен </a:t>
            </a:r>
            <a:r>
              <a:rPr lang="ru-RU" sz="2000" dirty="0" smtClean="0"/>
              <a:t>максимально </a:t>
            </a:r>
            <a:r>
              <a:rPr lang="ru-RU" sz="2000" dirty="0"/>
              <a:t>разрешённый период пребывания на территории РФ: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трёх дней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при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следовании авиатранспортом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дней – при следовании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морским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речным или железнодорожным транспортом.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Такие </a:t>
            </a:r>
            <a:r>
              <a:rPr lang="ru-RU" sz="2000" dirty="0"/>
              <a:t>визы </a:t>
            </a:r>
            <a:r>
              <a:rPr lang="ru-RU" sz="2000" dirty="0" smtClean="0"/>
              <a:t>оформляются </a:t>
            </a:r>
            <a:r>
              <a:rPr lang="ru-RU" sz="2000" dirty="0"/>
              <a:t>на основании предъявляемых оплаченных и подтверждённых</a:t>
            </a:r>
          </a:p>
          <a:p>
            <a:r>
              <a:rPr lang="ru-RU" sz="2000" dirty="0"/>
              <a:t>проездных документов (билетов) и при наличии визы страны </a:t>
            </a:r>
            <a:r>
              <a:rPr lang="ru-RU" sz="2000" dirty="0" smtClean="0"/>
              <a:t>назначения </a:t>
            </a:r>
            <a:r>
              <a:rPr lang="ru-RU" sz="2000" dirty="0"/>
              <a:t>или сопредельного государства.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268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1466" y="900647"/>
            <a:ext cx="94036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Многократные визы </a:t>
            </a:r>
            <a:r>
              <a:rPr lang="ru-RU" sz="2000" dirty="0"/>
              <a:t>дают право на многократный въезд в </a:t>
            </a:r>
            <a:r>
              <a:rPr lang="ru-RU" sz="2000" dirty="0" smtClean="0"/>
              <a:t>Российскую </a:t>
            </a:r>
            <a:r>
              <a:rPr lang="ru-RU" sz="2000" dirty="0"/>
              <a:t>Федерацию. </a:t>
            </a:r>
            <a:endParaRPr lang="ru-RU" sz="2000" dirty="0" smtClean="0"/>
          </a:p>
          <a:p>
            <a:endParaRPr lang="ru-RU" sz="2000" dirty="0"/>
          </a:p>
          <a:p>
            <a:pPr marL="457200" indent="-457200">
              <a:buClr>
                <a:schemeClr val="accent4">
                  <a:lumMod val="60000"/>
                  <a:lumOff val="40000"/>
                </a:schemeClr>
              </a:buClr>
              <a:buFont typeface="+mj-lt"/>
              <a:buAutoNum type="arabicParenR"/>
            </a:pPr>
            <a:r>
              <a:rPr lang="ru-RU" sz="2000" dirty="0" smtClean="0"/>
              <a:t>Такие </a:t>
            </a:r>
            <a:r>
              <a:rPr lang="ru-RU" sz="2000" dirty="0"/>
              <a:t>визы выдаются сроком до одного года </a:t>
            </a:r>
            <a:r>
              <a:rPr lang="ru-RU" sz="2000" dirty="0" smtClean="0"/>
              <a:t>только по </a:t>
            </a:r>
            <a:r>
              <a:rPr lang="ru-RU" sz="2000" dirty="0"/>
              <a:t>указанию ДКС МИД РФ и представительства на МИД России </a:t>
            </a:r>
            <a:r>
              <a:rPr lang="ru-RU" sz="2000" dirty="0" smtClean="0"/>
              <a:t>в субъектах </a:t>
            </a:r>
            <a:r>
              <a:rPr lang="ru-RU" sz="2000" dirty="0"/>
              <a:t>Федерации. </a:t>
            </a:r>
            <a:endParaRPr lang="ru-RU" sz="2000" dirty="0" smtClean="0"/>
          </a:p>
          <a:p>
            <a:pPr marL="457200" indent="-457200">
              <a:buClr>
                <a:schemeClr val="accent4">
                  <a:lumMod val="60000"/>
                  <a:lumOff val="40000"/>
                </a:schemeClr>
              </a:buClr>
              <a:buFont typeface="+mj-lt"/>
              <a:buAutoNum type="arabicParenR"/>
            </a:pPr>
            <a:endParaRPr lang="ru-RU" sz="2000" dirty="0" smtClean="0"/>
          </a:p>
          <a:p>
            <a:pPr marL="457200" indent="-457200">
              <a:buClr>
                <a:schemeClr val="accent4">
                  <a:lumMod val="60000"/>
                  <a:lumOff val="40000"/>
                </a:schemeClr>
              </a:buClr>
              <a:buFont typeface="+mj-lt"/>
              <a:buAutoNum type="arabicParenR"/>
            </a:pPr>
            <a:r>
              <a:rPr lang="ru-RU" sz="2000" dirty="0" smtClean="0"/>
              <a:t>Многократные </a:t>
            </a:r>
            <a:r>
              <a:rPr lang="ru-RU" sz="2000" dirty="0"/>
              <a:t>визы дают право их </a:t>
            </a:r>
            <a:r>
              <a:rPr lang="ru-RU" sz="2000" dirty="0" smtClean="0"/>
              <a:t>владельцам пребывать </a:t>
            </a:r>
            <a:r>
              <a:rPr lang="ru-RU" sz="2000" dirty="0"/>
              <a:t>на российской территории не более 90 дней при </a:t>
            </a:r>
            <a:r>
              <a:rPr lang="ru-RU" sz="2000" dirty="0" smtClean="0"/>
              <a:t>каждом въезде </a:t>
            </a:r>
            <a:r>
              <a:rPr lang="ru-RU" sz="2000" dirty="0"/>
              <a:t>в Россию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Групповые визы выдаются при въезде на территорию </a:t>
            </a:r>
            <a:r>
              <a:rPr lang="ru-RU" sz="2000" dirty="0" smtClean="0"/>
              <a:t>России групп </a:t>
            </a:r>
            <a:r>
              <a:rPr lang="ru-RU" sz="2000" dirty="0"/>
              <a:t>иностранцев (студентов, школьников, пенсионеров, </a:t>
            </a:r>
            <a:r>
              <a:rPr lang="ru-RU" sz="2000" dirty="0" smtClean="0"/>
              <a:t>военнослужащих </a:t>
            </a:r>
            <a:r>
              <a:rPr lang="ru-RU" sz="2000" dirty="0"/>
              <a:t>и др.) в целях упрощения визовых формальностей.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Такие визы оформляются </a:t>
            </a:r>
            <a:r>
              <a:rPr lang="ru-RU" sz="2000" dirty="0"/>
              <a:t>только по разрешению МИД РФ и представительств</a:t>
            </a:r>
          </a:p>
          <a:p>
            <a:r>
              <a:rPr lang="ru-RU" sz="2000" dirty="0"/>
              <a:t>МИД РФ в субъектах Федерации, если иное не предусмотрено </a:t>
            </a:r>
            <a:r>
              <a:rPr lang="ru-RU" sz="2000" dirty="0" smtClean="0"/>
              <a:t>специальными </a:t>
            </a:r>
            <a:r>
              <a:rPr lang="ru-RU" sz="2000" dirty="0"/>
              <a:t>соглашениями.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065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7289" y="424472"/>
            <a:ext cx="9855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оформлении виз иностранным гражданам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</a:t>
            </a:r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заграничные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учреждения РФ руководствуются следующими правилами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Прежде всего проверяется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наличие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приглашения или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турваучера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подлинность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предъявленного иностранным гражданином паспорта,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действия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которого не должен истекать ранее </a:t>
            </a:r>
            <a:r>
              <a:rPr lang="ru-RU" sz="2000" dirty="0"/>
              <a:t>окончания срока </a:t>
            </a:r>
            <a:r>
              <a:rPr lang="ru-RU" sz="2000" dirty="0" smtClean="0"/>
              <a:t>действия запрашиваемой </a:t>
            </a:r>
            <a:r>
              <a:rPr lang="ru-RU" sz="2000" dirty="0"/>
              <a:t>визы.</a:t>
            </a:r>
          </a:p>
          <a:p>
            <a:endParaRPr lang="ru-RU" sz="2000" dirty="0" smtClean="0"/>
          </a:p>
          <a:p>
            <a:r>
              <a:rPr lang="ru-RU" sz="2000" dirty="0" smtClean="0"/>
              <a:t>Консульское </a:t>
            </a:r>
            <a:r>
              <a:rPr lang="ru-RU" sz="2000" dirty="0"/>
              <a:t>должностное лицо проверяет правильность </a:t>
            </a:r>
            <a:r>
              <a:rPr lang="ru-RU" sz="2000" dirty="0" smtClean="0"/>
              <a:t>заполнения </a:t>
            </a:r>
            <a:r>
              <a:rPr lang="ru-RU" sz="2000" dirty="0"/>
              <a:t>анкеты, сравнивая содержание ответов с паспортными данными, </a:t>
            </a:r>
            <a:r>
              <a:rPr lang="ru-RU" sz="2000" dirty="0" smtClean="0"/>
              <a:t>а также </a:t>
            </a:r>
            <a:r>
              <a:rPr lang="ru-RU" sz="2000" dirty="0"/>
              <a:t>соответствие представляемых фотографий действующим </a:t>
            </a:r>
            <a:r>
              <a:rPr lang="ru-RU" sz="2000" dirty="0" smtClean="0"/>
              <a:t>требованиям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smtClean="0"/>
              <a:t>У </a:t>
            </a:r>
            <a:r>
              <a:rPr lang="ru-RU" sz="2000" dirty="0"/>
              <a:t>заявителя выясняются другие вопросы, которые могут </a:t>
            </a:r>
            <a:r>
              <a:rPr lang="ru-RU" sz="2000" dirty="0" smtClean="0"/>
              <a:t>оказаться </a:t>
            </a:r>
            <a:r>
              <a:rPr lang="ru-RU" sz="2000" dirty="0"/>
              <a:t>необходимыми для изучения ходатайства о выдаче визы. </a:t>
            </a:r>
            <a:r>
              <a:rPr lang="ru-RU" sz="2000" dirty="0" smtClean="0"/>
              <a:t>При изучении </a:t>
            </a:r>
            <a:r>
              <a:rPr lang="ru-RU" sz="2000" dirty="0"/>
              <a:t>ходатайства необходимо убедиться, что заявитель не </a:t>
            </a:r>
            <a:r>
              <a:rPr lang="ru-RU" sz="2000" dirty="0" smtClean="0"/>
              <a:t>проходит </a:t>
            </a:r>
            <a:r>
              <a:rPr lang="ru-RU" sz="2000" dirty="0"/>
              <a:t>по «Списку лиц, въезд которым в Российскую Федерацию закрыт</a:t>
            </a:r>
            <a:r>
              <a:rPr lang="ru-RU" sz="2000" dirty="0" smtClean="0"/>
              <a:t>».</a:t>
            </a:r>
          </a:p>
          <a:p>
            <a:endParaRPr lang="ru-RU" sz="2000" dirty="0"/>
          </a:p>
          <a:p>
            <a:r>
              <a:rPr lang="ru-RU" sz="2000" dirty="0"/>
              <a:t>Кроме </a:t>
            </a:r>
            <a:r>
              <a:rPr lang="ru-RU" sz="2000" dirty="0" smtClean="0"/>
              <a:t>того</a:t>
            </a:r>
            <a:r>
              <a:rPr lang="ru-RU" sz="2000" dirty="0"/>
              <a:t>, граждане стран Шенгенской группы, Израиля, </a:t>
            </a:r>
            <a:r>
              <a:rPr lang="ru-RU" sz="2000" dirty="0" smtClean="0"/>
              <a:t>Финляндии</a:t>
            </a:r>
            <a:r>
              <a:rPr lang="ru-RU" sz="2000" dirty="0"/>
              <a:t>, Эстонии и Чехии должны при оформлении визы </a:t>
            </a:r>
            <a:r>
              <a:rPr lang="ru-RU" sz="2000" dirty="0" smtClean="0"/>
              <a:t>обязательно предъявить </a:t>
            </a:r>
            <a:r>
              <a:rPr lang="ru-RU" sz="2000" dirty="0"/>
              <a:t>страховой полис.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04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9819" y="261034"/>
            <a:ext cx="918915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Нотариальные функции в отношении </a:t>
            </a:r>
            <a:r>
              <a:rPr lang="ru-RU" sz="22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 своего </a:t>
            </a:r>
            <a:r>
              <a:rPr lang="ru-RU" sz="22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14396" y="836767"/>
            <a:ext cx="1034062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соответствии со ст. 38 Основ законодательства РФ «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нотариате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консул совершает нижеследующие нотариальные действия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ru-RU" sz="1900" dirty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удостоверяет </a:t>
            </a:r>
            <a:r>
              <a:rPr lang="ru-RU" sz="1900" dirty="0"/>
              <a:t>сделки (договоры, завещания, доверенности</a:t>
            </a:r>
            <a:r>
              <a:rPr lang="ru-RU" sz="1900" dirty="0" smtClean="0"/>
              <a:t>), кроме </a:t>
            </a:r>
            <a:r>
              <a:rPr lang="ru-RU" sz="1900" dirty="0"/>
              <a:t>договоров об отчуждении недвижимого имущества, </a:t>
            </a:r>
            <a:r>
              <a:rPr lang="ru-RU" sz="1900" dirty="0" smtClean="0"/>
              <a:t>находящегося </a:t>
            </a:r>
            <a:r>
              <a:rPr lang="ru-RU" sz="1900" dirty="0"/>
              <a:t>на территории РФ;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принимает </a:t>
            </a:r>
            <a:r>
              <a:rPr lang="ru-RU" sz="1900" dirty="0"/>
              <a:t>меры к охране наследственного имущества;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выдаёт </a:t>
            </a:r>
            <a:r>
              <a:rPr lang="ru-RU" sz="1900" dirty="0"/>
              <a:t>свидетельства о праве на наследство;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выдаёт </a:t>
            </a:r>
            <a:r>
              <a:rPr lang="ru-RU" sz="1900" dirty="0"/>
              <a:t>свидетельства о праве собственности на долю в </a:t>
            </a:r>
            <a:r>
              <a:rPr lang="ru-RU" sz="1900" dirty="0" smtClean="0"/>
              <a:t>общем имуществе </a:t>
            </a:r>
            <a:r>
              <a:rPr lang="ru-RU" sz="1900" dirty="0"/>
              <a:t>супругов;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свидетельствует </a:t>
            </a:r>
            <a:r>
              <a:rPr lang="ru-RU" sz="1900" dirty="0"/>
              <a:t>верность копий документов и выписок из них;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свидетельствует </a:t>
            </a:r>
            <a:r>
              <a:rPr lang="ru-RU" sz="1900" dirty="0"/>
              <a:t>подлинность подписи на документах;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свидетельствует </a:t>
            </a:r>
            <a:r>
              <a:rPr lang="ru-RU" sz="1900" dirty="0"/>
              <a:t>верность перевода документов с одного </a:t>
            </a:r>
            <a:r>
              <a:rPr lang="ru-RU" sz="1900" dirty="0" smtClean="0"/>
              <a:t>языка на </a:t>
            </a:r>
            <a:r>
              <a:rPr lang="ru-RU" sz="1900" dirty="0"/>
              <a:t>другой;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удостоверяет </a:t>
            </a:r>
            <a:r>
              <a:rPr lang="ru-RU" sz="1900" dirty="0"/>
              <a:t>факт нахождения гражданина в живых;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удостоверяет </a:t>
            </a:r>
            <a:r>
              <a:rPr lang="ru-RU" sz="1900" dirty="0"/>
              <a:t>факт нахождения гражданина в </a:t>
            </a:r>
            <a:r>
              <a:rPr lang="ru-RU" sz="1900" dirty="0" smtClean="0"/>
              <a:t>определённом месте</a:t>
            </a:r>
            <a:r>
              <a:rPr lang="ru-RU" sz="1900" dirty="0"/>
              <a:t>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удостоверяет </a:t>
            </a:r>
            <a:r>
              <a:rPr lang="ru-RU" sz="1900" dirty="0"/>
              <a:t>тождественность гражданина с лицом, </a:t>
            </a:r>
            <a:r>
              <a:rPr lang="ru-RU" sz="1900" dirty="0" smtClean="0"/>
              <a:t>изображённым </a:t>
            </a:r>
            <a:r>
              <a:rPr lang="ru-RU" sz="1900" dirty="0"/>
              <a:t>на фотографии;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удостоверяет </a:t>
            </a:r>
            <a:r>
              <a:rPr lang="ru-RU" sz="1900" dirty="0"/>
              <a:t>время предъявления документов;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принимает </a:t>
            </a:r>
            <a:r>
              <a:rPr lang="ru-RU" sz="1900" dirty="0"/>
              <a:t>в депозит денежные суммы и ценные бумаги;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совершает </a:t>
            </a:r>
            <a:r>
              <a:rPr lang="ru-RU" sz="1900" dirty="0"/>
              <a:t>исполнительные надписи;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принимает </a:t>
            </a:r>
            <a:r>
              <a:rPr lang="ru-RU" sz="1900" dirty="0"/>
              <a:t>на хранение документы;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обеспечивает </a:t>
            </a:r>
            <a:r>
              <a:rPr lang="ru-RU" sz="1900" dirty="0"/>
              <a:t>доказательства;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совершает </a:t>
            </a:r>
            <a:r>
              <a:rPr lang="ru-RU" sz="1900" dirty="0"/>
              <a:t>морские протесты.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925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3686" y="623291"/>
            <a:ext cx="877146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Консульские должностные лица совершают </a:t>
            </a:r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нотариальные </a:t>
            </a: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действия </a:t>
            </a:r>
            <a:r>
              <a:rPr lang="ru-RU" sz="2000" dirty="0"/>
              <a:t>по просьбе граждан и юридических лиц России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Иностранные лица,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лица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гражданства,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иностранные юридические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лица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также </a:t>
            </a:r>
            <a:r>
              <a:rPr lang="ru-RU" sz="2000" dirty="0"/>
              <a:t>имеют право обращаться в консульские </a:t>
            </a:r>
            <a:r>
              <a:rPr lang="ru-RU" sz="2000" dirty="0" smtClean="0"/>
              <a:t>учреждения России </a:t>
            </a:r>
            <a:r>
              <a:rPr lang="ru-RU" sz="2000" dirty="0"/>
              <a:t>за совершением нотариальных действий на документах, </a:t>
            </a:r>
            <a:r>
              <a:rPr lang="ru-RU" sz="2000" dirty="0" smtClean="0"/>
              <a:t>предназначенных </a:t>
            </a:r>
            <a:r>
              <a:rPr lang="ru-RU" sz="2000" dirty="0"/>
              <a:t>для применения в России. </a:t>
            </a:r>
            <a:endParaRPr lang="ru-RU" sz="2000" dirty="0" smtClean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соответствии с </a:t>
            </a:r>
            <a:r>
              <a:rPr lang="ru-RU" sz="2000" dirty="0" smtClean="0"/>
              <a:t>двусторонними договорами </a:t>
            </a:r>
            <a:r>
              <a:rPr lang="ru-RU" sz="2000" dirty="0"/>
              <a:t>и многосторонней Конвенцией о правовой помощи и </a:t>
            </a:r>
            <a:r>
              <a:rPr lang="ru-RU" sz="2000" dirty="0" smtClean="0"/>
              <a:t>правовых </a:t>
            </a:r>
            <a:r>
              <a:rPr lang="ru-RU" sz="2000" dirty="0"/>
              <a:t>отношениях 1993 г.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нотариальные документы принимаются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договаривающимися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сторонами на взаимной основе, без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какого-либо дополнительного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удостоверения</a:t>
            </a:r>
            <a:r>
              <a:rPr lang="ru-RU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958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5379" y="416047"/>
            <a:ext cx="102587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Нотариальное производство ведётся на том же языке, что и </a:t>
            </a: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делопроизводство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консульского учреждения.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30955" y="1483439"/>
            <a:ext cx="1062284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Нотариальные действия совершаются в день предъявления всех </a:t>
            </a:r>
            <a:r>
              <a:rPr lang="ru-RU" sz="2000" dirty="0" smtClean="0"/>
              <a:t>необходимых </a:t>
            </a:r>
            <a:r>
              <a:rPr lang="ru-RU" sz="2000" dirty="0"/>
              <a:t>документов, уплаты консульских взносов и возмещения </a:t>
            </a:r>
            <a:r>
              <a:rPr lang="ru-RU" sz="2000" dirty="0" smtClean="0"/>
              <a:t>фактических </a:t>
            </a:r>
            <a:r>
              <a:rPr lang="ru-RU" sz="2000" dirty="0"/>
              <a:t>расходов, связанных с совершением нотариальных действий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При совершении нотариальных действий консульское </a:t>
            </a:r>
            <a:r>
              <a:rPr lang="ru-RU" sz="2000" dirty="0" smtClean="0"/>
              <a:t>должностное </a:t>
            </a:r>
            <a:r>
              <a:rPr lang="ru-RU" sz="2000" dirty="0"/>
              <a:t>лицо устанавливает личность обратившихся граждан России по </a:t>
            </a:r>
            <a:r>
              <a:rPr lang="ru-RU" sz="2000" dirty="0" smtClean="0"/>
              <a:t>их заграничным </a:t>
            </a:r>
            <a:r>
              <a:rPr lang="ru-RU" sz="2000" dirty="0"/>
              <a:t>паспортам или документам, их заменяющим. </a:t>
            </a:r>
            <a:r>
              <a:rPr lang="ru-RU" sz="2000" dirty="0" smtClean="0"/>
              <a:t>Личность иностранных </a:t>
            </a:r>
            <a:r>
              <a:rPr lang="ru-RU" sz="2000" dirty="0"/>
              <a:t>граждан и лиц без гражданства устанавливается по </a:t>
            </a:r>
            <a:endParaRPr lang="ru-RU" sz="2000" dirty="0" smtClean="0"/>
          </a:p>
          <a:p>
            <a:r>
              <a:rPr lang="ru-RU" sz="2000" dirty="0" smtClean="0"/>
              <a:t>иностранным </a:t>
            </a:r>
            <a:r>
              <a:rPr lang="ru-RU" sz="2000" dirty="0"/>
              <a:t>паспортам или документам, их заменяющим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При удостоверении сделок по просьбе физических и </a:t>
            </a:r>
            <a:r>
              <a:rPr lang="ru-RU" sz="2000" dirty="0" smtClean="0"/>
              <a:t>юридических лиц </a:t>
            </a:r>
            <a:r>
              <a:rPr lang="ru-RU" sz="2000" dirty="0"/>
              <a:t>выясняются дееспособность граждан и правоспособность </a:t>
            </a:r>
            <a:r>
              <a:rPr lang="ru-RU" sz="2000" dirty="0" smtClean="0"/>
              <a:t>юридических </a:t>
            </a:r>
            <a:r>
              <a:rPr lang="ru-RU" sz="2000" dirty="0"/>
              <a:t>лиц, участвующих в сделках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Сделки (договоры, завещания, доверенности), нотариальные </a:t>
            </a:r>
            <a:r>
              <a:rPr lang="ru-RU" sz="2000" dirty="0" smtClean="0"/>
              <a:t>свидетельства</a:t>
            </a:r>
            <a:r>
              <a:rPr lang="ru-RU" sz="2000" dirty="0"/>
              <a:t>, исполнительные надписи, акты о морском протесте </a:t>
            </a:r>
            <a:r>
              <a:rPr lang="ru-RU" sz="2000" dirty="0" smtClean="0"/>
              <a:t>консульское </a:t>
            </a:r>
            <a:r>
              <a:rPr lang="ru-RU" sz="2000" dirty="0"/>
              <a:t>должностное лицо оформляет в двух экземплярах, один </a:t>
            </a:r>
            <a:r>
              <a:rPr lang="ru-RU" sz="2000" dirty="0" smtClean="0"/>
              <a:t>из которых </a:t>
            </a:r>
            <a:r>
              <a:rPr lang="ru-RU" sz="2000" dirty="0"/>
              <a:t>остаётся в делах консульского учреждения.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62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9866" y="1374423"/>
            <a:ext cx="93359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Консул не принимает для совершения нотариальных </a:t>
            </a:r>
            <a:r>
              <a:rPr lang="ru-RU" sz="2000" dirty="0" smtClean="0"/>
              <a:t>действий документы</a:t>
            </a:r>
            <a:r>
              <a:rPr lang="ru-RU" sz="2000" dirty="0"/>
              <a:t>, имеющие подчистки, приписки, зачёркнутые слова и </a:t>
            </a:r>
            <a:r>
              <a:rPr lang="ru-RU" sz="2000" dirty="0" smtClean="0"/>
              <a:t>иные исправления</a:t>
            </a:r>
            <a:r>
              <a:rPr lang="ru-RU" sz="2000" dirty="0"/>
              <a:t>, не оговорённые и не заверенные подписью </a:t>
            </a:r>
            <a:r>
              <a:rPr lang="ru-RU" sz="2000" dirty="0" smtClean="0"/>
              <a:t>должностного лица </a:t>
            </a:r>
            <a:r>
              <a:rPr lang="ru-RU" sz="2000" dirty="0"/>
              <a:t>и печатью учреждения, выдавшего документы, а также </a:t>
            </a:r>
            <a:r>
              <a:rPr lang="ru-RU" sz="2000" dirty="0" smtClean="0"/>
              <a:t>документы</a:t>
            </a:r>
            <a:r>
              <a:rPr lang="ru-RU" sz="2000" dirty="0"/>
              <a:t>, исполненные карандашом.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Российские </a:t>
            </a:r>
            <a:r>
              <a:rPr lang="ru-RU" sz="2000" dirty="0"/>
              <a:t>консульские </a:t>
            </a:r>
            <a:r>
              <a:rPr lang="ru-RU" sz="2000" dirty="0" smtClean="0"/>
              <a:t>должностные лица </a:t>
            </a:r>
            <a:r>
              <a:rPr lang="ru-RU" sz="2000" dirty="0"/>
              <a:t>не должны принимать документы, исходящие от </a:t>
            </a:r>
            <a:r>
              <a:rPr lang="ru-RU" sz="2000" dirty="0" smtClean="0"/>
              <a:t>иностранных властей</a:t>
            </a:r>
            <a:r>
              <a:rPr lang="ru-RU" sz="2000" dirty="0"/>
              <a:t>, для совершения нотариальных и других действий (</a:t>
            </a:r>
            <a:r>
              <a:rPr lang="ru-RU" sz="2000" dirty="0" smtClean="0"/>
              <a:t>удостоверение </a:t>
            </a:r>
            <a:r>
              <a:rPr lang="ru-RU" sz="2000" dirty="0"/>
              <a:t>правильности перевода на русский язык, копии </a:t>
            </a:r>
            <a:r>
              <a:rPr lang="ru-RU" sz="2000" dirty="0" smtClean="0"/>
              <a:t>документов, </a:t>
            </a:r>
            <a:r>
              <a:rPr lang="ru-RU" sz="2000" dirty="0" err="1" smtClean="0"/>
              <a:t>вписание</a:t>
            </a:r>
            <a:r>
              <a:rPr lang="ru-RU" sz="2000" dirty="0" smtClean="0"/>
              <a:t> </a:t>
            </a:r>
            <a:r>
              <a:rPr lang="ru-RU" sz="2000" dirty="0"/>
              <a:t>детей в паспорта родителей и т.п.), которые предварительно</a:t>
            </a:r>
          </a:p>
          <a:p>
            <a:r>
              <a:rPr lang="ru-RU" sz="2000" dirty="0"/>
              <a:t>не легализованы в установленном порядке или не заверены </a:t>
            </a:r>
            <a:r>
              <a:rPr lang="ru-RU" sz="2000" dirty="0" smtClean="0"/>
              <a:t>штампом «</a:t>
            </a:r>
            <a:r>
              <a:rPr lang="ru-RU" sz="2000" dirty="0" err="1" smtClean="0"/>
              <a:t>апостиль</a:t>
            </a:r>
            <a:r>
              <a:rPr lang="ru-RU" sz="2000" dirty="0"/>
              <a:t>», если иное не предусмотрено двусторонним договором РФ.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624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3710" y="279677"/>
            <a:ext cx="1107157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Все нотариальные действия, совершаемые консульскими </a:t>
            </a:r>
            <a:r>
              <a:rPr lang="ru-RU" sz="2000" dirty="0" smtClean="0"/>
              <a:t>должностными </a:t>
            </a:r>
            <a:r>
              <a:rPr lang="ru-RU" sz="2000" dirty="0"/>
              <a:t>лицами, регистрируются в реестрах регистрации </a:t>
            </a:r>
            <a:r>
              <a:rPr lang="ru-RU" sz="2000" dirty="0" smtClean="0"/>
              <a:t>нотариальных </a:t>
            </a:r>
            <a:r>
              <a:rPr lang="ru-RU" sz="2000" dirty="0"/>
              <a:t>действий, </a:t>
            </a:r>
            <a:r>
              <a:rPr lang="ru-RU" sz="2000" dirty="0" smtClean="0"/>
              <a:t>которые.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должны храниться в консульском учреждении в течение трёх лет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Консул вправе отказать в совершении нотариального </a:t>
            </a:r>
            <a:r>
              <a:rPr lang="ru-RU" sz="2000" dirty="0" smtClean="0"/>
              <a:t>действия, если </a:t>
            </a:r>
            <a:r>
              <a:rPr lang="ru-RU" sz="2000" dirty="0"/>
              <a:t>оно противоречит законодательству РФ. По просьбе заявителя </a:t>
            </a:r>
            <a:r>
              <a:rPr lang="ru-RU" sz="2000" dirty="0" smtClean="0"/>
              <a:t>он должен </a:t>
            </a:r>
            <a:r>
              <a:rPr lang="ru-RU" sz="2000" dirty="0"/>
              <a:t>изложить в письменной форме причины отказа и </a:t>
            </a:r>
            <a:r>
              <a:rPr lang="ru-RU" sz="2000" dirty="0" smtClean="0"/>
              <a:t>разъяснить порядок </a:t>
            </a:r>
            <a:r>
              <a:rPr lang="ru-RU" sz="2000" dirty="0"/>
              <a:t>его обжалования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Граждане и юридические лица РФ, находящиеся за рубежом, </a:t>
            </a:r>
            <a:r>
              <a:rPr lang="ru-RU" sz="2000" dirty="0" smtClean="0"/>
              <a:t>могут </a:t>
            </a:r>
            <a:r>
              <a:rPr lang="ru-RU" sz="2000" dirty="0"/>
              <a:t>обращаться за совершением нотариальных сделок к местным </a:t>
            </a:r>
            <a:r>
              <a:rPr lang="ru-RU" sz="2000" dirty="0" smtClean="0"/>
              <a:t>нотариусам</a:t>
            </a:r>
            <a:r>
              <a:rPr lang="ru-RU" sz="2000" dirty="0"/>
              <a:t>.</a:t>
            </a:r>
          </a:p>
          <a:p>
            <a:r>
              <a:rPr lang="ru-RU" sz="2000" dirty="0"/>
              <a:t>Документы, нотариально удостоверенные иностранными </a:t>
            </a:r>
            <a:r>
              <a:rPr lang="ru-RU" sz="2000" dirty="0" smtClean="0"/>
              <a:t>нотариусами</a:t>
            </a:r>
            <a:r>
              <a:rPr lang="ru-RU" sz="2000" dirty="0"/>
              <a:t>, признаются действительными на территории РФ при условии </a:t>
            </a:r>
            <a:r>
              <a:rPr lang="ru-RU" sz="2000" dirty="0" smtClean="0"/>
              <a:t>их легализации </a:t>
            </a:r>
            <a:r>
              <a:rPr lang="ru-RU" sz="2000" dirty="0"/>
              <a:t>российскими консульскими учреждениями или </a:t>
            </a:r>
            <a:r>
              <a:rPr lang="ru-RU" sz="2000" dirty="0" smtClean="0"/>
              <a:t>заверения их </a:t>
            </a:r>
            <a:r>
              <a:rPr lang="ru-RU" sz="2000" dirty="0"/>
              <a:t>местными властями штампом «</a:t>
            </a:r>
            <a:r>
              <a:rPr lang="ru-RU" sz="2000" dirty="0" err="1"/>
              <a:t>апостиль</a:t>
            </a:r>
            <a:r>
              <a:rPr lang="ru-RU" sz="2000" dirty="0"/>
              <a:t>», если иностранное </a:t>
            </a:r>
            <a:r>
              <a:rPr lang="ru-RU" sz="2000" dirty="0" smtClean="0"/>
              <a:t>государство </a:t>
            </a:r>
            <a:r>
              <a:rPr lang="ru-RU" sz="2000" dirty="0"/>
              <a:t>является участником Гаагской конвенции 1961 г., отменяющей </a:t>
            </a:r>
            <a:r>
              <a:rPr lang="ru-RU" sz="2000" dirty="0" smtClean="0"/>
              <a:t>требования </a:t>
            </a:r>
            <a:r>
              <a:rPr lang="ru-RU" sz="2000" dirty="0"/>
              <a:t>легализации иностранных официальных документов.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23709" y="5215473"/>
            <a:ext cx="110715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Документы, нотариально удостоверенные нотариусами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иностранных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государств, с которыми Российская Федерация имеет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двусторонние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или многосторонние договоры (конвенции) о правовой помощи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и правовых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отношениях, принимаются для рассмотрения на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территории РФ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без их легализации</a:t>
            </a:r>
            <a:r>
              <a:rPr lang="ru-RU" sz="2000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139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AD31-ED81-4085-9D32-107AE64060AA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8942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3286</Words>
  <Application>Microsoft Office PowerPoint</Application>
  <PresentationFormat>Широкоэкранный</PresentationFormat>
  <Paragraphs>446</Paragraphs>
  <Slides>32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76</cp:revision>
  <dcterms:created xsi:type="dcterms:W3CDTF">2020-12-16T09:29:27Z</dcterms:created>
  <dcterms:modified xsi:type="dcterms:W3CDTF">2020-12-21T03:17:01Z</dcterms:modified>
</cp:coreProperties>
</file>