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1" r:id="rId5"/>
    <p:sldId id="260" r:id="rId6"/>
    <p:sldId id="263" r:id="rId7"/>
  </p:sldIdLst>
  <p:sldSz cx="9144000" cy="6858000" type="screen4x3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2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01FF3-40E8-4676-8BDC-2AAE3FBEA9EE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E86CA-8FAD-402F-9DFD-8F91BB810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707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>
              <a:latin typeface="Arial" charset="0"/>
            </a:endParaRPr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81E4A9-73B5-4F4C-AC99-36B1003E8E62}" type="slidenum">
              <a:rPr lang="ru-RU" altLang="ru-RU"/>
              <a:pPr eaLnBrk="1" hangingPunct="1"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E86CA-8FAD-402F-9DFD-8F91BB81069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221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E86CA-8FAD-402F-9DFD-8F91BB81069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240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E86CA-8FAD-402F-9DFD-8F91BB81069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083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E86CA-8FAD-402F-9DFD-8F91BB81069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444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charset="0"/>
            </a:endParaRPr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2BAC2BB-2A89-4534-BC1E-D5E022C4B54B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00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486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46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380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005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126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194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06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771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14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624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828D206-4FB2-4773-930A-4B3CC226C76A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fld id="{1799EC48-9E94-43A6-9620-EFF847BEAE33}" type="slidenum">
              <a:rPr lang="ru-RU" smtClean="0"/>
              <a:t>‹#›</a:t>
            </a:fld>
            <a:endParaRPr lang="ru-RU"/>
          </a:p>
        </p:txBody>
      </p:sp>
      <p:pic>
        <p:nvPicPr>
          <p:cNvPr id="1031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5"/>
          <p:cNvSpPr>
            <a:spLocks noChangeShapeType="1"/>
          </p:cNvSpPr>
          <p:nvPr/>
        </p:nvSpPr>
        <p:spPr bwMode="auto">
          <a:xfrm>
            <a:off x="323850" y="2636912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1" name="Line 6"/>
          <p:cNvSpPr>
            <a:spLocks noChangeShapeType="1"/>
          </p:cNvSpPr>
          <p:nvPr/>
        </p:nvSpPr>
        <p:spPr bwMode="auto">
          <a:xfrm>
            <a:off x="323850" y="486916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323850" y="2779564"/>
            <a:ext cx="8496300" cy="1938992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333399"/>
                </a:solidFill>
              </a:rPr>
              <a:t>Система нормативного регулирования бухгалтерского учета в Российской Федерации.</a:t>
            </a:r>
            <a:endParaRPr lang="ru-RU" altLang="ru-RU" sz="4000" dirty="0">
              <a:solidFill>
                <a:srgbClr val="333399"/>
              </a:solidFill>
            </a:endParaRPr>
          </a:p>
        </p:txBody>
      </p:sp>
      <p:sp>
        <p:nvSpPr>
          <p:cNvPr id="2053" name="Text Box 14"/>
          <p:cNvSpPr txBox="1">
            <a:spLocks noChangeArrowheads="1"/>
          </p:cNvSpPr>
          <p:nvPr/>
        </p:nvSpPr>
        <p:spPr bwMode="auto">
          <a:xfrm>
            <a:off x="323850" y="404664"/>
            <a:ext cx="849630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000">
                <a:solidFill>
                  <a:srgbClr val="000000"/>
                </a:solidFill>
              </a:rPr>
              <a:t>Бухгалтерский учет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000">
                <a:solidFill>
                  <a:srgbClr val="000000"/>
                </a:solidFill>
              </a:rPr>
              <a:t>Кафедра «Международный бизнес и финансы»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000">
                <a:solidFill>
                  <a:srgbClr val="000000"/>
                </a:solidFill>
              </a:rPr>
              <a:t>Конвисарова Елена Викторовна, к.э.н., профессор</a:t>
            </a:r>
          </a:p>
          <a:p>
            <a:pPr eaLnBrk="1" hangingPunct="1">
              <a:lnSpc>
                <a:spcPct val="130000"/>
              </a:lnSpc>
            </a:pPr>
            <a:endParaRPr lang="ru-RU" altLang="ru-RU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77397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Нормативное </a:t>
            </a:r>
            <a:r>
              <a:rPr lang="ru-RU" dirty="0"/>
              <a:t>регулирование бухгалтерского </a:t>
            </a:r>
            <a:r>
              <a:rPr lang="ru-RU" dirty="0" smtClean="0"/>
              <a:t>учета;</a:t>
            </a:r>
          </a:p>
          <a:p>
            <a:endParaRPr lang="ru-RU" dirty="0"/>
          </a:p>
          <a:p>
            <a:r>
              <a:rPr lang="ru-RU" dirty="0"/>
              <a:t>Учетная политика </a:t>
            </a:r>
            <a:r>
              <a:rPr lang="ru-RU" dirty="0" smtClean="0"/>
              <a:t>организации.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77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7886700" cy="1325563"/>
          </a:xfrm>
        </p:spPr>
        <p:txBody>
          <a:bodyPr/>
          <a:lstStyle/>
          <a:p>
            <a:r>
              <a:rPr lang="ru-RU" dirty="0" smtClean="0"/>
              <a:t>Система правового регулирования.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424936" cy="547260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Систему правового регулирования бухгалтерской деятельности в России можно представить в виде </a:t>
            </a:r>
            <a:r>
              <a:rPr lang="ru-RU" dirty="0" smtClean="0"/>
              <a:t>иерархической структуры:</a:t>
            </a:r>
            <a:endParaRPr lang="ru-RU" dirty="0"/>
          </a:p>
          <a:p>
            <a:r>
              <a:rPr lang="ru-RU" sz="2000" b="1" i="1" dirty="0"/>
              <a:t>Первый уровень </a:t>
            </a:r>
            <a:r>
              <a:rPr lang="ru-RU" sz="2000" dirty="0"/>
              <a:t>системы составляют акты законодательной и исполнительной власти. Основным из них является Федеральный закон о бухгалтерском учете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b="1" i="1" dirty="0"/>
              <a:t>Второй уровень </a:t>
            </a:r>
            <a:r>
              <a:rPr lang="ru-RU" sz="2000" dirty="0"/>
              <a:t>включает положения по бухгалтерскому учету и отчетности (российские стандарты), утверждаемые Министерством финансов РФ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b="1" i="1" dirty="0"/>
              <a:t>Третий уровень </a:t>
            </a:r>
            <a:r>
              <a:rPr lang="ru-RU" sz="2000" dirty="0"/>
              <a:t>составляют методические указания и рекомендации, разрабатываемые Минфином РФ и другими органами в соответствии с действующим законодательством и содержащие более детальные рекомендации по организации учета соответствующих объектов.</a:t>
            </a:r>
          </a:p>
          <a:p>
            <a:r>
              <a:rPr lang="ru-RU" sz="2000" b="1" i="1" dirty="0"/>
              <a:t>Четвертый уровень </a:t>
            </a:r>
            <a:r>
              <a:rPr lang="ru-RU" sz="2000" dirty="0"/>
              <a:t>содержит рабочие инструкции и указания, разрабатываемые организацией по учету соответствующих операций и объектов на основе общеустановленных правил и принципов. К ним относятся документы, определяющие учетную политику предприятия.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66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Учетная политика предприятия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Она определяется в ПБУ 1/98 как «совокупность способов ведения бухгалтерского учета - первичного наблюдения, стоимостного измерения, текущей группировки и итогового обобщения фактов хозяйственной деятельности». К способам ведения бухгалтерского учета относятся методы группировки и оценки фактов хозяйственной деятельности, погашения стоимости активов, приемы организации документооборота, инвентаризации, способы применения счетов бухгалтерского учета, системы учетных регистров, обработки информации и др.</a:t>
            </a:r>
          </a:p>
        </p:txBody>
      </p:sp>
    </p:spTree>
    <p:extLst>
      <p:ext uri="{BB962C8B-B14F-4D97-AF65-F5344CB8AC3E}">
        <p14:creationId xmlns:p14="http://schemas.microsoft.com/office/powerpoint/2010/main" val="292079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 выборе учетной политики учитываются следующие требования: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• П</a:t>
            </a:r>
            <a:r>
              <a:rPr lang="ru-RU" dirty="0" smtClean="0"/>
              <a:t>остоянство </a:t>
            </a:r>
            <a:r>
              <a:rPr lang="ru-RU" dirty="0"/>
              <a:t>учетной политики в течение длительного периода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smtClean="0"/>
              <a:t>Регламентация </a:t>
            </a:r>
            <a:r>
              <a:rPr lang="ru-RU" dirty="0"/>
              <a:t>принципов учетной политики действующей нормативной базой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smtClean="0"/>
              <a:t>Сообщение </a:t>
            </a:r>
            <a:r>
              <a:rPr lang="ru-RU" dirty="0"/>
              <a:t>внешним пользователям информации об изменениях в учетной политике.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819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altLang="ru-RU" sz="1200" b="1">
                <a:solidFill>
                  <a:srgbClr val="000000"/>
                </a:solidFill>
              </a:rPr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altLang="ru-RU" sz="1200" b="1">
              <a:solidFill>
                <a:srgbClr val="000000"/>
              </a:solidFill>
            </a:endParaRP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altLang="ru-RU" sz="1200">
                <a:solidFill>
                  <a:srgbClr val="000000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altLang="ru-RU" sz="1200">
              <a:solidFill>
                <a:srgbClr val="000000"/>
              </a:solidFill>
            </a:endParaRP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altLang="ru-RU" sz="1200">
                <a:solidFill>
                  <a:srgbClr val="000000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extLst>
      <p:ext uri="{BB962C8B-B14F-4D97-AF65-F5344CB8AC3E}">
        <p14:creationId xmlns:p14="http://schemas.microsoft.com/office/powerpoint/2010/main" val="70025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57BDE75-EF08-486B-BF37-4753404925CA"/>
  <p:tag name="ISPRING_SCORM_RATE_SLIDES" val="1"/>
  <p:tag name="ISPRINGONLINEFOLDERID" val="0"/>
  <p:tag name="ISPRINGONLINEFOLDERPATH" val="Каталог"/>
  <p:tag name="ISPRINGCLOUDFOLDERID" val="0"/>
  <p:tag name="ISPRINGCLOUDFOLDERPATH" val="Каталог"/>
  <p:tag name="ISPRING_PLAYERS_CUSTOMIZATION" val="UEsDBBQAAgAIADu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NxofUkt5GIJmDMAABFeAAAXAAAAdW5pdmVyc2FsL3VuaXZlcnNhbC5wbmftvAlUk2f6N0w703ZqWx1bLKtkVBBQBFkkoIHMVAERFUFjQIGMhs3KIkSWmJC0thYFkpQ1UJa8soiCkgKaEJbEjpIAAVJURAwklZBElhCTSELI9iVYR+u03znvOf853/udV8/Bh+d57ue6fvd1X8vvCrmfS4cOBn2yynqVmZnZJ8F794Sbmb1nbWb2p8i/vG+88k/f8/eNh3cQ4UFfmLUM284YT/6c8I8D/zAzayV8pD3xnvH8wzN7IxFmZqvvmH7eYaVejTUzi74SvOcfR7JjJJMwQk4C0g4Tczjm7zF/tz94zDkAErqFBClFPDhmH3bKeS3+wZR97T6Bl8fevzyud9pR+OnljoxSr9bmjfeOrXXe9t03X/3t7qNP3v/G+SyGcXrJXyST+83VjKPiuxPApJDlRGUMVnmsPUGZrOx9rMjh9JYAdE+DLMBLP61x5aEVQyF8DU9lZvrniuNtX3+y865v6jpcZKTkY9O1Q8GNPumRXvpnuWAX4J9NVx4Vp8jaErVYg9RQarPyXFTQTqZqqc/L9PuZgrMFUrVexYC1rIzuwBvPrx1dGTfxba3MTkjS64vB6uL09Y1DnNUm85GMV52b7VzBu4xnX+VQw70wz+sAObluWDVbSNnaRWibreRrRb0k/QyJ/g2JlbYgSID2pMgVz8+9a3zC7vxxZ2vsbCNmdsoC88TC9aNCtG6cpBtnx5H0zxvZEmgGIA6y6hp2kawf5e5jErBaARHWLKHVaJbGhTva/ZjFof6Rrh8YJfnsoB71Ssn/vqQArPAEKyhxzV2c2rSYMtKFWpmPNHCknBupvA/W3c/CJJmQwicjR3z2FaUZWll2Xd3gQegufLgHO+ha+LpS2rH0KN8Klg30YApA2kCMOcftJOTMw4nsdliB5DsJjVd62IhZqsJI0ys3cKBlqSrdg0b/xYcYZAGSZDlHXx4lx6TsKkvgutgQDksqheNYf7J6KdLfsJ/ViZ7cxelK5wfA/T2q+QaShkbq0kYD2OLkk5pd1Vv/prAeyBwHE9pzJL3ZgxPDejgyBoaskh2zIdggu7X7mUouiZN9PQ3bfWWT2AvDaTuABytxSZ70lDhN1VwmaQN3kNO/HX946JKsh5CsAAltWWoxpkbTCkshJIuF7naeGnycbzyFq7/OXFZHcBGXZIqZYU9Yu2SpghVhsqJK8jCPWYIU4NIKztvPKQJBqd0sJUk3n+DGtxQfUHRUk+HcsO9j1U6O6WBWv072XQ6mriYnfdd7LG0gaI7Z2nb93Gc1yfJsrpAqoecxzVMVbaDGuotshaqSoa60MCiweg6VwtGt/CKU0J6i9GoxX2kZCeYDCBVcgWxjgChKO6RJIbinUqOJOmZnWGx8pSRTgeSValytFaidFhfg6u6hRynag42xg3NJ3fFy68G2L7l9gmlZWzTeMwaBxLS7UsXJLF1aynjqdU6bOgOoX/N1q7/YXfSPMgL3jnIRiOUUcrk530kQHtM+kcDhTdwC30Kuwp0V9IBFqXOy5YQsiFXu8hw8stQ4xyRPLCyyhmUbl7zA8dwOrkvTSmh3l/TUOYq4guvbKPPkYODrTQFCPb7Vmkq5EMQ7QwAOFwLFzo4Kpq+IxV5GV7PzuivsUh+0J2Hu29FIOpHkuyqW07tM5OAcAiwGuXV9pAo7mrOAIHWhV4viaOBVPRM1IT/tvUTUBX5NvOeOHXOHsbzH3ebEGkSwJS3PnVv/bcWYsFWuFSujPhWJPYi1ik5aom3cFCXx+rCiZSLB6NpX07ppZ9ly2gMSbJPzSOA7nyOHWae3t00+8m7D2qVqkzaSe9Uypt53OLs6XufUzcSMZ/oTZct24gpSHIUjiKuUnVsvYuWpUfgJO82g2GY8i5dpyaogDrHWs2wJfvs6QZiHQywrRtZ4PAa/SSNCTWJgSHybrjvZrn2nfsnuu7mqhDIhsgbLVOw0pZLULOXITCRPe+Vi31jkQC66ZxYny4ZXc+GaiWElDZy6y67xGLAgQ3B62JkqBiqyZvwHmsIGhtii8O3Uw+VH5oK+huaYI7v42nJnVwQkdh+jZLui01J4ogA+nbnqX/NExZBS0NR7na0DHcyrcOFQIok61QtblPPVNDRHOuuTSbGKu6/dBZKCldyBTDi3j8Lla64DoFtEmcNw81SBGGznyBWKq2u3UlnypHY/zglznHOfSMhV9LWpUf0SWY8oAs643jWrGabAKzeo2tF6HqLGl/zl5FHKuN3peQuFasfAw6Ri8XZxNWs9lwAvEOB0THokPasmsoysSBp66SgoZ2vF+yjXgxtTyw9HHZmTByJLrJGfVbOGbZ4ic3hnCRp33rdinC4zelUzKFBZyf82Qe2jksXrXSeDIkulzpw7meNO0/JWkWTZPFMgds+jqwWjhSxLcHEamOC76rY61QM/tZ2qsBzPvF5JWOv8zzaXdIgwApjHtBQXZsC5zSa7QEfK25wYCmQMU+5iw+LRH4r4M92BomaJHDTEkHL5BhkKDNhK7m09oOTQphO+H5t5FA86iC9tttzEHSQw/Ih9svTrScXSUzHUHN0QHzGt7A4dTgZZcMWxfWktP3wGZ6irFEu06kWu2IFLEG+AseR9cLwU689Sp8m7hzknyuKiUwgIq7mTaAPKGEnIKlsw+BuQ46/eogr3Eh3IzssNOyM8vSDGyTKjFxonLDWiA4gFTlxsmbBc8Ikhu2DC7r27EUDAVo3wE3X2n0jcur4J+gjjo6zoo0LU/neIUl9qrvkl55zwVfHRA7Swj/GaSKCSIy/Jon2RBkpJEc/5HK3hl3yNrJr33FcxAYA6x0dS2K0sWoFHmuvmXPUSct7oTCOt/nNMwRExkrjQnFggO2YZOONFqeBsYtyvixiQIvY1ytr7dFcpOKO9KFbkUvWSb2bMJsQpH/DBhwF4Xzd+TUiZWN9RzRqSnNAsVzLEfZJ5ErnQsHuDZjrrhKbqY9+DDyGIjdyESTQeEUyUngK5RZIkbcbJyWxxGoGGPOw+F+4xDM6fsJtj0goy3OmGBZAiw3W7OMNUsfkpDYmDldxk37ZSIAN5xxb5GTiVQU0x/1C9M5UE5BVmqHdKi8PtU/XtrjBx7QbxTjamkAs3dKWPxUEGqGHfJTXctOGc2NedZOM8EzhDJI9ngmJqWGkBJ1cxSgrh0Xl3ZVViZXZ3UqWHu0bkg9Smrd6dx0GvJ+wYZHHgYiV6cILjDa0Wd2AtFuoSB6W/LF2VuDhosltY0vkIovgEyKLuZ2tyQ9KugWsSivu+62HnhLeAZIAmVp05/siV3BuWNMRuRlgxsOPxqHWKX1PzeLw3vpSroNzhVVkSgIb9iEFZeSRYmT9reHoRGRPHV2tPmt8c38yNJw3Wa6sU2uklQRRTwFrSszpnQQp0/KTWs4bxwYobGfkIr0H2fk5MGXCZCxSt+SnHHDcqt+zdc2uhpT6xQCKvYu3eutsIvTtVjQlHQ+a+Mz+pKM1e07+7+jOjgGeHqs+O+LTsHRiTpAcIdlUfM570PXblrLtEW5XepS25cdRLlOVAbo/KUR1ipAZsMkU3udjNuplQdOXP11ZdP5yFjxvdMixLIBImYhb9cLVp6OeqDeeuIla4T1Ox4elz3zAv/yhMpoliacxxpsPtkf/dI08hxurFFis8jXXIyyTcLOjwf+N4+zz9eYNbdPfybLMFXz2c5bpnj8dHHp952DRVpK3PCzSOixi0oD+7kA/koxVhPX/bKC+O9Y4NPNJeV5dopJRf9WqH+Nqhun3/2DNd3V9wNT4oaOQvxofy166dCR/C42vXGk8+37TxXsMP69evmNMlcE99yI5dO1/ILri4l/hl5tmVef9oubbQdXT+qZP1O0Ye6r5xY3TT+EjYCsiTe/Z0vlJ58eLZa28V/VcV2QXGYHWL+QmkHOWUToo1NKh6pDkW0hwpKnTf8Kkq2PAOsYu48JV6X139jyitjMVOl5YIq0pxv70HWnxwOK5Q9dfpCeGTxldKDoIbl9xn5gZogCJxDWphZJvvhVdI+2YatzyzK6rc7CDYoOmfbHj9Me7UwmVacGB/9n3ddMrhV1NoJNFuVgphmZiZBqJd8uKCUEiE0UHEWVtBZ0UIs3LeMYv0OqxBIXf+QXg1PMqRWyTr1PTr6n+j5N0Un1tHxJbRTUWyncabv0EA+dCisWzWFu4GLS3Y0Fj8utQjDlFVx5oQBc1tUI/vqg6+Wojp54dLz6R9eW3YvemsA7xvpv73BFbOlfyRQN+xbVa7Dzq+Wub05Wv7OlYwbgI6/9Gt/gMhzO/vB79ymypM06euB7eN+jI3/BEKwu8jAP3+dGSW6TtfOVXh/VDIv3qvNexk/e8JL2isOdcUxSv8XaiB6XvHnX7/scLKMtzv6y9HFLeF/b5RuFHUpJLf11Q6V/IH8jq2RP8RiJ750j946Gk65I8emqvfYiM8G/66+ya/AwRp5tsJlGyVYgLBKRVbjg1R3kQqkks2dAaL3pxbRUhX7tMrVnF1v10kxZKAwKjrRjmlL+Ta/8fN/lBMm4vM7nxVF0j7euyJF8dgjOz5VtbARlNAIxbkz16LszWbnOf9n19eU3qB5zxA22LFcfy/JpvWc4B0GS6fGHNuZhuZoV+u27Hx9GtevoyWF5O6s6UovmZ1qN/ig7pte4Z3vRJ1zzFAoOEb9EEqTBURhlG3JaGfXLCw27bWl/8K/l5SU+J+O6xWxs4I9o/xSyGYXMKC46eaqENZEAFdw97tLjZWhLAbIRRNgqZnkLsakZ4CRw5n6Pdml+FYodd2Km/Qc8s5DsK5iBrWZDwvdW+TeDvLhrObPsxJGAZyCYuRwBRChqC7E1Gke11vyeHRdTgTdt7R88JVrMI0LC8VNOzUbYeab2WTg/NaJww/5/o/f5g5DmYFM9eVwA3opF1cqa6nLwmML5WIFSHjZZpIfzwRToidXOIZG27CpQRuGu9Od/ICQYJAaTr6IeJbOauLWyeN/NmmXyeL6M9OKbL1VAUhx6uL51+rDcsFX5yem2kkYW727gppK0lr3cYMXFs22PvIhxlle8XSRsOBhuIHNdAKToI/w3YTNci3PHY8qgq/6Gwf1F8+na1QlQwSSt9NLanrR08UqvXd9MfeLBu+AD1vfnE8s6SmP9s/XQuCbRrzdRwPfeUFzys+arFvgPjnVRadRn+c5UpmKrm68Oy4rsLWoQ6/gbsbuATW4BiSH6tZQqTjFZ1qbcuWxyJF/zI6NdKbSBp1p4rLPj2DdkHRT7qP7yKHfTXc8E87eNV99DwIKNBHkLi+MQ+TDZkinm/wa6VoxtMiChEe1ZC0P/CEd8vH+yMpk24BU0uVX/dT7G1U1CKQMkrkEAmthhbVJtM/TXN9LuIiTErNM1u36SmsKs42YSzdEPZnURNHHYESl8aSJgCcIGMzZs0a9kfyFFEcMUh5iZY4Pxy8/Pp6h51J9lx1PdY83nmE0htRdD6tpGhTJJAyhEG8Q6z/xQa6P56vBnwR3JQT2IbmYVyfM0u/QcxUDLL6luc96aw0CHwxqiBZkU3zsyhGdqdNxEq7A+U+All6t0RRoRhcjsWsZklsDZvF9jmvBVDoQHPJcfXOkHeA+oMCp0GRhzu3XrtvvFQS3hbXtQHqEx+5r7vV4PSkLUnfVaDeCVtbIUFo0ZPxMcD67VUfUavGfDLbtpm3JyvZOllPAn++OEdckBz0E7Bl8yAdOejCliTdrx7z9l3Q2sZyq+7shXhtpp1zV3UhiuZeC/3lem3IqVs7YBXEL7ayw2twsTmrmCUw5zmKhuXEKyo5Uffn/LCT+ILabeE7h1mk4sXR1rZQ+mbn8XAmjsWW0+YrpWJtW/KwI1tMcHBUUOp8CtCcyJocheWYLzlZ7oeXesLaJ6P+KqpiLqszKf0U53jVcHDLaxmGpqn/my30cXKxxzzlI7L5l5D0quZVPZq+azXE56/VkS4OGsLzpq1KpRc9806HnCIKkshF3ZyqWeTr/vOWzr5V9PuKTC2dHeTDjRul++P3/PuBQaKx6csH6J/lEra8t7aQZN++wbP237Kf5sO0U702qd2yq8f+upbWUfVhxSejgx2rV+6anfH6rx5dZtkwvbz3NLknU1YtRYuLHqhHCJjnDxHPJalYzVQzTDfba+pH5b49l/gGHZ+RLapIcPWXFxKilnth2t58x5rs8+tD/dXTxznQmi7wch14C+k479dW9tCqQF+QMwCGFJbKaZJ6W80vH4AjPj81MREEXh7J52D1CiFiSBf+Yl3SA2omDtL1i2QiRwYx9ie+UFfe1yW4UcW/R9CNXZFfU/+0d9EU5VwNNd2hrki2oGWmagPV3Qjsy0ifnIY/GFNX4tRd5yH/YEr619WNIji6Q79yMKUCil2EChF+9WbNee4p0IGJWbUY85LVadQ/rcEc8h/b7f/w+Dr4BN0Chm7VWp1RvZBdnluyJufpbkJKdBRI9/y+BX+JCbSb3NWDVrNhriSpNr8PsoE5uVTNV1fLxbcnXzT8J+3CeQa9CgbSLwlSc/yE3crHp4UK3Xw7p+yCZdYdxt91C7865urgFnu0sZXitQ3NGbkOZbHdxFlGjqZyImBxMUQdAuXP7Msg7CqTxKEJ0GppRriubjtLu2m7um/x2VaGfKvQWzZdHBqTUkyG3mh+KHZnda5B//InaQSlNGO85RiwQGGrEgs+QRY0D6ubhMDC5r1U8AcLNS/cHXF/ehPb1HDyRab/duV1S7x3twROxPPoW8xYnb7qDyAUNhk10ZrkRtJOO/Jb+QcUo2TMYjInQx/zT8i3GeEPe2RMG4LdomM//CiXQAqgp4zpngD0T4SdsV0GdEHYqoV1NyKJEqXH8IlY2zkqVkMFbFPLWplI4dyjzTE5i6Pp6gPTW+6pxbdfLlZKEW2CzQ/Zb0Xc6KoCGElR0HFd/TN2W9JnJq5X2jsZYUHrGYoAFm21OJySQoSpOri6pli+BAMcojJ0EqrfmBr1NWTtQ6s4/hhdeYv9r2TXj8CKCk53MjdKDUxAOfzSnZrX2wqKE1UljyzRODkLN+BrnD8yUngMJTh89TB3Oi0wHVUFx5ME03nMpMrpOZ/GVpcKIr8Em7M8eflFBpmwd34WTk8m7xyUa4fuhu3D/SvVdaYpLnjfHRcOvIDFafON/HwTt3lLUAtqQoKBpNQl7hcRQrHPvgG45P94cN9t8zzEqfJ77uOf47BaFhZNQ2td0rEx4IGuVsNSouJRqgv/c5xAX5NUHEuSdBZODPs6Qq75lAlR1eQfQVcSPzYsP9f96mgtlSVBzrzw9zNpwSPlhFvxSDr+XSNBio20V3Mv0fz29beCaKdGyjPcB276UiFeeEKoYQSgC4v8av1GqJmo6SfzNEGq8+pI7zJHmh8ZcIHXsXzGvNTZUlHOPZk2wcmM9Oba7WIXtSTaAnJrVEZUitHC/tYAgScHpMDzcxbKfnWkySiI+VFayhPiINQ9BhIfH2k/DqbCsp9coG4LZbrLWxcKZzvgjBto211xCenHAwRLS2fzWprMuq6FaRv+rl1igfWUDIHUDt9syeJkodG+gZeJOcVJnv4DVbqWLdbNBcnfzZnjNil8e6O88CwrwLpQ/DZrxI6Zpep/h/HYULQ5TtE2gZdRLRAoexW8JL9ury07iLlc8u2m0TQWZtxVnq1+qoqoad6c2py4Xy6b2Q327ind+tHhadxWnagtteS8s6wNrbdcfBRvnhUJbsmzBcQNYwTuTAFeQ80IEPg02mbpnZainIYBc/Qbte5yYGDzmFnW7hd1hJbC5IfvX9txwH+26qTre9HhpajRNjXg6/EfDGHlrS7QnaIlgQ9cvXdxZK6nNq0yqVjoXJ/SnqidsmBEfA5jWULd8OGpUaXZkMBrQAtc3fNK8AAaMuKzIKUdHCnnClSuAILdHAuJQ1hB43jxI+UKrl6PyPo1R1XGmqchConhp1DrppxUSv9/gfLYltDPV8PVS0EnmLpWSV+Et8cwvATen5HPtD2NLkCZN3J1q4dghkUYsXcsoyGWve4rxDiw5QvbBh568SQFwES0bluQR9Rd3x/+LE73CGN7GoUNpQQzfYeM0eEawBLgFfvkPfhmB5YcvZ6QUbCS1+e+4jb+O0C+D6wgvusq0gS3bLG9MBm1KuUjRgmSBiYWboosy6j7eVDSx6oUFwgVEj/Bo9HOE1HuyMoAuPzJGmyHC70FXpLs/Ivc01II89AfhD90EMAK7dLB/cvq1vBnDYM2VgHTlIgqAiTO1rHluBdzadKGOxwg0FIdU7sSB6UPlDtuT75MJz9EqYnyZFeR3F2ctngij3mdIFsrtr8QXobDJjlopjH6lilvIyCB4L5AxlxXvAmO9BiOc+H+EHJH0rnhPbGPGI3eyWaq7Sqjvo5YBxvb0RJh27/uYt33IT8RxUAwR4IpFEaSJEz+CdsL0xFAu62sijGCBmrFujhfHFd3syqZCuAGtpyxFe/AVu1kytHVRMDsJoC67zhDM7HtRTUWRd2Lznl0gzE3DfC5lue2wM93o0fQP++I/pVI0KYf5DOnywmhCFQNUlQhv3Vb8mttnNaH59SXa1TG+vUjetuZrpfVkFGAHa/IgunfT1g894vyZZ1jqMcMy8bltlBtNWw/+Js74/rmgW6Uv0HNIZI/TMn9lQypSKZSEifr1Z1Tjiewx/5M/dXXCzUchibL0OJC74AZ5xI08JtbbDdG1OewCYapjqKjz4B+ZVO8avTSHYBrvtvCmDF7HKa7+tS8JF1tQ1l0RXU+FJazOBUCWw73BbbsfsnOaFtS6WrRCh9Jf41/9Zg+Ez/g+1/ige1EgPaXDyzIPcrHvc1k+jmZiT/crug/vYss636oen0gQz/HoC8tZDFQMlFlqv+xjRvFJd0UhTXndI7bKxCo/nWhG9P1MzFzr10L88q7vnbFOmdu9jhZBzy8uCLU53GMOW7j6T0ruGyT3fICC3fUmhCb4SkWAXV91itzMQvi5teGTT9XmD46nmogxnQu9fA1PVS0sp3Us2TMKkuJ+f4rxvklEeV7JXG/WnaLnCPZx9crqYBk5425m8l1pm9oWISCdWdn+AYN1pDI1q1A+6pOIiyvdYcebjCrILdZh381Mf3l1rXIhHBR497BuRkESTMh1BWaf09rcp+rwerVQSFk/EvkeGfrwylH3gta9X0JgNwtH6hz2Ji+N9x1Yd0lxNqK5ouqlxMhwvOY5rbqrjQuWrgVRnPxDwwHxXeVbHa3+D6SGIdId5iO+qGAEUqUiJrt24eUGPy2dFf1tCMYiRx9hnYQeKt7GMMQ3L/ndzNxvyxtFHLE+c8K2Yw9t8GpPwjUDorbO1AcVlX/9wk9jnYdcOGEHViTwJgnwfEZAvfi6xzBEfEm+aFivkp27DE7g3L4V7OyLwcIlE29vs4g/fNQw3N55sDtck/YhxUZ3K2t8g7avbSSEgUkj3Y+DaR0sg+yomWNEvt2F7wwgLMJymDpt87LTfXPQzb46I/C6cPBGzxa9thy8QX3tvfLJaP4TYK8AdAwpcDclzitAjPEKIdlJ13QO1jIivveHlGmJ46Ut51BNZz0WHVbu55Z8h2t50BZXDTFiouv97ElVG5dT94SGkjz8M+TAGoKEftj1ghU3ftiUusK5mP+9LpNWt1b9lV5Eo2VsMqzrOFv1/L6oqp97LLocvf+0sLIspx2NPrIzeWlW320WPNLgiysPbmhZD7SYjwlhoF7uaKrna2DIstrz1TSzPaLprYHnBj4Ps3IuwV1o84fteuyJ6KGfPxr/PYxw5xEyuwq9N2dBE+iS6Q3KaiIZaOxH/fnnoWev9Rd2S89NfA8zGlhfKvNupfT3GukLNsa/1fzKpw5UgA4Fxw+Fcct+ZvzWnFGv9MhJouEwIIWnN4NuuRBZktoTyd4HGQSOX0QPoRlu3MTKvp292VPfqLWHbxcMzaajbsLiat7DXPA9Nmi8xhXG0RX5z7oa6GUSwrzjoF4bH5ppv+BIIzF/TtsRqGwHlMy0DytuVgFl7+ZBUydxhnZUCpGIf/S8ReQcEfN2HLM/x/b4f1EIC9bMAXWswzZslT9EIO2ZGGYgkVpp9z0G5/dFt6qGjsbw0Xisl5JHmdvJXeny+5+FhplaotuVwycBpEXe17hmBd+RlraE7nfTOzw2+u9owU/fvdG2m363mz4/mumU4aXrr2NfPwK4WBMk8dG/UP+8vEq2qx4GMl941b4npy54/yp/TkiT5IzdqGK+rrGhi2bvhjJ5pnjTr8p0RwnPjDSceXt4LeD3w7+Hx0sKa+VGRPA3YYvJx8aeaqh+blWwSFy+blVmlS9KDWGh5H1WvBb9S3TKMzUJUfXnOX7JFcq7TTqtRQTAgn8tlbWvf6Y15W/hWAMKiwjilGqfUzWPebWT4SMRyRjAeHPcQjLC4KcJSFML6TiK7mj3lnJr+foawMXD3nVUHfnMQ0yY37rNQ6DxWB6gkc6ostyxLXuDVynDYffHeYK9ZmTYF2j4Xl6dL3ToA5JSkN5lxFY1ux2AwSaIEpjKRHuPng/m7m2yQhvcEoKR1zxr8wqllb3sYJCPfX7GsMoOI+kLnq4Dh/HD/O6ckZj4pXq1imX0EJffHFsV1p3a+iqTmgMUnhDaGzue+xhVKa8NTSlcZDdKr6H2HutgjW07qKx5uJqPa0InwWXNd7snu1OLwhzie+y505jFnUFyancN9Lm5URQKkuLY4ZdhMxRmvit87sGemgF+eaoQm4/Og42QC856/xElH6mpAROakV7l3HENVs9FT6QkfJkkWIgTfzuWReSlICwYYvhuFr3uLiBB5ZzFD7nUeYE48DvLE71vpGIuBiglCgcBzpMdHzqXhQ26BBZtjE1CQx+6KMqOQ/PoePhH0dmQsaBds2dpK1e7an2giWBLND5Bw08uoyQnsH7I9HhxkUC2wsEA4Xy7VCrK9/aaILs3KCO+BymfL5yet/d2KTKNjdoOJ6B8wE//HGbJl3TREggaASgJkK5WBb+hahDoI8gkiOJXHj1CxoQ/HJ1uC7WQSeAqZ5HGPDxzBKUAFBmdeHkwF3zr2nVBawDMm/9wSlK4uDopbrbIUx5cx4TNJw9oY6Kd9anpwjquHWWg60s+CcCDMXqwgl8taBA6jCXjjW/KJClo0pqaH4PnVcYRPFNYlPBXwIEyF1XjCwyR8F3219ITE/ixV8tS+CH3W74PuQy0KMsqIhg7ug8wyw9L8hub03pQptjadVk38wUwkmEP/FG2nys68es0eI72fPmNZuc9yPmZYVP58FY0E4Vi3akqFWS/AfRR5/XYWryS/JG5V3LvN9W2xVQh71qvlMP/Dy+FLGYzP0dERvMcVmLWauglFccpLznSNweJ2sOd7eTNS3nd5bM2Xrs5n8Or6xNO/B28NvBbwf/vw6uT5xG66oZiqwB0i7xb4oY0lghB75418cNeUP6isLHuxnrq+NA+H9eN7bqec3WTwbf7Eg6taYy2WssoOTS99579qPwVvVY9n+txRB9rxUbtCRfxEbEK0Grg/Ouphq5etU1DlrkScDc2wg++Cr3bAjzqgEG1CW9+uYMYu8K83DivlJv++lK9hrwfoU1d88KEWk78FbUW1H/B4ta7WzNkOFSo0CqCYSF6Y9wbj1aOZvwMKpaxTDoUvv9Of6a+bodqspGEmZ5yvSNsrMw8ffiBNutMMT84TcCxUQxWXao+bZE058cXUPulORG8zQ8VUwK2NSSEzW8rPBlv8UHh4lidPX555Si8+6s/SPI2Vex62ufx1Rk3q91dziR1+nrvLYriYp8csGCd8wbtt53uqnfHmrApadHfejTcnVwrDWlshUNOuihtApWQyWV9d9O+AfSUzieBN8i6SkXgEO8soLaL78OGMdIFRTp0ddC/pKJxGuA1ocL1qcHCDqatlvFHW8pGZRP2DXElOE+dSW4r7pt+rZsavQ6X2Uws7PVRUMgbBNnR5IKahHzQEdugUC06m5ajUJezsid4EhaXQnV0g2aguSiKoVTRPF1G/FOMK+r4lU23V1rIsHmOGddeDeuWaUsSt/mcGw6c+C2BBMJzLttT/Br2bw/0Aq4ilEIGnaStmHoW7ZzRRH92dooq4p/SZsIqQldkjRWaWkk0IPP8Vb4I+evk6hWABLvc9z45nF/fVfpG8pyP8c5K1qOe2xG0MoK0s/oc8NE97aNL3jmdTR9z6Yoln0FaczOqIbyk9tVzbVpqIlCSZpYo/Znrrtk2rED4NZ/O6jYgY0FWc0VSQSM428u0d6R8iJ36IfD0GcZ1wa6Sr50HgukqNo5UXuu1Gt+zvU/Szsw0F2YVJyM8EcWJAGLMhTrcLSmM1GfVGjGnK0VOlE5d+MZOtgOBXKkgaXFCjuCJ1jvQ43VLP3HOk3eTNxfWFabpN295U4EdF1WsHFVOXpEv3FWKfbCiexu8++cLQ5vjK8E8ZzMWaOXgu2AGty/3KBWeOyML3e6XGBJg1VLlR3jjqwBOCfgn3YJExx1QfMusYItmQdTbOaKzAm+jEK1jDf0Rrh0nRrxGaDcsA/gdvQMZWrMkxSlucGrflLXPaqL2u9uUacN2UAUwqPp8dxCkPKRY8OTCCKLlN8zETpOHUJPlHw7Ho9OVeuD2pJKytU7AZ7iH5JZGF9xLJ20dStL4R4bCcHwEt50SgXhp+7jvqVbDfhgem7ToUGPFx8dylfuOlvzq6frJgVbWL6RR7cxOG/gRV0MgPs/BmHvHksBvhHmdidHnLIq33CRvMDxK6/VxhVqEEZ5Y6WvJJYkvwHS2Trurai3ov4/ELVCSKkGJd9OVx+AqXr7XbO3it4qeqvoraK3it4qeqvoraK3it4qeqvoraK3it4q+j9ZEV1RLQU1fbpnD69i8OKrnt8tZybEAqx9sgYAWbVxIzg4fvdrO55+tmAs9eabvhcWdutvG9PTfF9/w4XZL4n/raNUzVPRs95Z2eD08f/QRqmb3+Qxx2JQkqk1+l/WuGJ0Y1jd1B2A/lnvZ6GgtPT0GF9GVcIwddnfNHh4aIJ7pLqf1q+yYmi6GKi61U7ceFIrdvGReDNfHJ0ZB3S1ZugXyTD0L38COIUqjwjRCN6o6k8mPa50eSm5aj7ghGrD+kM138zSKuIqcx+mTl7R4qPEyM5rNhY40vKDxoHPQBm+0lmN78NGsG4mZLTzBmzpAqxjSU5kaPFCrNwRmy4zbeG6x/JXtmZdFy90P78XkuqnMr2EjE9J0dNiu5CTLuD21kkgQz1EvWHDJmsQPbNZ0974kWTVdHHoAobE+sEAuMVdIvAuQ7ftWmM0bJRwYzM3Gyv72U8x6ClUeLK9R+lb+6UDybDyLEGt7DKlZwVS4KpK0vI1UqdLatPicYKf8tGusob6QXnJMZknWOFJhFG5aUD5ROM/BxF6BFiFSC3FOSuYnI0YZQJWOVDkoxGeVg5lwqMxbuG8uMkOP+nxa5igFIEliitEDQnEWb5zYl0KOxr2YTWLPnzmrJ3RO2kD730Q6rd4RG13ImAU4dWsjAzDJKQoTpYarTUa7Gc+qkJcNfd0Rst39B64NeTiAIG8K1xFoU30w6PFMp+YGhXtJnsU7WyBQB1nNhwZ5myhHl5NII07bWFlqnMsoR1XOirJ/toZkn6m7bpty/J63+eWajumpEci9yPwxV1brKWCfU/nom7Ng4xhiCgNBUKknxyF+AW1f0mCCLMaz+FXX04E/bx0cSYj/ydzCCLy7DqoF4+k3U8Bd5mnqzu3fYVARSWXe5wxz3GeZ3q7YwDhU8nkg4O6HpIEwtiUa7eJqkA9TgauYiHHk7vYzarvbOt2KgeRRn8RO2FPk8/BfmybRf4A0VzfIgWkzkl3bLEmeO0jfTnpAi0YgpZAwlNwzaIO1CgnxRzHvbeNSo2LLpDkyspHldGFWaPSvlZWx0LmpHp93Tk/3oXZR0bUXYfWo45KEBZNcKNTih0AqMUsK/61cy3xo/5b2UFXm8UzV8xxQdYNobdSKNvOxTsT22L6sxlNpMmuSK+jBEAec64Z79espH002pow6g8VmvZ5sSXkup3eRheP0dZtvjVLM+FdyMKqstji2c0vpfWxTpAfb3aA671jFqnqjuPqJUXUwjC2zp3NYtXB9Ta49iSw/zlbgdQxfjz7+glpqteCDm+LKphLUaVY4ACGJZabXssxaKeERJh/R9TrKCB4Z6sXAPxjsp9ckPeY5TF3m16TGKlGR491HfVKQUxmsK7SSfDoxsT9l3z0VwRHB5plhDMfc9+92FUo9r3AXRqfTnAfuGuOVNPq/2IX98zJTpFhnq7wR1bRbofQgNL2bZr4SWnfBlafVHhgWDi5xRorhGKEU6dhmsd1UA1BkYtdyhVSqldsPAwRFx1hGxfy+uOEyt2kbyIzkowxBkLr5mAMIsOgPwThjF9/nAsw9DC1KcbfM5ysCSX34s19oOOYpAxLQAVv1o7ALRbvBBzAh7ngM5xVzM6oAJ8yjsFy0GkDK1PBSSk5H1lDRjnEYBZG5T7PLZGDYTEx4ijlwDAcQmb1maEWR6GAnnturqlQqBdG5EmiRRGFKMOGGytW24cvRgQ3LUK3EVbgJhvTOI79KeWxsvOFV2zAHiafA5xZT/vxhIY+B8QIgK5E8Vw3SLquWZLbyj8zqqG4cJZBvMzoQYJ715eag4tVQ005OwW0q1G3JBAON9NwIomRdV3mac05Fef/8MB6hcp6He52dXMMwT2vOzb1r6JNowh/FY1T6hCVMT+eqWmOTWx8alMxhtMITjesmM2ez907fIIcITnCet/MzI6u3dYz63c7wwEJ9nZjo9piNbwkDKFtmy49bG+p9tR1ZNc8sIhVOfYJNO44Oga62G3C40tsbpvMlCLzmz0wriiWNbhO7bforWhdnfaUf/qI17tZLef8RAakFW0W7HUHMq7/4MedyiRe5mk3rkRELl0xTawWDFUgigmlgGPeR1eQUBhL+Qwng8pwwH5sm7U4f3vLlg2sC38T9AwqW8VfyJs+2lKEZKT5N0Z4DXPuOGlEkpNGAIVpWJAye3UTPDk6Y55bxDfGCNdY2ReiFs/ZQp1Fm0ZQAcf0pB99rR5a3Rw1bDqyHkWZxFCIrfTlY9dMK2blIPjecEiMwu0GfxG93sbMLPtRigBWcZAS94uTUnTytHmugBPZ2805yuM6cPOD22A8bgGLSzdcmo4yBiwodZNA7/w5Th3dXNPllxf4y7DRRwrBegHYdWyNQigKbnnWTMlfme8JN3jO4q1wU4o4HPxTdmK/5WjrO2Zf5d5Y5uuBt4i0R9YWF+v/bgt1SAF/7hfL6IaFqHcwCP2S2G5VyJOOHBjQ/1jObIDA6a9dtbKdHG5fBxYyEhEHchQ84g5yBK1N4hRCbRrLoOcbNFMzjSS69gIpLvIhRGMmPdJjF6TU8yv6lj+elgEq6h+7NsE5TTnf9RQsjo7ty5iPvMXJiHsfwt76GqDS+mchG3ZMN3XFdgexUQT7hsiFRi8bzSBhR4FOkeE6SgGQ7aQS0btpJV8qLjiNZgLD/LJM4enTqNawFYUFmrEcXiBTJ7MtkDB1IFKktw0nLsWRuzj5np9pKMocd6Hkoro3WytjuWHURKx6yrQ3iC8iYmaIrvqfwEsfELlOtpehRugtu8zaJ/fe8v9P0NPgn9VrHii3sCS6y6Yc9ezHHNPeqBUPcq4XxdXtsQkQaLPWUWmz714Ma3MQ5Ozj3TlSAY7xw+/Arzf6EX7rOjFiQFH+Em5zHlPtO/7YTkMRZt04t6B0sgbSF2+kRmvrsM8Jruy7Xg+g6hv85Rvs5LZk5TW7j5ZaZxd93j+5SN2yhXbTH0n13+mXCsTeOMKqgWjOMrGxRbSkwbEJfgrghWUlajHJbQVd9IhPy6HBzDvZMG9Xy+Br3i0TNoGt5artgjomt1nO9KY9dtMceY9n9CxBtzhOjRHFjSF5J2MnAFJ1mw5tmHSxVnQdXTGjDe2kzPQGNnZ6a1Fye+hixG2C0QVlgKrY1DOBMac3qddE3jqwAugIE/tzoChDoF964fk0vNqXjf0lnbG8ZvLQiucvmRhaD3rNmeh+p5vfyfydYIh/7G6b3Nz7zyLVBhrY/3O/vLthV+NyKDdW3bUkRbA1Xer7p5EFJ8wzkYPN/r23Gs/xjLUOJZIm+3NkNS5UsqI7rvJ6qKhI2VSbdvwe08kFsWu8hbC7pj0Sw2oS36hLrDIxLCLgEq/sUjVDpdLzerFLawxPphhGKw3/SbGLodhFBBSKv7Q6ODon3Nw0Bi8wnLGHluKQONxPfno4JNniRa3sPwRg3XgIuwVacZKW06424iPcF1mFbiSgyaqeMMeAB+iM6OmewDLx6VW3J4Y1rcjKPhT1Oht1JWzzsFQS6F6eMZ6C6oVPb7obSaz1gCl4W2HUQBp12xZy3YuJFTU9z5fpYGKkDTeJavPe9BKtQFPaeoB+dE5QXusO7tLiIZzjQSM+/WB5EaO/HPDchfGxQcjQEkNoPdEGjkENZiwlGOZJpQGfN5K3jGV3zS6mfzY65+6xFFhBnAZvROI+ERh01v1zN85VXV7J1ZylNfBbrtfKglYc/sA0bfzK45aVcmynn3LT16IBz34uOHn9GLBldldprbu0tylD4Hfs1sKG5Xawpl3u24XPupGIBh7hc+YB+jvYbDV7F/HiqR+ovUfKhrjT6fdM+w8XdlEEJ67m7eC1nOuZ2GNMm3JDLM5AnG2qL+gexkasWHThixcRl8weL/ySO/vISB/VS9+Al76R99zeXdQsp0ChqwVN9N0tw801ZOPAmqqgFuX1h7jmfzRnrBlq9F+8Jld3ugYIpltZdqjjX1tC3NdxJXolX88VZlbRmyIEkqYx9oEjZFZki+3+r8GwFNI0Rv8NYpSRSIG8JFWmhRU0Fblfo5Dxn5iZVRFNr+FCg3/sfMGKXA0Dzy8DKuzMcZ8FCH5oOomjNse4AcN67KQvsEdffUlrjKGokC+SsTr5FG7W76eBJvGXRyXtnWS0cKsQkfFZHjN4cWQGPYw5vj9uvBtHOAhOgrQyuRAysbKDYHgqNObthGFjLfcJUleeG9WcL4Vw7huXKs6t+9kXatBkSW2avJmx3CwEv68g6e9jzzWXDEgky1r4drBBATZQ5Hm5dVsevlh7tc2a0dNy72ixdK/PSq8wydIU5Nafwxu9rblzSEUw9jxGllzVdaa6GRWDlvWyw+OO22fqTUnewmAyX9vdqZs604ZUfliTLNOwBDAI5EbBWTnOWLtdLOOUESaq78t2dG1W/aW5n299vYYUSbmmjD6ASWgSiw8ZFQC+3I2ZzFSStMXG9ieE8Twk7nJEP2W88ZzLL45yqt3CFPgccrBSu/5DsbE5rGruol99crnj4AfTq37uou0VMgMEu7UNPf2fqUyvNJCn7sCsbM/vfULFzFFdqS8Emd56rSn5aM1RVxsy950bMQMiFCM//0hKlBczOvoSwmI1rdOx94Q+Bu7v8QOZWySD6dlYpLrw3vXDHqbtYY3TGxa9qTNX1n8vvoaJwacdGunIE5Ow+ql+R1K36dVfvM3stpbHptdumh2tX9leZoa/8sZRWSPFGjRC06vYzb6a28taqjFtThXue+1c9zTo9fN8A7jly5WHVxemuNNcrItN2ztTaRtMl/7uUD3VdzwALjf1s1NDQL5L1sq7Ki+evTjzKbYoP9+wZvangjJr+nGW6XJwwME9LV/88/z/A1BLAwQUAAIACADcaH1JcymsuE0AAABrAAAAGwAAAHVuaXZlcnNhbC91bml2ZXJzYWwucG5nLnhtbLOxr8jNUShLLSrOzM+zVTLUM1Cyt+PlsikoSi3LTC1XqACKAQUhQEmh0lbJxAjBLc9MKckAqjAwMEEIZqRmpmeU2CqZmxrDBfWBZgIAUEsBAgAAFAACAAgAO5RXRyO0Tvv7AgAAsAgAABQAAAAAAAAAAQAAAAAAAAAAAHVuaXZlcnNhbC9wbGF5ZXIueG1sUEsBAgAAFAACAAgA3Gh9SS3kYgmYMwAAEV4AABcAAAAAAAAAAAAAAAAALQMAAHVuaXZlcnNhbC91bml2ZXJzYWwucG5nUEsBAgAAFAACAAgA3Gh9SXMprLhNAAAAawAAABsAAAAAAAAAAQAAAAAA+jYAAHVuaXZlcnNhbC91bml2ZXJzYWwucG5nLnhtbFBLBQYAAAAAAwADANAAAACANwAAAAA="/>
  <p:tag name="ISPRING_PRESENTATION_TITLE" val="Т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Система нормативного регулирования бухгалтерского учета в Российской Федерации."/>
</p:tagLst>
</file>

<file path=ppt/theme/theme1.xml><?xml version="1.0" encoding="utf-8"?>
<a:theme xmlns:a="http://schemas.openxmlformats.org/drawingml/2006/main" name="ВГУЭСИК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ВГУЭСИК</Template>
  <TotalTime>39</TotalTime>
  <Words>377</Words>
  <Application>Microsoft Office PowerPoint</Application>
  <PresentationFormat>Экран (4:3)</PresentationFormat>
  <Paragraphs>34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ВГУЭСИК</vt:lpstr>
      <vt:lpstr>Презентация PowerPoint</vt:lpstr>
      <vt:lpstr>Содержание</vt:lpstr>
      <vt:lpstr>Система правового регулирования.</vt:lpstr>
      <vt:lpstr>Учетная политика предприятия</vt:lpstr>
      <vt:lpstr>При выборе учетной политики учитываются следующие требования: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Т9</dc:title>
  <dc:creator>Evgeny Churakov</dc:creator>
  <cp:lastModifiedBy>Evgeny Churakov</cp:lastModifiedBy>
  <cp:revision>9</cp:revision>
  <dcterms:created xsi:type="dcterms:W3CDTF">2016-12-19T08:39:29Z</dcterms:created>
  <dcterms:modified xsi:type="dcterms:W3CDTF">2016-12-19T09:27:38Z</dcterms:modified>
</cp:coreProperties>
</file>