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8" r:id="rId3"/>
    <p:sldId id="257" r:id="rId4"/>
    <p:sldId id="258" r:id="rId5"/>
    <p:sldId id="269" r:id="rId6"/>
    <p:sldId id="267" r:id="rId7"/>
    <p:sldId id="270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91389CE3-4614-4C76-A85B-0E6D66BB4A5F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039ABCE-A03A-4E12-96AE-B09DC5CA172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6DADB62-609B-4AC6-A0DD-1F49F240707B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24DC766-A54E-47D6-996F-FD6409E801A8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374C144-7252-49EF-87FE-DDAF9D5456B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7E3F23F-148D-44DC-913A-EB3BB606081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C6EDF7BD-C332-4C2E-9E6C-F4B4FC9526E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33D4790-BE10-4E05-9453-A22E90EBD9D3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39806B5-BB89-4A6E-A143-61ECFC45EBBE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9A1271A-40AC-49D8-8D65-F1352555905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409E3CE-930B-4CEC-9275-F10E1BC4DD46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638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88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>
                <a:latin typeface="+mj-lt"/>
              </a:defRPr>
            </a:lvl2pPr>
          </a:lstStyle>
          <a:p>
            <a:pPr lvl="1">
              <a:defRPr/>
            </a:pPr>
            <a:fld id="{DFCA3592-BAC3-42B7-94E7-F1AD09E429F5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639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639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239077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Тема 15. Комплексы документов</a:t>
            </a:r>
            <a:endParaRPr lang="ru-RU" i="1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2625" y="3500438"/>
            <a:ext cx="7772400" cy="2595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Преподаватель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к.полит.н., доцент Н.А. Царева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>
                <a:latin typeface="Tahoma" pitchFamily="34" charset="0"/>
                <a:cs typeface="Tahoma" pitchFamily="34" charset="0"/>
              </a:rPr>
              <a:t>           Кафедра ГТАП ИП ВГУЭС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Негосударственную часть Архивного фонда РФ составляют архивные документы, находящиеся в собственности:</a:t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457200" y="17002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общественных объединений и организаций, в том числе профсоюзов, благотворительных и иных фондов, политических партий и движений, с момента их официальной регистрации;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религиозных объединений и организаций;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негосударственных корпораций, ассоциаций, акционерных обществ, организаций промышленности, сельского хозяйства, других отраслей экономики, науки, культуры, социальной сферы, средств массовой информации;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физических лиц: документы личного происхождения, фамильные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архивы, коллекции документов.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 практике существуют специфические разновидности ведомственных архивов:	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50825" y="1484313"/>
            <a:ext cx="8713788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центральный отраслевой архив министерства (ведомства), который хранит документы организаций всех уровней подчиненности независимо от их территориального местонахождения;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центральный архив министерства, хранящий в основном документы самого аппарата министерства и организаций прямого подчинения, в основном ведущих НИИ;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объединенный ведомственный архив, который создается для хранения документов организаций, связанных подчиненностью или однотипностью профиля деятельности;	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dirty="0">
                <a:latin typeface="+mj-lt"/>
              </a:rPr>
              <a:t>объединенный межведомственный архив, который создается для хранения не только документов по личному составу, но и документов, сроки которых достаточно велики.</a:t>
            </a:r>
          </a:p>
        </p:txBody>
      </p:sp>
    </p:spTree>
  </p:cSld>
  <p:clrMapOvr>
    <a:masterClrMapping/>
  </p:clrMapOvr>
  <p:transition>
    <p:comb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6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57188" y="500063"/>
            <a:ext cx="442912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defRPr/>
            </a:pPr>
            <a:r>
              <a:rPr kumimoji="0" lang="ru-RU" sz="2800" i="1" dirty="0">
                <a:solidFill>
                  <a:schemeClr val="tx2"/>
                </a:solidFill>
                <a:latin typeface="+mj-lt"/>
              </a:rPr>
              <a:t>Владелец архивных документов</a:t>
            </a:r>
            <a:r>
              <a:rPr kumimoji="0" lang="ru-RU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ru-RU" sz="2600" dirty="0">
                <a:latin typeface="+mj-lt"/>
              </a:rPr>
              <a:t>- госорган, орган местного самоуправления либо юридическое или физическое лицо, осуществляющие владение и пользование архивными документами и реализующие полномочия по распоряжению ими в пределах, установленных законом или договором.</a:t>
            </a: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4786313" y="500063"/>
            <a:ext cx="4000500" cy="562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defRPr/>
            </a:pPr>
            <a:r>
              <a:rPr kumimoji="0" lang="ru-RU" sz="2800" i="1" dirty="0">
                <a:solidFill>
                  <a:schemeClr val="tx2"/>
                </a:solidFill>
                <a:latin typeface="+mj-lt"/>
              </a:rPr>
              <a:t>Пользователь архивными документами</a:t>
            </a:r>
            <a:r>
              <a:rPr kumimoji="0" lang="ru-RU" sz="2800" dirty="0">
                <a:solidFill>
                  <a:schemeClr val="tx2"/>
                </a:solidFill>
                <a:latin typeface="+mj-lt"/>
              </a:rPr>
              <a:t> - </a:t>
            </a:r>
            <a:r>
              <a:rPr kumimoji="0" lang="ru-RU" sz="2600" dirty="0">
                <a:latin typeface="+mj-lt"/>
              </a:rPr>
              <a:t>госорган, орган местного самоуправления либо юридическое или физическое лицо, обращающиеся на законных основаниях к архивным документам для получения и использования необходимой информации.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kumimoji="0" lang="ru-RU" sz="2800" dirty="0"/>
          </a:p>
        </p:txBody>
      </p:sp>
    </p:spTree>
  </p:cSld>
  <p:clrMapOvr>
    <a:masterClrMapping/>
  </p:clrMapOvr>
  <p:transition>
    <p:comb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457200" y="1125538"/>
            <a:ext cx="82296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endParaRPr kumimoji="0" lang="ru-RU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>
          <a:xfrm>
            <a:off x="642938" y="214313"/>
            <a:ext cx="8080375" cy="7207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Архивная справка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28625" y="928688"/>
            <a:ext cx="8358188" cy="5595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официально заверенный документ, имеющий юридическую силу, содержащий сообщение или подтверждение об имеющихся в документах архива сведениях с обязательным указанием поисковых данных документов: номера описи или номенклатуры дел, номера дела, номеров листов в деле.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составляется на бланке организации, регистрируется, подписывается, в том числе руководством организации, и заверяется печатью организации, ее выдающей, которая несет в соответствии с действующим законодательством ответственность за предоставляемую информацию.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составляется на основании подлинных (или заверенных копий) документов, хранящихся в архиве и относящихся к вопросу заявления.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dirty="0" smtClean="0">
                <a:latin typeface="+mj-lt"/>
              </a:rPr>
              <a:t>могут прилагаться копии документов и выписки из них, подтверждающие изложенные сведения.</a:t>
            </a:r>
          </a:p>
        </p:txBody>
      </p:sp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Платные услуги архива: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изготовление копий документа: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исполнение запросов генеалогического, историко-биографического, тематического характера;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тематическое выявление документов;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расшифровка трудночитаемых текстов, перевод текстов документов с языка оригинала;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составление комментариев к документам, </a:t>
            </a:r>
            <a:r>
              <a:rPr kumimoji="0" lang="ru-RU" sz="2800" dirty="0" err="1">
                <a:latin typeface="+mj-lt"/>
              </a:rPr>
              <a:t>атрибутирование</a:t>
            </a:r>
            <a:r>
              <a:rPr kumimoji="0" lang="ru-RU" sz="2800" dirty="0">
                <a:latin typeface="+mj-lt"/>
              </a:rPr>
              <a:t> фотографий (уточнение изображений);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kumimoji="0" lang="ru-RU" sz="2800" dirty="0">
                <a:latin typeface="+mj-lt"/>
              </a:rPr>
              <a:t>проведение выставок, бесед, лекций по тематике хранимых документов и др.</a:t>
            </a:r>
          </a:p>
        </p:txBody>
      </p:sp>
    </p:spTree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Вопросы для самопроверки знаний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457200" y="765175"/>
            <a:ext cx="8291513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1. Учреждение или структурное подразделение организации, осуществляющие хранение, комплектование, учет и использование архивных документов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1)архив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2)служба документационного обеспечения управления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3)ВНИИДАД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2. Совокупность архивных документов, исторически или логически связанных между собой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1)документальный фонд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2)архивный фонд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1800"/>
              <a:t>3)информационный фонд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3. Дайте определение – «документ архивного фонда»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4. Назовите разновидности ведомственных архивов.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5. Дайте определение – «владелец архивных документов».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6. Дайте определение – «пользователь архивными документами».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7. Какие поисковые данные документов указываются в архивной справке?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0" lang="ru-RU" sz="2000"/>
              <a:t>8. Перечислите платные услуги архива.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 flipH="1">
            <a:off x="8686800" y="765175"/>
            <a:ext cx="69850" cy="536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800"/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819150"/>
          </a:xfrm>
        </p:spPr>
        <p:txBody>
          <a:bodyPr/>
          <a:lstStyle/>
          <a:p>
            <a:pPr>
              <a:defRPr/>
            </a:pPr>
            <a:r>
              <a:rPr lang="ru-RU" smtClean="0"/>
              <a:t>Содержание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571625"/>
            <a:ext cx="7954962" cy="4786313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ru-RU" i="1" dirty="0" smtClean="0">
                <a:latin typeface="+mj-lt"/>
              </a:rPr>
              <a:t>Комплексы документов учреждений, организаций и структурных подразделений.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i="1" dirty="0" smtClean="0">
                <a:latin typeface="+mj-lt"/>
              </a:rPr>
              <a:t>Понятие «архив». Ведомственные архивы. Государственные архивы. </a:t>
            </a: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i="1" dirty="0" smtClean="0">
                <a:latin typeface="+mj-lt"/>
              </a:rPr>
              <a:t>Государственный архивный фонд как комплекс документов, принадлежащих государству.</a:t>
            </a:r>
            <a:endParaRPr lang="ru-RU" dirty="0" smtClean="0">
              <a:latin typeface="+mj-lt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ru-RU" i="1" dirty="0" smtClean="0">
                <a:latin typeface="+mj-lt"/>
              </a:rPr>
              <a:t>Использование документов архива.</a:t>
            </a:r>
            <a:endParaRPr lang="ru-RU" sz="3600" dirty="0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50"/>
            <a:ext cx="8080375" cy="3460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Рекомендуемая литература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57250"/>
            <a:ext cx="8229600" cy="57404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Е.В., Афанасьева Л.П., Осичкина Г.А. Архивоведческие аспекты в делопроизводстве (ААД): использование архивных документов // Секретарское дело. 2002. №4, 2003. №1.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др.ААД: каталоги и другие информационно-поисковые справочники в архиве организации // Секретарское дело. 2002. №1.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 ААД: обеспечение сохранности документов архива и организация их хранения // Секретарское дело. 2003. №4-5-6. 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др.ААД: организация работы архива // Секретарское дело. 2003. №7-8.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 ААД: внедрение информационных технологий в работу архива // Секретарское дело. 2003. №11-12.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 Доступ к архивным документам // Секретарское дело. 2003. №2.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Алексеева Е.В. и др. Архивный фонд РФ: организация документов по архивам // Делопроизводство. 2002. №2.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Альбрехт Б.В. Организационные и практические вопросы деятельности архива юридического лица // Справочник секретаря и офис-менеджера. 2003. №2. (</a:t>
            </a:r>
            <a:r>
              <a:rPr lang="en-US" sz="2000" smtClean="0"/>
              <a:t>www</a:t>
            </a:r>
            <a:r>
              <a:rPr lang="ru-RU" sz="2000" smtClean="0"/>
              <a:t>.</a:t>
            </a:r>
            <a:r>
              <a:rPr lang="en-US" sz="2000" smtClean="0"/>
              <a:t>secretariat</a:t>
            </a:r>
            <a:r>
              <a:rPr lang="ru-RU" sz="2000" smtClean="0"/>
              <a:t>.</a:t>
            </a:r>
            <a:r>
              <a:rPr lang="en-US" sz="2000" smtClean="0"/>
              <a:t>ru</a:t>
            </a:r>
            <a:r>
              <a:rPr lang="ru-RU" sz="2000" smtClean="0"/>
              <a:t>)</a:t>
            </a:r>
          </a:p>
          <a:p>
            <a:pPr eaLnBrk="1" hangingPunct="1">
              <a:lnSpc>
                <a:spcPct val="70000"/>
              </a:lnSpc>
              <a:buFontTx/>
              <a:buAutoNum type="arabicPeriod"/>
            </a:pPr>
            <a:r>
              <a:rPr lang="ru-RU" sz="2000" smtClean="0"/>
              <a:t>Митченко О.Ю. Организационная структура государственного и муниципального управления документацией в РФ // Делопроизводство. 2004. №2.</a:t>
            </a:r>
          </a:p>
        </p:txBody>
      </p:sp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57200" y="765175"/>
            <a:ext cx="82296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kumimoji="0" lang="ru-RU" sz="2600" i="1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080375" cy="5159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Архив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908050"/>
            <a:ext cx="7772400" cy="5092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учреждение или структурное подразделение организации, осуществляющие хранение, комплектование, учет и использование архивных документов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(ФЗ</a:t>
            </a:r>
            <a:r>
              <a:rPr lang="ru-RU" i="1" dirty="0" smtClean="0">
                <a:latin typeface="+mj-lt"/>
              </a:rPr>
              <a:t> №125 от  27 октября 2004</a:t>
            </a:r>
            <a:r>
              <a:rPr lang="ru-RU" dirty="0" smtClean="0">
                <a:latin typeface="+mj-lt"/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chemeClr val="tx2"/>
                </a:solidFill>
                <a:latin typeface="+mj-lt"/>
              </a:rPr>
              <a:t>Архивный фонд</a:t>
            </a:r>
            <a:r>
              <a:rPr lang="ru-RU" dirty="0" smtClean="0">
                <a:solidFill>
                  <a:schemeClr val="tx2"/>
                </a:solidFill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совокупность архивных документов, исторически или логически связанных между собой. </a:t>
            </a:r>
            <a:endParaRPr lang="ru-RU" i="1" dirty="0" smtClean="0">
              <a:latin typeface="+mj-lt"/>
            </a:endParaRPr>
          </a:p>
        </p:txBody>
      </p:sp>
    </p:spTree>
  </p:cSld>
  <p:clrMapOvr>
    <a:masterClrMapping/>
  </p:clrMapOvr>
  <p:transition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8080375" cy="642937"/>
          </a:xfrm>
        </p:spPr>
        <p:txBody>
          <a:bodyPr/>
          <a:lstStyle/>
          <a:p>
            <a:pPr>
              <a:defRPr/>
            </a:pPr>
            <a:r>
              <a:rPr lang="ru-RU" i="1" dirty="0" smtClean="0">
                <a:latin typeface="+mn-lt"/>
                <a:ea typeface="+mn-ea"/>
                <a:cs typeface="+mn-cs"/>
              </a:rPr>
              <a:t>Архивный фонд РФ</a:t>
            </a:r>
            <a:r>
              <a:rPr lang="ru-RU" dirty="0" smtClean="0"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928688"/>
            <a:ext cx="8215312" cy="542925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dirty="0" smtClean="0">
                <a:latin typeface="+mj-lt"/>
              </a:rPr>
              <a:t>исторически сложившаяся и постоянно пополняющаяся совокупность архивных документов, отражающих материальную и духовную жизнь общества, имеющих историческое, научное, социальное, экономическое, политическое и культурное значение, являющихся неотъемлемой частью историко-культурного наследия народов РФ, относящихся к информационным ресурсам и подлежащих постоянному хранению (ФЗ).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80375" cy="490538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Документы архива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374063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chemeClr val="tx2"/>
                </a:solidFill>
                <a:latin typeface="+mj-lt"/>
              </a:rPr>
              <a:t>Архивный документ</a:t>
            </a:r>
            <a:r>
              <a:rPr lang="ru-RU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dirty="0" smtClean="0">
                <a:latin typeface="+mj-lt"/>
              </a:rPr>
              <a:t>- материальный носитель с зафиксированной на нем информацией, который имеет реквизиты, позволяющие его идентифицировать, и подлежит хранению в силу значимости указанных носителя и информации для граждан, общества и государства;</a:t>
            </a:r>
            <a:endParaRPr lang="ru-RU" i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chemeClr val="tx2"/>
                </a:solidFill>
                <a:latin typeface="+mj-lt"/>
              </a:rPr>
              <a:t>Документ Архивного фонда</a:t>
            </a:r>
            <a:r>
              <a:rPr lang="ru-RU" dirty="0" smtClean="0">
                <a:solidFill>
                  <a:schemeClr val="tx2"/>
                </a:solidFill>
                <a:latin typeface="+mj-lt"/>
              </a:rPr>
              <a:t> РФ </a:t>
            </a:r>
            <a:r>
              <a:rPr lang="ru-RU" dirty="0" smtClean="0">
                <a:latin typeface="+mj-lt"/>
              </a:rPr>
              <a:t>- архивный документ, прошедший экспертизу ценности документов, поставленный на государственный учет и подлежащий постоянному хранению. </a:t>
            </a:r>
          </a:p>
        </p:txBody>
      </p:sp>
    </p:spTree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533400"/>
          </a:xfrm>
        </p:spPr>
        <p:txBody>
          <a:bodyPr/>
          <a:lstStyle/>
          <a:p>
            <a:pPr>
              <a:defRPr/>
            </a:pPr>
            <a:r>
              <a:rPr lang="ru-RU" sz="3200" i="1" dirty="0" smtClean="0"/>
              <a:t>В состав Архивного фонда РФ входят</a:t>
            </a:r>
            <a:r>
              <a:rPr lang="ru-RU" sz="32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2625" y="1357313"/>
            <a:ext cx="7772400" cy="47386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latin typeface="+mj-lt"/>
              </a:rPr>
              <a:t>находящиеся на территории РФ архивные документы независимо от источника их происхождения, времени и способа создания, вида носителя, форм собственности и места хранения,</a:t>
            </a:r>
            <a:r>
              <a:rPr lang="ru-RU" sz="2400" dirty="0" smtClean="0">
                <a:latin typeface="+mj-lt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000" dirty="0" smtClean="0">
                <a:latin typeface="+mj-lt"/>
              </a:rPr>
              <a:t>в том числе юридические акты, управленческая документация, документы, содержащие результаты научно-исследовательских, опытно-конструкторских и технологических работ, градостроительная документация, кино-, фото-, видео- и </a:t>
            </a:r>
            <a:r>
              <a:rPr lang="ru-RU" sz="2000" dirty="0" err="1" smtClean="0">
                <a:latin typeface="+mj-lt"/>
              </a:rPr>
              <a:t>фонодокументы</a:t>
            </a:r>
            <a:r>
              <a:rPr lang="ru-RU" sz="2000" dirty="0" smtClean="0">
                <a:latin typeface="+mj-lt"/>
              </a:rPr>
              <a:t>, электронные и телеметрические документы, рукописи, рисунки, чертежи, дневники, переписка, мемуары, копии архивных документов на правах подлинников, а также архивные документы государственных организаций, находящихся в иностранных государствах.</a:t>
            </a:r>
          </a:p>
          <a:p>
            <a:pPr>
              <a:defRPr/>
            </a:pPr>
            <a:endParaRPr lang="ru-RU" sz="1400" dirty="0"/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95288" y="-315913"/>
            <a:ext cx="82296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kumimoji="0" lang="ru-R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285750" y="333375"/>
            <a:ext cx="4214813" cy="597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defRPr/>
            </a:pPr>
            <a:r>
              <a:rPr kumimoji="0" lang="ru-RU" sz="2800" i="1" dirty="0">
                <a:solidFill>
                  <a:schemeClr val="tx2"/>
                </a:solidFill>
                <a:latin typeface="+mj-lt"/>
              </a:rPr>
              <a:t>Государственный архив</a:t>
            </a:r>
            <a:r>
              <a:rPr kumimoji="0" lang="ru-RU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ru-RU" dirty="0">
                <a:latin typeface="+mj-lt"/>
              </a:rPr>
              <a:t>- федеральное государственное учреждение, создаваемое Правительством РФ, или государственное учреждение субъекта РФ, создаваемое органом государственной власти субъекта РФ, которые осуществляют хранение, комплектование, учет и использование документов Архивного фонда РФ, а также других архивных документов.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4429125" y="333375"/>
            <a:ext cx="41957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ts val="2400"/>
              <a:defRPr/>
            </a:pPr>
            <a:r>
              <a:rPr kumimoji="0" lang="ru-RU" sz="2800" i="1" dirty="0">
                <a:solidFill>
                  <a:schemeClr val="tx2"/>
                </a:solidFill>
                <a:latin typeface="+mj-lt"/>
              </a:rPr>
              <a:t>Муниципальный архив</a:t>
            </a:r>
            <a:r>
              <a:rPr kumimoji="0" lang="ru-RU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kumimoji="0" lang="ru-RU" dirty="0">
                <a:latin typeface="+mj-lt"/>
              </a:rPr>
              <a:t>- структурное подразделение органа местного самоуправления муниципального района, городского округа или муниципальное учреждение, создаваемое этим органом, которые осуществляют хранение, комплектование, учет и использование документов Архивного фонда РФ, а также других архивных документов.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endParaRPr kumimoji="0" lang="ru-RU" sz="2200" dirty="0"/>
          </a:p>
        </p:txBody>
      </p:sp>
    </p:spTree>
  </p:cSld>
  <p:clrMapOvr>
    <a:masterClrMapping/>
  </p:clrMapOvr>
  <p:transition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kumimoji="0" lang="ru-RU" sz="2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kumimoji="0" lang="ru-RU" sz="2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Сроки временного хранения документов Архивного фонда РФ до их передачи на постоянное хранение ст.22 ФЗ</a:t>
            </a:r>
            <a: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kumimoji="0" lang="ru-RU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kumimoji="0" lang="ru-RU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1) для включенных в установленном порядке в состав Архивного фонда РФ документов федеральных органов государственной власти, иных государственных органов РФ - 15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2) для включенных документов органов </a:t>
            </a:r>
            <a:r>
              <a:rPr kumimoji="0" lang="ru-RU" sz="2000" dirty="0" err="1">
                <a:latin typeface="+mj-lt"/>
              </a:rPr>
              <a:t>госвласти</a:t>
            </a:r>
            <a:r>
              <a:rPr kumimoji="0" lang="ru-RU" sz="2000" dirty="0">
                <a:latin typeface="+mj-lt"/>
              </a:rPr>
              <a:t>, иных госорганов субъектов РФ и организаций субъектов РФ - 10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3) для документов органов местного самоуправления и муниципальных организаций - 5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4) для отдельных видов архивных документов: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а) записей актов гражданского состояния - 100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б) документов по личному составу, записей нотариальных действий, хозяйственных книг - 75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в) проектной документации по капитальному строительству - 20;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г) технологической и конструкторской документации - 20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 err="1">
                <a:latin typeface="+mj-lt"/>
              </a:rPr>
              <a:t>д</a:t>
            </a:r>
            <a:r>
              <a:rPr kumimoji="0" lang="ru-RU" sz="2000" dirty="0">
                <a:latin typeface="+mj-lt"/>
              </a:rPr>
              <a:t>) патентов на изобретение, полезную модель - 20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е) научной документации - 15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>
                <a:latin typeface="+mj-lt"/>
              </a:rPr>
              <a:t>ж) кино- и фотодокументов - 5 лет;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kumimoji="0" lang="ru-RU" sz="2000" dirty="0" err="1">
                <a:latin typeface="+mj-lt"/>
              </a:rPr>
              <a:t>з</a:t>
            </a:r>
            <a:r>
              <a:rPr kumimoji="0" lang="ru-RU" sz="2000" dirty="0">
                <a:latin typeface="+mj-lt"/>
              </a:rPr>
              <a:t>) видео- и </a:t>
            </a:r>
            <a:r>
              <a:rPr kumimoji="0" lang="ru-RU" sz="2000" dirty="0" err="1">
                <a:latin typeface="+mj-lt"/>
              </a:rPr>
              <a:t>фонодокументов</a:t>
            </a:r>
            <a:r>
              <a:rPr kumimoji="0" lang="ru-RU" sz="2000" dirty="0">
                <a:latin typeface="+mj-lt"/>
              </a:rPr>
              <a:t> - 3 года.</a:t>
            </a:r>
          </a:p>
        </p:txBody>
      </p:sp>
    </p:spTree>
  </p:cSld>
  <p:clrMapOvr>
    <a:masterClrMapping/>
  </p:clrMapOvr>
  <p:transition>
    <p:comb/>
  </p:transition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91</TotalTime>
  <Words>1218</Words>
  <Application>Microsoft PowerPoint</Application>
  <PresentationFormat>Экран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Wingdings</vt:lpstr>
      <vt:lpstr>Calibri</vt:lpstr>
      <vt:lpstr>Tahoma</vt:lpstr>
      <vt:lpstr>Training</vt:lpstr>
      <vt:lpstr>Тема 15. Комплексы документов</vt:lpstr>
      <vt:lpstr>Содержание </vt:lpstr>
      <vt:lpstr>Рекомендуемая литература</vt:lpstr>
      <vt:lpstr>Архив</vt:lpstr>
      <vt:lpstr>Архивный фонд РФ </vt:lpstr>
      <vt:lpstr>Документы архива</vt:lpstr>
      <vt:lpstr>В состав Архивного фонда РФ входят </vt:lpstr>
      <vt:lpstr>Слайд 8</vt:lpstr>
      <vt:lpstr>Слайд 9</vt:lpstr>
      <vt:lpstr>Слайд 10</vt:lpstr>
      <vt:lpstr>Слайд 11</vt:lpstr>
      <vt:lpstr>Слайд 12</vt:lpstr>
      <vt:lpstr>Архивная справка</vt:lpstr>
      <vt:lpstr>Слайд 14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15. Комплексы документов </dc:title>
  <dc:creator>Grig</dc:creator>
  <cp:lastModifiedBy>tsar</cp:lastModifiedBy>
  <cp:revision>29</cp:revision>
  <dcterms:created xsi:type="dcterms:W3CDTF">2006-01-08T06:26:21Z</dcterms:created>
  <dcterms:modified xsi:type="dcterms:W3CDTF">2007-11-20T23:56:29Z</dcterms:modified>
</cp:coreProperties>
</file>