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8"/>
  </p:notesMasterIdLst>
  <p:sldIdLst>
    <p:sldId id="257" r:id="rId2"/>
    <p:sldId id="660" r:id="rId3"/>
    <p:sldId id="661" r:id="rId4"/>
    <p:sldId id="662" r:id="rId5"/>
    <p:sldId id="663" r:id="rId6"/>
    <p:sldId id="664" r:id="rId7"/>
    <p:sldId id="665" r:id="rId8"/>
    <p:sldId id="666" r:id="rId9"/>
    <p:sldId id="667" r:id="rId10"/>
    <p:sldId id="668" r:id="rId11"/>
    <p:sldId id="669" r:id="rId12"/>
    <p:sldId id="670" r:id="rId13"/>
    <p:sldId id="671" r:id="rId14"/>
    <p:sldId id="672" r:id="rId15"/>
    <p:sldId id="673" r:id="rId16"/>
    <p:sldId id="674" r:id="rId17"/>
    <p:sldId id="675" r:id="rId18"/>
    <p:sldId id="676" r:id="rId19"/>
    <p:sldId id="677" r:id="rId20"/>
    <p:sldId id="678" r:id="rId21"/>
    <p:sldId id="679" r:id="rId22"/>
    <p:sldId id="680" r:id="rId23"/>
    <p:sldId id="681" r:id="rId24"/>
    <p:sldId id="682" r:id="rId25"/>
    <p:sldId id="683" r:id="rId26"/>
    <p:sldId id="684" r:id="rId27"/>
    <p:sldId id="685" r:id="rId28"/>
    <p:sldId id="686" r:id="rId29"/>
    <p:sldId id="687" r:id="rId30"/>
    <p:sldId id="688" r:id="rId31"/>
    <p:sldId id="689" r:id="rId32"/>
    <p:sldId id="729" r:id="rId33"/>
    <p:sldId id="732" r:id="rId34"/>
    <p:sldId id="733" r:id="rId35"/>
    <p:sldId id="734" r:id="rId36"/>
    <p:sldId id="735" r:id="rId3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0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9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80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80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0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fld id="{317CCB51-1F3D-4EAF-91E0-81BF5D44E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120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CCB51-1F3D-4EAF-91E0-81BF5D44EEC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543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24006-985A-4D65-B84F-D71B56854C51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6BE36-2A71-4D93-BD0F-9741D07333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419628"/>
      </p:ext>
    </p:extLst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81D94-8805-4FBA-A889-5FFAC77A257C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6A3ED-2178-49A9-B373-474D7DAF73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211222"/>
      </p:ext>
    </p:extLst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69B75-6451-4002-A95C-9C7819DAA562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85BA5-B439-4FE5-ADAA-068DB73345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309681"/>
      </p:ext>
    </p:extLst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73725" y="1927225"/>
            <a:ext cx="3311525" cy="4151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AB4CB-6B5B-4899-AA14-7C875ECD475B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C8A56-B013-4624-A2EF-87691AF42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439196"/>
      </p:ext>
    </p:extLst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897AE-0869-4E7A-8EDF-41BBB9C6CF77}" type="datetime1">
              <a:rPr lang="ru-RU" smtClean="0"/>
              <a:t>20.08.2014</a:t>
            </a:fld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B107E1-4F1C-41EE-9EAE-24D83EDBA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743111"/>
      </p:ext>
    </p:extLst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40E57-5207-4788-99B4-7CBE8499A287}" type="datetime1">
              <a:rPr lang="ru-RU" smtClean="0"/>
              <a:t>20.08.2014</a:t>
            </a:fld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ECC6A-C028-4895-8876-AF3DBE4C41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205043"/>
      </p:ext>
    </p:extLst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DD926-8F20-4125-A530-629D3A0A304E}" type="datetime1">
              <a:rPr lang="ru-RU" smtClean="0"/>
              <a:t>20.08.2014</a:t>
            </a:fld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7263F-5152-4812-9172-48F42ED7C2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321769"/>
      </p:ext>
    </p:extLst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73CEA-1B47-4B39-A59F-00AA6B23A7F0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40DCA-0184-4DB7-B93C-A325162D7D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754008"/>
      </p:ext>
    </p:extLst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4A925-10E1-4311-B165-613892CB3622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16E20-0861-46CB-BA2C-4D51DF3EEA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729031"/>
      </p:ext>
    </p:extLst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3B269-E14A-49F0-AD48-21B8BF6BB4FD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84D38-9B3F-43E4-ADD1-D757E6892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150186"/>
      </p:ext>
    </p:extLst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69163" y="0"/>
            <a:ext cx="1716087" cy="60785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17725" y="0"/>
            <a:ext cx="4999038" cy="60785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025FE-E93F-406C-923C-7E1217938FAA}" type="datetime1">
              <a:rPr lang="ru-RU" smtClean="0"/>
              <a:t>20.08.2014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8653F-943B-467D-B265-2B309DE42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333013"/>
      </p:ext>
    </p:extLst>
  </p:cSld>
  <p:clrMapOvr>
    <a:masterClrMapping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0652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73725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73FF4-5BCC-46B9-B827-EB64063E7383}" type="datetime1">
              <a:rPr lang="ru-RU" smtClean="0"/>
              <a:t>20.08.2014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DEA64-3F4D-4885-B51C-4C36C28664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401459"/>
      </p:ext>
    </p:extLst>
  </p:cSld>
  <p:clrMapOvr>
    <a:masterClrMapping/>
  </p:clrMapOvr>
  <p:transition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0652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673725" y="1927225"/>
            <a:ext cx="3311525" cy="19986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673725" y="4078288"/>
            <a:ext cx="3311525" cy="2000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76C65-B868-4C2D-8502-F70132015370}" type="datetime1">
              <a:rPr lang="ru-RU" smtClean="0"/>
              <a:t>20.08.2014</a:t>
            </a:fld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3BF8F-9F38-4D18-8C92-8623208891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026879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0">
          <a:gsLst>
            <a:gs pos="99000">
              <a:srgbClr val="5E9EFF"/>
            </a:gs>
            <a:gs pos="83000">
              <a:srgbClr val="C4D6EB"/>
            </a:gs>
            <a:gs pos="74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6415088"/>
            <a:ext cx="9142413" cy="44132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 b="0"/>
          </a:p>
        </p:txBody>
      </p:sp>
      <p:sp>
        <p:nvSpPr>
          <p:cNvPr id="1027" name="Freeform 3"/>
          <p:cNvSpPr>
            <a:spLocks/>
          </p:cNvSpPr>
          <p:nvPr/>
        </p:nvSpPr>
        <p:spPr bwMode="auto">
          <a:xfrm>
            <a:off x="7573963" y="5902325"/>
            <a:ext cx="1570037" cy="955675"/>
          </a:xfrm>
          <a:custGeom>
            <a:avLst/>
            <a:gdLst>
              <a:gd name="T0" fmla="*/ 2147483647 w 989"/>
              <a:gd name="T1" fmla="*/ 0 h 602"/>
              <a:gd name="T2" fmla="*/ 2147483647 w 989"/>
              <a:gd name="T3" fmla="*/ 2147483647 h 602"/>
              <a:gd name="T4" fmla="*/ 2147483647 w 989"/>
              <a:gd name="T5" fmla="*/ 2147483647 h 602"/>
              <a:gd name="T6" fmla="*/ 0 w 989"/>
              <a:gd name="T7" fmla="*/ 2147483647 h 602"/>
              <a:gd name="T8" fmla="*/ 2147483647 w 989"/>
              <a:gd name="T9" fmla="*/ 0 h 6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89" h="602">
                <a:moveTo>
                  <a:pt x="243" y="0"/>
                </a:moveTo>
                <a:lnTo>
                  <a:pt x="988" y="346"/>
                </a:lnTo>
                <a:lnTo>
                  <a:pt x="953" y="600"/>
                </a:lnTo>
                <a:lnTo>
                  <a:pt x="0" y="601"/>
                </a:lnTo>
                <a:lnTo>
                  <a:pt x="243" y="0"/>
                </a:lnTo>
              </a:path>
            </a:pathLst>
          </a:cu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8" name="Freeform 4"/>
          <p:cNvSpPr>
            <a:spLocks/>
          </p:cNvSpPr>
          <p:nvPr/>
        </p:nvSpPr>
        <p:spPr bwMode="auto">
          <a:xfrm>
            <a:off x="7575550" y="6176963"/>
            <a:ext cx="1568450" cy="681037"/>
          </a:xfrm>
          <a:custGeom>
            <a:avLst/>
            <a:gdLst>
              <a:gd name="T0" fmla="*/ 0 w 988"/>
              <a:gd name="T1" fmla="*/ 2147483647 h 429"/>
              <a:gd name="T2" fmla="*/ 2147483647 w 988"/>
              <a:gd name="T3" fmla="*/ 0 h 429"/>
              <a:gd name="T4" fmla="*/ 2147483647 w 988"/>
              <a:gd name="T5" fmla="*/ 2147483647 h 429"/>
              <a:gd name="T6" fmla="*/ 2147483647 w 988"/>
              <a:gd name="T7" fmla="*/ 2147483647 h 429"/>
              <a:gd name="T8" fmla="*/ 0 w 988"/>
              <a:gd name="T9" fmla="*/ 2147483647 h 4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88" h="429">
                <a:moveTo>
                  <a:pt x="0" y="428"/>
                </a:moveTo>
                <a:lnTo>
                  <a:pt x="427" y="0"/>
                </a:lnTo>
                <a:lnTo>
                  <a:pt x="987" y="219"/>
                </a:lnTo>
                <a:lnTo>
                  <a:pt x="987" y="428"/>
                </a:lnTo>
                <a:lnTo>
                  <a:pt x="0" y="428"/>
                </a:lnTo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2413" cy="12954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 b="0"/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0" y="0"/>
            <a:ext cx="2211388" cy="6858000"/>
          </a:xfrm>
          <a:custGeom>
            <a:avLst/>
            <a:gdLst>
              <a:gd name="T0" fmla="*/ 0 w 1393"/>
              <a:gd name="T1" fmla="*/ 0 h 4320"/>
              <a:gd name="T2" fmla="*/ 2147483647 w 1393"/>
              <a:gd name="T3" fmla="*/ 2147483647 h 4320"/>
              <a:gd name="T4" fmla="*/ 2147483647 w 1393"/>
              <a:gd name="T5" fmla="*/ 2147483647 h 4320"/>
              <a:gd name="T6" fmla="*/ 0 w 1393"/>
              <a:gd name="T7" fmla="*/ 2147483647 h 4320"/>
              <a:gd name="T8" fmla="*/ 0 w 1393"/>
              <a:gd name="T9" fmla="*/ 0 h 43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" h="4320">
                <a:moveTo>
                  <a:pt x="0" y="0"/>
                </a:moveTo>
                <a:lnTo>
                  <a:pt x="1392" y="240"/>
                </a:lnTo>
                <a:lnTo>
                  <a:pt x="288" y="4319"/>
                </a:lnTo>
                <a:lnTo>
                  <a:pt x="0" y="4319"/>
                </a:lnTo>
                <a:lnTo>
                  <a:pt x="0" y="0"/>
                </a:lnTo>
              </a:path>
            </a:pathLst>
          </a:cu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9438" y="6415088"/>
            <a:ext cx="1593850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4D2CDF27-4D04-440E-910D-E23AFEE6B55C}" type="datetime1">
              <a:rPr lang="ru-RU" smtClean="0"/>
              <a:t>20.08.2014</a:t>
            </a:fld>
            <a:endParaRPr lang="ru-RU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27263" y="6415088"/>
            <a:ext cx="5091112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117725" y="0"/>
            <a:ext cx="6867525" cy="10652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6" name="Freeform 10"/>
          <p:cNvSpPr>
            <a:spLocks/>
          </p:cNvSpPr>
          <p:nvPr/>
        </p:nvSpPr>
        <p:spPr bwMode="auto">
          <a:xfrm>
            <a:off x="0" y="-15875"/>
            <a:ext cx="1522413" cy="6873875"/>
          </a:xfrm>
          <a:custGeom>
            <a:avLst/>
            <a:gdLst>
              <a:gd name="T0" fmla="*/ 0 w 959"/>
              <a:gd name="T1" fmla="*/ 0 h 4330"/>
              <a:gd name="T2" fmla="*/ 958 w 959"/>
              <a:gd name="T3" fmla="*/ 346 h 4330"/>
              <a:gd name="T4" fmla="*/ 286 w 959"/>
              <a:gd name="T5" fmla="*/ 4329 h 4330"/>
              <a:gd name="T6" fmla="*/ 0 w 959"/>
              <a:gd name="T7" fmla="*/ 4329 h 4330"/>
              <a:gd name="T8" fmla="*/ 0 w 959"/>
              <a:gd name="T9" fmla="*/ 0 h 4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9" h="4330">
                <a:moveTo>
                  <a:pt x="0" y="0"/>
                </a:moveTo>
                <a:lnTo>
                  <a:pt x="958" y="346"/>
                </a:lnTo>
                <a:lnTo>
                  <a:pt x="286" y="4329"/>
                </a:lnTo>
                <a:lnTo>
                  <a:pt x="0" y="4329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chemeClr val="bg1"/>
              </a:gs>
              <a:gs pos="100000">
                <a:schemeClr val="fol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1927225"/>
            <a:ext cx="6775450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5113" y="6434138"/>
            <a:ext cx="969962" cy="4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2000" i="1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8063E142-718B-4BA7-9868-58D706E78A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109" name="AutoShape 13">
            <a:hlinkClick r:id="" action="ppaction://hlinkshowjump?jump=firstslide"/>
          </p:cNvPr>
          <p:cNvSpPr>
            <a:spLocks noChangeArrowheads="1"/>
          </p:cNvSpPr>
          <p:nvPr/>
        </p:nvSpPr>
        <p:spPr bwMode="blackWhite">
          <a:xfrm>
            <a:off x="-107950" y="6683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Начало</a:t>
            </a:r>
          </a:p>
        </p:txBody>
      </p:sp>
      <p:grpSp>
        <p:nvGrpSpPr>
          <p:cNvPr id="1038" name="Group 14"/>
          <p:cNvGrpSpPr>
            <a:grpSpLocks/>
          </p:cNvGrpSpPr>
          <p:nvPr/>
        </p:nvGrpSpPr>
        <p:grpSpPr bwMode="auto">
          <a:xfrm>
            <a:off x="-36513" y="5373688"/>
            <a:ext cx="684213" cy="1076325"/>
            <a:chOff x="386" y="221"/>
            <a:chExt cx="680" cy="978"/>
          </a:xfrm>
        </p:grpSpPr>
        <p:sp>
          <p:nvSpPr>
            <p:cNvPr id="4111" name="Text Box 15"/>
            <p:cNvSpPr txBox="1">
              <a:spLocks noChangeArrowheads="1"/>
            </p:cNvSpPr>
            <p:nvPr userDrawn="1"/>
          </p:nvSpPr>
          <p:spPr bwMode="auto">
            <a:xfrm>
              <a:off x="386" y="991"/>
              <a:ext cx="680" cy="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sz="9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ВГУЭС</a:t>
              </a:r>
            </a:p>
          </p:txBody>
        </p:sp>
        <p:pic>
          <p:nvPicPr>
            <p:cNvPr id="1042" name="Picture 16" descr="121"/>
            <p:cNvPicPr>
              <a:picLocks noChangeAspect="1" noChangeArrowheads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21"/>
              <a:ext cx="416" cy="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13" name="AutoShape 17">
            <a:hlinkClick r:id="rId16" action="ppaction://hlinksldjump"/>
          </p:cNvPr>
          <p:cNvSpPr>
            <a:spLocks noChangeArrowheads="1"/>
          </p:cNvSpPr>
          <p:nvPr/>
        </p:nvSpPr>
        <p:spPr bwMode="blackWhite">
          <a:xfrm>
            <a:off x="-107950" y="11001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500" i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Оглавление</a:t>
            </a:r>
          </a:p>
        </p:txBody>
      </p:sp>
      <p:sp>
        <p:nvSpPr>
          <p:cNvPr id="4114" name="AutoShape 18">
            <a:hlinkClick r:id="" action="ppaction://hlinkshowjump?jump=lastslide"/>
          </p:cNvPr>
          <p:cNvSpPr>
            <a:spLocks noChangeArrowheads="1"/>
          </p:cNvSpPr>
          <p:nvPr/>
        </p:nvSpPr>
        <p:spPr bwMode="blackWhite">
          <a:xfrm>
            <a:off x="-107950" y="15319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Составитель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spd="med">
    <p:wipe dir="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" pitchFamily="2" charset="2"/>
        <a:buChar char="u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9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6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17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20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1.png"/><Relationship Id="rId2" Type="http://schemas.openxmlformats.org/officeDocument/2006/relationships/image" Target="../media/image11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8559C5-BF17-4F2B-B2C9-5B5007A0886C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17222" y="1264784"/>
            <a:ext cx="7273925" cy="1138237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dirty="0" smtClean="0">
                <a:solidFill>
                  <a:schemeClr val="tx1"/>
                </a:solidFill>
              </a:rPr>
              <a:t>АЛГЕБРА И ГЕОМЕТРИЯ</a:t>
            </a:r>
            <a:endParaRPr lang="ru-RU" sz="4400" b="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72632" y="2526165"/>
            <a:ext cx="5312682" cy="29384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(учебная дисциплина)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Составители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доценты кафедры математики и моделирования ВГУЭС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Шуман Галина Ивановна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Волгина Ольга Алексеевна</a:t>
            </a:r>
            <a:endParaRPr lang="ru-RU" sz="2800" b="1" i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Рассмотрим линии, определяемые уравнениями второй степени относительно текущих </a:t>
                </a:r>
                <a:r>
                  <a:rPr lang="ru-RU" dirty="0" smtClean="0"/>
                  <a:t>координат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 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ru-RU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𝐵𝑥𝑦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ru-RU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𝐷𝑥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𝐸𝑦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𝐹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0</m:t>
                    </m:r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Коэффициенты уравнения - действительные числа, но по крайней мере одно из чисел </a:t>
                </a:r>
                <a:r>
                  <a:rPr lang="ru-RU" i="1" dirty="0"/>
                  <a:t>А</a:t>
                </a:r>
                <a:r>
                  <a:rPr lang="ru-RU" dirty="0"/>
                  <a:t>, </a:t>
                </a:r>
                <a:r>
                  <a:rPr lang="ru-RU" i="1" dirty="0"/>
                  <a:t>В</a:t>
                </a:r>
                <a:r>
                  <a:rPr lang="ru-RU" dirty="0"/>
                  <a:t> или </a:t>
                </a:r>
                <a:r>
                  <a:rPr lang="ru-RU" i="1" dirty="0"/>
                  <a:t>С</a:t>
                </a:r>
                <a:r>
                  <a:rPr lang="ru-RU" dirty="0"/>
                  <a:t> отлично от нуля.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  <a:blipFill rotWithShape="1">
                <a:blip r:embed="rId2"/>
                <a:stretch>
                  <a:fillRect l="-1440" t="-1175" r="-5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052894"/>
      </p:ext>
    </p:extLst>
  </p:cSld>
  <p:clrMapOvr>
    <a:masterClrMapping/>
  </p:clrMapOvr>
  <p:transition spd="med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1720" y="1556792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dirty="0"/>
              <a:t>Такие линии называются </a:t>
            </a:r>
            <a:r>
              <a:rPr lang="ru-RU" b="1" dirty="0"/>
              <a:t>кривыми второго порядка.</a:t>
            </a:r>
          </a:p>
          <a:p>
            <a:pPr marL="0" indent="0">
              <a:buNone/>
            </a:pPr>
            <a:r>
              <a:rPr lang="ru-RU" dirty="0" smtClean="0"/>
              <a:t>       Установим </a:t>
            </a:r>
            <a:r>
              <a:rPr lang="ru-RU" dirty="0"/>
              <a:t>при каких условиях уравнение </a:t>
            </a:r>
            <a:r>
              <a:rPr lang="ru-RU" dirty="0" smtClean="0"/>
              <a:t>определяет </a:t>
            </a:r>
            <a:r>
              <a:rPr lang="ru-RU" b="1" dirty="0"/>
              <a:t>окружность, эллипс, гиперболу или параболу.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001306"/>
      </p:ext>
    </p:extLst>
  </p:cSld>
  <p:clrMapOvr>
    <a:masterClrMapping/>
  </p:clrMapOvr>
  <p:transition spd="med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 smtClean="0"/>
                  <a:t>Окружностью</a:t>
                </a:r>
                <a:r>
                  <a:rPr lang="ru-RU" dirty="0" smtClean="0"/>
                  <a:t> </a:t>
                </a:r>
                <a:r>
                  <a:rPr lang="ru-RU" dirty="0"/>
                  <a:t>называется геометрическое место точек плоскости, равноудаленных от данной точки (центра).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Если </a:t>
                </a:r>
                <a:r>
                  <a:rPr lang="en-US" i="1" dirty="0"/>
                  <a:t>R</a:t>
                </a:r>
                <a:r>
                  <a:rPr lang="ru-RU" dirty="0"/>
                  <a:t> - радиус окружности, а точка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/>
                  <a:t> - ее центр, то уравнение окружности имеет вид</a:t>
                </a:r>
                <a:r>
                  <a:rPr lang="ru-RU" dirty="0" smtClean="0"/>
                  <a:t>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  <m:r>
                          <a:rPr lang="en-US" b="1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  <m:r>
                          <a:rPr lang="en-US" b="1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340768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644604"/>
      </p:ext>
    </p:extLst>
  </p:cSld>
  <p:clrMapOvr>
    <a:masterClrMapping/>
  </p:clrMapOvr>
  <p:transition spd="med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1412776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24781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214183"/>
            <a:ext cx="7542212" cy="3078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9798871"/>
      </p:ext>
    </p:extLst>
  </p:cSld>
  <p:clrMapOvr>
    <a:masterClrMapping/>
  </p:clrMapOvr>
  <p:transition spd="med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В частности, если центр окружности совпадает с началом координат, то последнее уравнение имеет вид</a:t>
                </a:r>
                <a:r>
                  <a:rPr lang="ru-RU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ru-RU" b="1" dirty="0" smtClean="0"/>
              </a:p>
              <a:p>
                <a:pPr marL="0" indent="0">
                  <a:buNone/>
                </a:pP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2488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708920"/>
            <a:ext cx="5938837" cy="207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8229799"/>
      </p:ext>
    </p:extLst>
  </p:cSld>
  <p:clrMapOvr>
    <a:masterClrMapping/>
  </p:clrMapOvr>
  <p:transition spd="med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556792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b="1" dirty="0"/>
              <a:t>Эллипсом </a:t>
            </a:r>
            <a:r>
              <a:rPr lang="ru-RU" dirty="0"/>
              <a:t>называется геометрическое место точек плоскости, сумма расстояний от каждой из которых до двух данных точек этой плоскости, называемых фокусами, есть величина постоянная (ее обозначают обычно через </a:t>
            </a:r>
            <a:r>
              <a:rPr lang="ru-RU" i="1" dirty="0"/>
              <a:t>2а</a:t>
            </a:r>
            <a:r>
              <a:rPr lang="ru-RU" dirty="0"/>
              <a:t>), причем эта постоянная больше расстояния между фокусами.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154832"/>
      </p:ext>
    </p:extLst>
  </p:cSld>
  <p:clrMapOvr>
    <a:masterClrMapping/>
  </p:clrMapOvr>
  <p:transition spd="med"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1720" y="1340768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2498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72816"/>
            <a:ext cx="9721080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4555312"/>
      </p:ext>
    </p:extLst>
  </p:cSld>
  <p:clrMapOvr>
    <a:masterClrMapping/>
  </p:clrMapOvr>
  <p:transition spd="med"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Если оси координат расположены по отношению к эллипсу так, как на рисунке, а фокусы эллипса находятся на оси </a:t>
                </a:r>
                <a:r>
                  <a:rPr lang="ru-RU" i="1" dirty="0"/>
                  <a:t>Ох</a:t>
                </a:r>
                <a:r>
                  <a:rPr lang="ru-RU" dirty="0"/>
                  <a:t> на равных расстояниях от начала координат в точках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d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(−</m:t>
                    </m:r>
                    <m:r>
                      <a:rPr lang="en-US" i="1">
                        <a:latin typeface="Cambria Math"/>
                      </a:rPr>
                      <m:t>𝑐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0)</m:t>
                    </m:r>
                  </m:oMath>
                </a14:m>
                <a:r>
                  <a:rPr lang="ru-RU" dirty="0"/>
                  <a:t>, то уравнение эллипса принимает простейший (так называемый канонический) вид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b="1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48920"/>
      </p:ext>
    </p:extLst>
  </p:cSld>
  <p:clrMapOvr>
    <a:masterClrMapping/>
  </p:clrMapOvr>
  <p:transition spd="med"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62880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Здесь </a:t>
                </a:r>
                <a:r>
                  <a:rPr lang="ru-RU" i="1" dirty="0"/>
                  <a:t>а</a:t>
                </a:r>
                <a:r>
                  <a:rPr lang="ru-RU" dirty="0"/>
                  <a:t> - большая, </a:t>
                </a:r>
                <a:r>
                  <a:rPr lang="en-US" i="1" dirty="0"/>
                  <a:t>b</a:t>
                </a:r>
                <a:r>
                  <a:rPr lang="ru-RU" dirty="0"/>
                  <a:t> - малая полуоси эллипса, причем </a:t>
                </a:r>
                <a:r>
                  <a:rPr lang="ru-RU" i="1" dirty="0"/>
                  <a:t>а</a:t>
                </a:r>
                <a:r>
                  <a:rPr lang="ru-RU" dirty="0"/>
                  <a:t>, </a:t>
                </a:r>
                <a:r>
                  <a:rPr lang="en-US" i="1" dirty="0"/>
                  <a:t>b</a:t>
                </a:r>
                <a:r>
                  <a:rPr lang="ru-RU" dirty="0"/>
                  <a:t> и </a:t>
                </a:r>
                <a:r>
                  <a:rPr lang="ru-RU" i="1" dirty="0"/>
                  <a:t>с</a:t>
                </a:r>
                <a:r>
                  <a:rPr lang="ru-RU" dirty="0"/>
                  <a:t> (</a:t>
                </a:r>
                <a:r>
                  <a:rPr lang="ru-RU" i="1" dirty="0"/>
                  <a:t>с</a:t>
                </a:r>
                <a:r>
                  <a:rPr lang="ru-RU" dirty="0"/>
                  <a:t> - половина расстояния между фокусами) связаны соотношением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/>
                            </a:rPr>
                            <m:t>𝒂</m:t>
                          </m:r>
                        </m:e>
                        <m:sup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ru-RU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/>
                            </a:rPr>
                            <m:t>𝒃</m:t>
                          </m:r>
                        </m:e>
                        <m:sup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ru-RU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/>
                            </a:rPr>
                            <m:t>𝒄</m:t>
                          </m:r>
                        </m:e>
                        <m:sup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628800"/>
                <a:ext cx="6775450" cy="4151313"/>
              </a:xfrm>
              <a:blipFill rotWithShape="1">
                <a:blip r:embed="rId2"/>
                <a:stretch>
                  <a:fillRect l="-1440" t="-1175" r="-9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290560"/>
      </p:ext>
    </p:extLst>
  </p:cSld>
  <p:clrMapOvr>
    <a:masterClrMapping/>
  </p:clrMapOvr>
  <p:transition spd="med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Точки </a:t>
                </a:r>
                <a:r>
                  <a:rPr lang="ru-RU" dirty="0"/>
                  <a:t>пересечения эллипса с осями координат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0)</m:t>
                    </m:r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(−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0)</m:t>
                    </m:r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(0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/>
                  <a:t> и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(0</m:t>
                    </m:r>
                    <m:r>
                      <a:rPr lang="ru-RU" i="1">
                        <a:latin typeface="Cambria Math"/>
                      </a:rPr>
                      <m:t>;−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называются </a:t>
                </a:r>
                <a:r>
                  <a:rPr lang="ru-RU" b="1" dirty="0"/>
                  <a:t>вершинами</a:t>
                </a:r>
                <a:r>
                  <a:rPr lang="ru-RU" dirty="0"/>
                  <a:t> эллипса, точка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</m:t>
                    </m:r>
                    <m:r>
                      <a:rPr lang="en-US" i="1">
                        <a:latin typeface="Cambria Math"/>
                      </a:rPr>
                      <m:t>(0;0)</m:t>
                    </m:r>
                  </m:oMath>
                </a14:m>
                <a:r>
                  <a:rPr lang="ru-RU" dirty="0"/>
                  <a:t> - </a:t>
                </a:r>
                <a:r>
                  <a:rPr lang="ru-RU" b="1" dirty="0"/>
                  <a:t>центром</a:t>
                </a:r>
                <a:r>
                  <a:rPr lang="ru-RU" dirty="0"/>
                  <a:t> эллипса, а оси координат - осями симметрии эллипса, ось на которой расположены фокусы, - фокальной </a:t>
                </a:r>
                <a:r>
                  <a:rPr lang="ru-RU" dirty="0" smtClean="0"/>
                  <a:t>осью,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называется </a:t>
                </a:r>
                <a:r>
                  <a:rPr lang="ru-RU" b="1" dirty="0"/>
                  <a:t>правым фокусом</a:t>
                </a:r>
                <a:r>
                  <a:rPr lang="ru-RU" dirty="0"/>
                  <a:t>, 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/>
                  <a:t> - </a:t>
                </a:r>
                <a:r>
                  <a:rPr lang="ru-RU" b="1" dirty="0"/>
                  <a:t>левым.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  <a:blipFill rotWithShape="1">
                <a:blip r:embed="rId2"/>
                <a:stretch>
                  <a:fillRect l="-1350" t="-1175" r="-2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502068"/>
      </p:ext>
    </p:extLst>
  </p:cSld>
  <p:clrMapOvr>
    <a:masterClrMapping/>
  </p:clrMapOvr>
  <p:transition spd="med"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Форма эллипса (мера его сжатия) характеризуется его </a:t>
                </a:r>
                <a:r>
                  <a:rPr lang="ru-RU" b="1" dirty="0"/>
                  <a:t>эксцентриситетом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𝜺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den>
                    </m:f>
                  </m:oMath>
                </a14:m>
                <a:r>
                  <a:rPr lang="ru-RU" dirty="0"/>
                  <a:t> (так как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𝑐</m:t>
                    </m:r>
                    <m:r>
                      <a:rPr lang="en-US" i="1">
                        <a:latin typeface="Cambria Math"/>
                      </a:rPr>
                      <m:t>&lt;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</m:oMath>
                </a14:m>
                <a:r>
                  <a:rPr lang="ru-RU" dirty="0"/>
                  <a:t>, то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𝜺</m:t>
                    </m:r>
                    <m:r>
                      <a:rPr lang="en-US" b="1" i="1">
                        <a:latin typeface="Cambria Math"/>
                      </a:rPr>
                      <m:t>&lt;</m:t>
                    </m:r>
                    <m:r>
                      <a:rPr lang="en-US" b="1" i="1">
                        <a:latin typeface="Cambria Math"/>
                      </a:rPr>
                      <m:t>𝟏</m:t>
                    </m:r>
                  </m:oMath>
                </a14:m>
                <a:r>
                  <a:rPr lang="ru-RU" dirty="0"/>
                  <a:t>): чем меньше эксцентриситет, тем меньше его малая полуось </a:t>
                </a:r>
                <a:r>
                  <a:rPr lang="en-US" i="1" dirty="0"/>
                  <a:t>b</a:t>
                </a:r>
                <a:r>
                  <a:rPr lang="ru-RU" dirty="0"/>
                  <a:t> отличается от большой полуоси </a:t>
                </a:r>
                <a:r>
                  <a:rPr lang="ru-RU" i="1" dirty="0"/>
                  <a:t>а</a:t>
                </a:r>
                <a:r>
                  <a:rPr lang="ru-RU" dirty="0"/>
                  <a:t>, то есть тем меньше вытянут эллипс вдоль фокальной оси.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  <a:blipFill rotWithShape="1">
                <a:blip r:embed="rId2"/>
                <a:stretch>
                  <a:fillRect l="-1350" t="-1175" r="-2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41492"/>
      </p:ext>
    </p:extLst>
  </p:cSld>
  <p:clrMapOvr>
    <a:masterClrMapping/>
  </p:clrMapOvr>
  <p:transition spd="med"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Если положить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𝜀</m:t>
                    </m:r>
                    <m:r>
                      <a:rPr lang="en-US" i="1">
                        <a:latin typeface="Cambria Math"/>
                      </a:rPr>
                      <m:t>=0 </m:t>
                    </m:r>
                  </m:oMath>
                </a14:m>
                <a:r>
                  <a:rPr lang="ru-RU" dirty="0" smtClean="0"/>
                  <a:t>(</a:t>
                </a:r>
                <a:r>
                  <a:rPr lang="ru-RU" dirty="0"/>
                  <a:t>а это значит, </a:t>
                </a:r>
                <a:r>
                  <a:rPr lang="ru-RU" dirty="0" smtClean="0"/>
                  <a:t>что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𝑐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</m:oMath>
                </a14:m>
                <a:r>
                  <a:rPr lang="ru-RU" dirty="0" smtClean="0"/>
                  <a:t>), </a:t>
                </a:r>
                <a:r>
                  <a:rPr lang="ru-RU" dirty="0"/>
                  <a:t>то эллипс превращается в окружность</a:t>
                </a:r>
                <a:r>
                  <a:rPr lang="ru-RU" dirty="0" smtClean="0"/>
                  <a:t>. 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Таким </a:t>
                </a:r>
                <a:r>
                  <a:rPr lang="ru-RU" dirty="0"/>
                  <a:t>образом, </a:t>
                </a:r>
                <a:r>
                  <a:rPr lang="ru-RU" b="1" dirty="0"/>
                  <a:t>общее уравнение кривой второго порядка </a:t>
                </a:r>
                <a:r>
                  <a:rPr lang="ru-RU" b="1" dirty="0" smtClean="0"/>
                  <a:t>может </a:t>
                </a:r>
                <a:r>
                  <a:rPr lang="ru-RU" b="1" dirty="0"/>
                  <a:t>быть уравнением эллипса, если коэффициенты </a:t>
                </a:r>
                <a:r>
                  <a:rPr lang="ru-RU" b="1" i="1" dirty="0"/>
                  <a:t>А</a:t>
                </a:r>
                <a:r>
                  <a:rPr lang="ru-RU" b="1" dirty="0"/>
                  <a:t> и </a:t>
                </a:r>
                <a:r>
                  <a:rPr lang="ru-RU" b="1" i="1" dirty="0"/>
                  <a:t>С</a:t>
                </a:r>
                <a:r>
                  <a:rPr lang="ru-RU" b="1" dirty="0"/>
                  <a:t> одного знака, а </a:t>
                </a:r>
                <a:r>
                  <a:rPr lang="ru-RU" b="1" i="1" dirty="0"/>
                  <a:t>В=0</a:t>
                </a:r>
                <a:r>
                  <a:rPr lang="ru-RU" b="1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  <a:blipFill rotWithShape="1">
                <a:blip r:embed="rId2"/>
                <a:stretch>
                  <a:fillRect l="-1440" t="-1175" r="-11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178134"/>
      </p:ext>
    </p:extLst>
  </p:cSld>
  <p:clrMapOvr>
    <a:masterClrMapping/>
  </p:clrMapOvr>
  <p:transition spd="med"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412776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       </a:t>
            </a:r>
            <a:r>
              <a:rPr lang="ru-RU" b="1" dirty="0"/>
              <a:t>Гиперболой </a:t>
            </a:r>
            <a:r>
              <a:rPr lang="ru-RU" dirty="0"/>
              <a:t>называется множество всех точек плоскости, модуль разности расстояний от каждой из которых до двух данных точек этой плоскости, называемых фокусами, есть величина постоянная (равная </a:t>
            </a:r>
            <a:r>
              <a:rPr lang="ru-RU" i="1" dirty="0"/>
              <a:t>2а</a:t>
            </a:r>
            <a:r>
              <a:rPr lang="ru-RU" dirty="0"/>
              <a:t>), меньшая, чем расстояние между фокусами.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192810"/>
      </p:ext>
    </p:extLst>
  </p:cSld>
  <p:clrMapOvr>
    <a:masterClrMapping/>
  </p:clrMapOvr>
  <p:transition spd="med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pic>
        <p:nvPicPr>
          <p:cNvPr id="25088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457" y="1426030"/>
            <a:ext cx="6792686" cy="415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1242846"/>
      </p:ext>
    </p:extLst>
  </p:cSld>
  <p:clrMapOvr>
    <a:masterClrMapping/>
  </p:clrMapOvr>
  <p:transition spd="med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92086" y="12740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Поместив фокусы гиперболы в точках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𝑐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ru-RU" i="1">
                        <a:latin typeface="Cambria Math"/>
                      </a:rPr>
                      <m:t>0</m:t>
                    </m:r>
                    <m:r>
                      <a:rPr lang="ru-RU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/>
                  <a:t> (правый фокус)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(−</m:t>
                    </m:r>
                    <m:r>
                      <a:rPr lang="en-US" i="1">
                        <a:latin typeface="Cambria Math"/>
                      </a:rPr>
                      <m:t>𝑐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0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/>
                  <a:t> (левый фокус) и расположив оси координат по отношению к гиперболе так, как на рисунке, получаем простейшее (каноническое) уравнение гиперболы в </a:t>
                </a:r>
                <a:r>
                  <a:rPr lang="ru-RU" dirty="0" smtClean="0"/>
                  <a:t>виде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b="1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r>
                  <a:rPr lang="ru-RU" dirty="0"/>
                  <a:t>где </a:t>
                </a:r>
                <a:r>
                  <a:rPr lang="ru-RU" i="1" dirty="0"/>
                  <a:t>а, </a:t>
                </a:r>
                <a:r>
                  <a:rPr lang="en-US" i="1" dirty="0"/>
                  <a:t>b</a:t>
                </a:r>
                <a:r>
                  <a:rPr lang="en-US" dirty="0"/>
                  <a:t> </a:t>
                </a:r>
                <a:r>
                  <a:rPr lang="ru-RU" dirty="0"/>
                  <a:t>и </a:t>
                </a:r>
                <a:r>
                  <a:rPr lang="ru-RU" i="1" dirty="0"/>
                  <a:t>с</a:t>
                </a:r>
                <a:r>
                  <a:rPr lang="ru-RU" dirty="0"/>
                  <a:t> связаны </a:t>
                </a:r>
                <a:r>
                  <a:rPr lang="ru-RU" dirty="0" smtClean="0"/>
                  <a:t>соотношением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𝒄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dirty="0" smtClean="0"/>
                  <a:t>.</a:t>
                </a:r>
                <a:r>
                  <a:rPr lang="ru-RU" dirty="0"/>
                  <a:t>	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2086" y="1274082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753880"/>
      </p:ext>
    </p:extLst>
  </p:cSld>
  <p:clrMapOvr>
    <a:masterClrMapping/>
  </p:clrMapOvr>
  <p:transition spd="med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46514" y="13611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Гипербола состоит из двух ветвей и расположена симметрично относительно осей координат. </a:t>
                </a:r>
                <a:r>
                  <a:rPr lang="ru-RU" dirty="0" smtClean="0"/>
                  <a:t>Точки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0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i="1" dirty="0"/>
                  <a:t> </a:t>
                </a:r>
                <a:r>
                  <a:rPr lang="ru-RU" dirty="0"/>
                  <a:t> и 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(−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0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/>
                  <a:t> называются </a:t>
                </a:r>
                <a:r>
                  <a:rPr lang="ru-RU" b="1" dirty="0"/>
                  <a:t>вершинами гиперболы</a:t>
                </a:r>
                <a:r>
                  <a:rPr lang="ru-RU" dirty="0"/>
                  <a:t>. </a:t>
                </a:r>
                <a:r>
                  <a:rPr lang="ru-RU" dirty="0" smtClean="0"/>
                  <a:t>Отрезок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2</m:t>
                    </m:r>
                    <m:r>
                      <a:rPr lang="ru-RU" i="1">
                        <a:latin typeface="Cambria Math"/>
                      </a:rPr>
                      <m:t>𝑎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называют вещественной осью гиперболы, а отрезок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2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</m:oMath>
                </a14:m>
                <a:r>
                  <a:rPr lang="ru-RU" dirty="0"/>
                  <a:t> - мнимой осью. Ось, на которой расположены фокусы, называется фокальной осью.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6514" y="1361168"/>
                <a:ext cx="6775450" cy="4151313"/>
              </a:xfrm>
              <a:blipFill rotWithShape="1">
                <a:blip r:embed="rId2"/>
                <a:stretch>
                  <a:fillRect l="-1440" t="-1175" r="-2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767103"/>
      </p:ext>
    </p:extLst>
  </p:cSld>
  <p:clrMapOvr>
    <a:masterClrMapping/>
  </p:clrMapOvr>
  <p:transition spd="med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02971" y="13938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Прямая называется </a:t>
                </a:r>
                <a:r>
                  <a:rPr lang="ru-RU" b="1" dirty="0"/>
                  <a:t>асимптотой</a:t>
                </a:r>
                <a:r>
                  <a:rPr lang="ru-RU" dirty="0"/>
                  <a:t> гиперболы, если расстояние точки гиперболы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𝑀</m:t>
                    </m:r>
                    <m:r>
                      <a:rPr lang="ru-RU" i="1">
                        <a:latin typeface="Cambria Math"/>
                      </a:rPr>
                      <m:t>(</m:t>
                    </m:r>
                    <m:r>
                      <a:rPr lang="ru-RU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/>
                  <a:t> от этой прямой стремится к нулю при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→+∞</m:t>
                    </m:r>
                  </m:oMath>
                </a14:m>
                <a:r>
                  <a:rPr lang="ru-RU" dirty="0"/>
                  <a:t> или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→−∞</m:t>
                    </m:r>
                  </m:oMath>
                </a14:m>
                <a:r>
                  <a:rPr lang="ru-RU" dirty="0"/>
                  <a:t>. Гипербола имеет две асимптоты, уравнения </a:t>
                </a:r>
                <a:r>
                  <a:rPr lang="ru-RU" dirty="0" smtClean="0"/>
                  <a:t>которых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latin typeface="Cambria Math"/>
                        </a:rPr>
                        <m:t>𝒚</m:t>
                      </m:r>
                      <m:r>
                        <a:rPr lang="ru-RU" b="1" i="1">
                          <a:latin typeface="Cambria Math"/>
                        </a:rPr>
                        <m:t>=±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b="1" i="1">
                              <a:latin typeface="Cambria Math"/>
                            </a:rPr>
                            <m:t>𝒃</m:t>
                          </m:r>
                        </m:num>
                        <m:den>
                          <m:r>
                            <a:rPr lang="ru-RU" b="1" i="1">
                              <a:latin typeface="Cambria Math"/>
                            </a:rPr>
                            <m:t>𝒂</m:t>
                          </m:r>
                        </m:den>
                      </m:f>
                      <m:r>
                        <a:rPr lang="ru-RU" b="1" i="1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ru-RU" b="1" dirty="0"/>
              </a:p>
              <a:p>
                <a:pPr marL="0" indent="0" algn="ctr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  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02971" y="1393825"/>
                <a:ext cx="6775450" cy="4151313"/>
              </a:xfrm>
              <a:blipFill rotWithShape="1">
                <a:blip r:embed="rId2"/>
                <a:stretch>
                  <a:fillRect l="-1440" t="-1175" r="-12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731222"/>
      </p:ext>
    </p:extLst>
  </p:cSld>
  <p:clrMapOvr>
    <a:masterClrMapping/>
  </p:clrMapOvr>
  <p:transition spd="med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13857" y="13611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Для построения асимптот гиперболы строят осевой (</a:t>
                </a:r>
                <a:r>
                  <a:rPr lang="ru-RU" b="1" dirty="0"/>
                  <a:t>основной</a:t>
                </a:r>
                <a:r>
                  <a:rPr lang="ru-RU" dirty="0"/>
                  <a:t>) прямоугольник гиперболы со сторонами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=−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𝑦</m:t>
                    </m:r>
                    <m:r>
                      <a:rPr lang="ru-RU" i="1">
                        <a:latin typeface="Cambria Math"/>
                      </a:rPr>
                      <m:t>=−</m:t>
                    </m:r>
                    <m:r>
                      <a:rPr lang="ru-RU" i="1">
                        <a:latin typeface="Cambria Math"/>
                      </a:rPr>
                      <m:t>𝑏</m:t>
                    </m:r>
                  </m:oMath>
                </a14:m>
                <a:r>
                  <a:rPr lang="ru-RU" dirty="0"/>
                  <a:t>. Прямые, проходящие через противоположные вершины этого прямоугольника, являются асимптотами гиперболы. Точка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</m:t>
                    </m:r>
                    <m:r>
                      <a:rPr lang="ru-RU" i="1">
                        <a:latin typeface="Cambria Math"/>
                      </a:rPr>
                      <m:t>(0;0)</m:t>
                    </m:r>
                  </m:oMath>
                </a14:m>
                <a:r>
                  <a:rPr lang="ru-RU" dirty="0"/>
                  <a:t> называется центром гиперболы.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13857" y="1361168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636150"/>
      </p:ext>
    </p:extLst>
  </p:cSld>
  <p:clrMapOvr>
    <a:masterClrMapping/>
  </p:clrMapOvr>
  <p:transition spd="med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6659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Форма гиперболы характеризуется его </a:t>
                </a:r>
                <a:r>
                  <a:rPr lang="ru-RU" b="1" dirty="0"/>
                  <a:t>эксцентриситетом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𝜺</m:t>
                    </m:r>
                    <m:r>
                      <a:rPr lang="ru-RU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den>
                    </m:f>
                  </m:oMath>
                </a14:m>
                <a:r>
                  <a:rPr lang="ru-RU" dirty="0"/>
                  <a:t> (так как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𝑐</m:t>
                    </m:r>
                    <m:r>
                      <a:rPr lang="ru-RU" i="1">
                        <a:latin typeface="Cambria Math"/>
                      </a:rPr>
                      <m:t>&gt;</m:t>
                    </m:r>
                    <m:r>
                      <a:rPr lang="ru-RU" i="1">
                        <a:latin typeface="Cambria Math"/>
                      </a:rPr>
                      <m:t>𝑎</m:t>
                    </m:r>
                  </m:oMath>
                </a14:m>
                <a:r>
                  <a:rPr lang="ru-RU" dirty="0"/>
                  <a:t>, то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𝜀</m:t>
                    </m:r>
                    <m:r>
                      <a:rPr lang="ru-RU" i="1">
                        <a:latin typeface="Cambria Math"/>
                      </a:rPr>
                      <m:t>&gt;1</m:t>
                    </m:r>
                  </m:oMath>
                </a14:m>
                <a:r>
                  <a:rPr lang="ru-RU" dirty="0"/>
                  <a:t>). Чем меньше эксцентриситет гиперболы, тем более вытянут ее основной прямоугольник и наоборот.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665968"/>
                <a:ext cx="6775450" cy="4151313"/>
              </a:xfrm>
              <a:blipFill rotWithShape="1">
                <a:blip r:embed="rId2"/>
                <a:stretch>
                  <a:fillRect l="-135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428679"/>
      </p:ext>
    </p:extLst>
  </p:cSld>
  <p:clrMapOvr>
    <a:masterClrMapping/>
  </p:clrMapOvr>
  <p:transition spd="med"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4743" y="136116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/>
                  <a:t>Гипербола</a:t>
                </a:r>
                <a:r>
                  <a:rPr lang="ru-RU" dirty="0"/>
                  <a:t> называется </a:t>
                </a:r>
                <a:r>
                  <a:rPr lang="ru-RU" b="1" dirty="0"/>
                  <a:t>равносторонней</a:t>
                </a:r>
                <a:r>
                  <a:rPr lang="ru-RU" dirty="0"/>
                  <a:t> (равнобочной), если ее полуоси равны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. Её </a:t>
                </a:r>
                <a:r>
                  <a:rPr lang="ru-RU" dirty="0"/>
                  <a:t>каноническое </a:t>
                </a:r>
                <a:r>
                  <a:rPr lang="ru-RU" dirty="0" smtClean="0"/>
                  <a:t>уравнение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b="1" dirty="0" smtClean="0"/>
                  <a:t>Асимптоты </a:t>
                </a:r>
                <a:r>
                  <a:rPr lang="ru-RU" dirty="0"/>
                  <a:t>равносторонней гиперболы имеют уравнения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=±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</m:oMath>
                </a14:m>
                <a:r>
                  <a:rPr lang="ru-RU" dirty="0"/>
                  <a:t>, следовательно являются биссектрисами координатных углов. </a:t>
                </a:r>
                <a:r>
                  <a:rPr lang="ru-RU" dirty="0" smtClean="0"/>
                  <a:t> 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Эксцентриситет </a:t>
                </a:r>
                <a:r>
                  <a:rPr lang="ru-RU" dirty="0"/>
                  <a:t>равносторонней гиперболы равен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4743" y="1361167"/>
                <a:ext cx="6775450" cy="4151313"/>
              </a:xfrm>
              <a:blipFill rotWithShape="1">
                <a:blip r:embed="rId2"/>
                <a:stretch>
                  <a:fillRect l="-1349" t="-1175" r="-18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357865"/>
      </p:ext>
    </p:extLst>
  </p:cSld>
  <p:clrMapOvr>
    <a:masterClrMapping/>
  </p:clrMapOvr>
  <p:transition spd="med"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02972" y="18619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Уравнение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𝒂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b="1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𝒃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b="1" i="1">
                        <a:latin typeface="Cambria Math"/>
                      </a:rPr>
                      <m:t>=−</m:t>
                    </m:r>
                    <m:r>
                      <a:rPr lang="en-US" b="1" i="1">
                        <a:latin typeface="Cambria Math"/>
                      </a:rPr>
                      <m:t>𝟏</m:t>
                    </m:r>
                    <m:r>
                      <a:rPr lang="en-US" b="1" i="1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ru-RU" i="1">
                            <a:latin typeface="Cambria Math"/>
                          </a:rPr>
                          <m:t>или </m:t>
                        </m:r>
                        <m:f>
                          <m:f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𝒚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𝒃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den>
                        </m:f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𝒂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den>
                        </m:f>
                        <m:r>
                          <a:rPr lang="en-US" b="1" i="1"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e>
                    </m:d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также </a:t>
                </a:r>
                <a:r>
                  <a:rPr lang="ru-RU" dirty="0"/>
                  <a:t>является уравнением гиперболы, но вещественной осью этой гиперболы служит отрезок оси </a:t>
                </a:r>
                <a:r>
                  <a:rPr lang="ru-RU" i="1" dirty="0"/>
                  <a:t>Оу</a:t>
                </a:r>
                <a:r>
                  <a:rPr lang="ru-RU" dirty="0"/>
                  <a:t> длины </a:t>
                </a:r>
                <a:r>
                  <a:rPr lang="ru-RU" i="1" dirty="0"/>
                  <a:t>2</a:t>
                </a:r>
                <a:r>
                  <a:rPr lang="en-US" i="1" dirty="0"/>
                  <a:t>b</a:t>
                </a:r>
                <a:r>
                  <a:rPr lang="ru-RU" dirty="0"/>
                  <a:t>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02972" y="1861911"/>
                <a:ext cx="6775450" cy="4151313"/>
              </a:xfrm>
              <a:blipFill rotWithShape="1">
                <a:blip r:embed="rId2"/>
                <a:stretch>
                  <a:fillRect l="-14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101878"/>
      </p:ext>
    </p:extLst>
  </p:cSld>
  <p:clrMapOvr>
    <a:masterClrMapping/>
  </p:clrMapOvr>
  <p:transition spd="med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37657" y="138294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Две гиперболы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ru-RU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ru-RU" i="1">
                        <a:latin typeface="Cambria Math"/>
                      </a:rPr>
                      <m:t>=1</m:t>
                    </m:r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>
                        <a:latin typeface="Cambria Math"/>
                      </a:rPr>
                      <m:t>=−1</m:t>
                    </m:r>
                  </m:oMath>
                </a14:m>
                <a:r>
                  <a:rPr lang="ru-RU" dirty="0"/>
                  <a:t> имеют одни и те же полуоси и одни и те же асимптоты, но вещественная ось одной служит мнимой осью другой, и наоборот. Такие две гиперболы называются </a:t>
                </a:r>
                <a:r>
                  <a:rPr lang="ru-RU" b="1" dirty="0"/>
                  <a:t>сопряженными</a:t>
                </a:r>
                <a:r>
                  <a:rPr lang="ru-RU" dirty="0"/>
                  <a:t>. 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37657" y="1382940"/>
                <a:ext cx="6775450" cy="4151313"/>
              </a:xfrm>
              <a:blipFill rotWithShape="1">
                <a:blip r:embed="rId2"/>
                <a:stretch>
                  <a:fillRect l="-14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153410"/>
      </p:ext>
    </p:extLst>
  </p:cSld>
  <p:clrMapOvr>
    <a:masterClrMapping/>
  </p:clrMapOvr>
  <p:transition spd="med"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dirty="0"/>
              <a:t> Итак, </a:t>
            </a:r>
            <a:r>
              <a:rPr lang="ru-RU" b="1" dirty="0"/>
              <a:t>общее уравнение кривой второго порядка </a:t>
            </a:r>
            <a:r>
              <a:rPr lang="ru-RU" b="1" dirty="0" smtClean="0"/>
              <a:t>может </a:t>
            </a:r>
            <a:r>
              <a:rPr lang="ru-RU" b="1" dirty="0"/>
              <a:t>быть уравнением гиперболы</a:t>
            </a:r>
            <a:r>
              <a:rPr lang="ru-RU" dirty="0"/>
              <a:t>, </a:t>
            </a:r>
            <a:r>
              <a:rPr lang="ru-RU" b="1" dirty="0"/>
              <a:t>если</a:t>
            </a:r>
            <a:r>
              <a:rPr lang="ru-RU" dirty="0"/>
              <a:t> </a:t>
            </a:r>
            <a:r>
              <a:rPr lang="ru-RU" b="1" dirty="0"/>
              <a:t>коэффициенты </a:t>
            </a:r>
            <a:r>
              <a:rPr lang="ru-RU" b="1" i="1" dirty="0"/>
              <a:t>А</a:t>
            </a:r>
            <a:r>
              <a:rPr lang="ru-RU" b="1" dirty="0"/>
              <a:t> и </a:t>
            </a:r>
            <a:r>
              <a:rPr lang="ru-RU" b="1" i="1" dirty="0"/>
              <a:t>С</a:t>
            </a:r>
            <a:r>
              <a:rPr lang="ru-RU" b="1" dirty="0"/>
              <a:t> разных знаков, а </a:t>
            </a:r>
            <a:r>
              <a:rPr lang="ru-RU" b="1" i="1" dirty="0"/>
              <a:t>В=0</a:t>
            </a:r>
            <a:r>
              <a:rPr lang="ru-RU" b="1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216352"/>
      </p:ext>
    </p:extLst>
  </p:cSld>
  <p:clrMapOvr>
    <a:masterClrMapping/>
  </p:clrMapOvr>
  <p:transition spd="med"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68286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/>
                  <a:t>Параболой</a:t>
                </a:r>
                <a:r>
                  <a:rPr lang="ru-RU" dirty="0"/>
                  <a:t> называется множество всех точек плоскости каждая из которых одинаково удалена от данной точки, называемой фокусом, и данной прямой, называемой директрисой. Расстояние от фокуса </a:t>
                </a:r>
                <a:r>
                  <a:rPr lang="en-US" i="1" dirty="0"/>
                  <a:t>F</a:t>
                </a:r>
                <a:r>
                  <a:rPr lang="ru-RU" dirty="0"/>
                  <a:t> до директрисы называется </a:t>
                </a:r>
                <a:r>
                  <a:rPr lang="ru-RU" b="1" dirty="0"/>
                  <a:t>параметром</a:t>
                </a:r>
                <a:r>
                  <a:rPr lang="ru-RU" dirty="0"/>
                  <a:t> параболы и обозначается через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𝒑</m:t>
                    </m:r>
                    <m:r>
                      <a:rPr lang="en-US" b="1" i="1">
                        <a:latin typeface="Cambria Math"/>
                      </a:rPr>
                      <m:t>(</m:t>
                    </m:r>
                    <m:r>
                      <a:rPr lang="en-US" b="1" i="1">
                        <a:latin typeface="Cambria Math"/>
                      </a:rPr>
                      <m:t>𝒑</m:t>
                    </m:r>
                    <m:r>
                      <a:rPr lang="en-US" b="1" i="1">
                        <a:latin typeface="Cambria Math"/>
                      </a:rPr>
                      <m:t>&gt;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  <m:r>
                      <a:rPr lang="en-US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68286" y="1328511"/>
                <a:ext cx="6775450" cy="4151313"/>
              </a:xfrm>
              <a:blipFill rotWithShape="1">
                <a:blip r:embed="rId2"/>
                <a:stretch>
                  <a:fillRect l="-1349" t="-1175" r="-12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414729"/>
      </p:ext>
    </p:extLst>
  </p:cSld>
  <p:clrMapOvr>
    <a:masterClrMapping/>
  </p:clrMapOvr>
  <p:transition spd="med"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59429" y="14047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Если выбрать систему координат </a:t>
                </a:r>
                <a:r>
                  <a:rPr lang="ru-RU" i="1" dirty="0"/>
                  <a:t>Оху</a:t>
                </a:r>
                <a:r>
                  <a:rPr lang="ru-RU" dirty="0"/>
                  <a:t> так, чтобы ось </a:t>
                </a:r>
                <a:r>
                  <a:rPr lang="ru-RU" i="1" dirty="0"/>
                  <a:t>Ох</a:t>
                </a:r>
                <a:r>
                  <a:rPr lang="ru-RU" dirty="0"/>
                  <a:t> проходила через фокус </a:t>
                </a:r>
                <a:r>
                  <a:rPr lang="en-US" i="1" dirty="0"/>
                  <a:t>F</a:t>
                </a:r>
                <a:r>
                  <a:rPr lang="ru-RU" dirty="0"/>
                  <a:t> перпендикулярно директрисе  в направлении </a:t>
                </a:r>
                <a:r>
                  <a:rPr lang="ru-RU" dirty="0" smtClean="0"/>
                  <a:t>от директрисы </a:t>
                </a:r>
                <a:r>
                  <a:rPr lang="ru-RU" dirty="0"/>
                  <a:t>к </a:t>
                </a:r>
                <a:r>
                  <a:rPr lang="en-US" i="1" dirty="0"/>
                  <a:t>F</a:t>
                </a:r>
                <a:r>
                  <a:rPr lang="ru-RU" dirty="0"/>
                  <a:t>, а начало координат </a:t>
                </a:r>
                <a:r>
                  <a:rPr lang="ru-RU" i="1" dirty="0"/>
                  <a:t>О</a:t>
                </a:r>
                <a:r>
                  <a:rPr lang="ru-RU" dirty="0"/>
                  <a:t> расположить посередине между фокусом и директрисой, причем фокус </a:t>
                </a:r>
                <a:r>
                  <a:rPr lang="en-US" i="1" dirty="0"/>
                  <a:t>F</a:t>
                </a:r>
                <a:r>
                  <a:rPr lang="ru-RU" dirty="0"/>
                  <a:t> имеет координаты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r>
                          <a:rPr lang="ru-RU" i="1">
                            <a:latin typeface="Cambria Math"/>
                          </a:rPr>
                          <m:t>0</m:t>
                        </m:r>
                      </m:e>
                    </m:d>
                  </m:oMath>
                </a14:m>
                <a:r>
                  <a:rPr lang="ru-RU" dirty="0"/>
                  <a:t>, уравнение </a:t>
                </a:r>
                <a:r>
                  <a:rPr lang="ru-RU" b="1" dirty="0"/>
                  <a:t>директрисы -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b="1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𝒑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ru-RU" b="1" dirty="0" smtClean="0"/>
                  <a:t> </a:t>
                </a:r>
                <a:r>
                  <a:rPr lang="ru-RU" b="1" dirty="0"/>
                  <a:t> </a:t>
                </a:r>
                <a:r>
                  <a:rPr lang="ru-RU" dirty="0"/>
                  <a:t>или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0</m:t>
                    </m:r>
                  </m:oMath>
                </a14:m>
                <a:r>
                  <a:rPr lang="ru-RU" dirty="0"/>
                  <a:t>, то уравнение параболы будет иметь </a:t>
                </a:r>
                <a:r>
                  <a:rPr lang="ru-RU" dirty="0" smtClean="0"/>
                  <a:t>вид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   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𝟐</m:t>
                    </m:r>
                    <m:r>
                      <a:rPr lang="en-US" b="1" i="1">
                        <a:latin typeface="Cambria Math"/>
                      </a:rPr>
                      <m:t>𝒑𝒙</m:t>
                    </m:r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59429" y="1404711"/>
                <a:ext cx="6775450" cy="4151313"/>
              </a:xfrm>
              <a:blipFill rotWithShape="1">
                <a:blip r:embed="rId2"/>
                <a:stretch>
                  <a:fillRect l="-1349" t="-1175" b="-308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314284"/>
      </p:ext>
    </p:extLst>
  </p:cSld>
  <p:clrMapOvr>
    <a:masterClrMapping/>
  </p:clrMapOvr>
  <p:transition spd="med"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5000" y="1382939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Это уравнение называется </a:t>
                </a:r>
                <a:r>
                  <a:rPr lang="ru-RU" b="1" dirty="0"/>
                  <a:t>каноническим уравнением параболы.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В </a:t>
                </a:r>
                <a:r>
                  <a:rPr lang="ru-RU" dirty="0"/>
                  <a:t>выбранной системе координат ось </a:t>
                </a:r>
                <a:r>
                  <a:rPr lang="ru-RU" i="1" dirty="0"/>
                  <a:t>Ох</a:t>
                </a:r>
                <a:r>
                  <a:rPr lang="ru-RU" dirty="0"/>
                  <a:t> является осью симметрии параболы.</a:t>
                </a:r>
              </a:p>
              <a:p>
                <a:pPr marL="0" indent="0">
                  <a:buNone/>
                </a:pPr>
                <a:r>
                  <a:rPr lang="ru-RU" dirty="0"/>
                  <a:t>Так как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&gt;0</m:t>
                    </m:r>
                  </m:oMath>
                </a14:m>
                <a:r>
                  <a:rPr lang="ru-RU" dirty="0"/>
                  <a:t>, то уравнение </a:t>
                </a:r>
                <a:r>
                  <a:rPr lang="ru-RU" dirty="0" smtClean="0"/>
                  <a:t>имеет </a:t>
                </a:r>
                <a:r>
                  <a:rPr lang="ru-RU" dirty="0"/>
                  <a:t>смысл при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≥0</m:t>
                    </m:r>
                  </m:oMath>
                </a14:m>
                <a:r>
                  <a:rPr lang="ru-RU" dirty="0"/>
                  <a:t>, следовательно парабола расположена справа от оси </a:t>
                </a:r>
                <a:r>
                  <a:rPr lang="ru-RU" i="1" dirty="0"/>
                  <a:t>Оу</a:t>
                </a:r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 </a:t>
                </a:r>
                <a:r>
                  <a:rPr lang="ru-RU" dirty="0"/>
                  <a:t>При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имеем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/>
                  <a:t>. Следовательно, </a:t>
                </a:r>
                <a:r>
                  <a:rPr lang="ru-RU" dirty="0" smtClean="0"/>
                  <a:t>парабола </a:t>
                </a:r>
                <a:r>
                  <a:rPr lang="ru-RU" dirty="0"/>
                  <a:t>проходит через начало координат. </a:t>
                </a:r>
                <a:r>
                  <a:rPr lang="ru-RU" b="1" dirty="0"/>
                  <a:t>Точка 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𝑶</m:t>
                    </m:r>
                    <m:r>
                      <a:rPr lang="ru-RU" b="1" i="1">
                        <a:latin typeface="Cambria Math"/>
                      </a:rPr>
                      <m:t>(</m:t>
                    </m:r>
                    <m:r>
                      <a:rPr lang="ru-RU" b="1" i="1">
                        <a:latin typeface="Cambria Math"/>
                      </a:rPr>
                      <m:t>𝟎</m:t>
                    </m:r>
                    <m:r>
                      <a:rPr lang="ru-RU" b="1" i="1">
                        <a:latin typeface="Cambria Math"/>
                      </a:rPr>
                      <m:t>;</m:t>
                    </m:r>
                    <m:r>
                      <a:rPr lang="ru-RU" b="1" i="1">
                        <a:latin typeface="Cambria Math"/>
                      </a:rPr>
                      <m:t>𝟎</m:t>
                    </m:r>
                    <m:r>
                      <a:rPr lang="ru-RU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i="1" dirty="0"/>
                  <a:t> </a:t>
                </a:r>
                <a:r>
                  <a:rPr lang="ru-RU" dirty="0"/>
                  <a:t>называется </a:t>
                </a:r>
                <a:r>
                  <a:rPr lang="ru-RU" b="1" dirty="0"/>
                  <a:t>вершиной</a:t>
                </a:r>
                <a:r>
                  <a:rPr lang="ru-RU" dirty="0"/>
                  <a:t> параболы.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5000" y="1382939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360827"/>
      </p:ext>
    </p:extLst>
  </p:cSld>
  <p:clrMapOvr>
    <a:masterClrMapping/>
  </p:clrMapOvr>
  <p:transition spd="med"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  <p:pic>
        <p:nvPicPr>
          <p:cNvPr id="2478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658" y="1567543"/>
            <a:ext cx="5932714" cy="4212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5234001"/>
      </p:ext>
    </p:extLst>
  </p:cSld>
  <p:clrMapOvr>
    <a:masterClrMapping/>
  </p:clrMapOvr>
  <p:transition spd="med"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5000" y="1274082"/>
                <a:ext cx="6775450" cy="433206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При </a:t>
                </a:r>
                <a:r>
                  <a:rPr lang="ru-RU" dirty="0"/>
                  <a:t>другом выборе системы координат получаются канонические уравнения другого </a:t>
                </a:r>
                <a:r>
                  <a:rPr lang="ru-RU" dirty="0" smtClean="0"/>
                  <a:t>вида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𝟐</m:t>
                    </m:r>
                    <m:r>
                      <a:rPr lang="en-US" b="1" i="1">
                        <a:latin typeface="Cambria Math"/>
                      </a:rPr>
                      <m:t>𝒑𝒚</m:t>
                    </m:r>
                    <m:r>
                      <a:rPr lang="en-US" b="1" i="1">
                        <a:latin typeface="Cambria Math"/>
                      </a:rPr>
                      <m:t>, </m:t>
                    </m:r>
                    <m:r>
                      <a:rPr lang="en-US" b="1" i="1">
                        <a:latin typeface="Cambria Math"/>
                      </a:rPr>
                      <m:t>𝒚</m:t>
                    </m:r>
                    <m:r>
                      <a:rPr lang="en-US" b="1" i="1">
                        <a:latin typeface="Cambria Math"/>
                      </a:rPr>
                      <m:t>≥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b="1" dirty="0" smtClean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5000" y="1274082"/>
                <a:ext cx="6775450" cy="4332061"/>
              </a:xfrm>
              <a:blipFill rotWithShape="1">
                <a:blip r:embed="rId2"/>
                <a:stretch>
                  <a:fillRect l="-1440" t="-1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  <p:pic>
        <p:nvPicPr>
          <p:cNvPr id="2488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033" y="2427060"/>
            <a:ext cx="6375853" cy="3189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2166352"/>
      </p:ext>
    </p:extLst>
  </p:cSld>
  <p:clrMapOvr>
    <a:masterClrMapping/>
  </p:clrMapOvr>
  <p:transition spd="med"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37657" y="13393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latin typeface="Cambria Math"/>
                        </a:rPr>
                        <m:t>=−</m:t>
                      </m:r>
                      <m:r>
                        <a:rPr lang="en-US" b="1" i="1">
                          <a:latin typeface="Cambria Math"/>
                        </a:rPr>
                        <m:t>𝟐</m:t>
                      </m:r>
                      <m:r>
                        <a:rPr lang="en-US" b="1" i="1">
                          <a:latin typeface="Cambria Math"/>
                        </a:rPr>
                        <m:t>𝒑𝒙</m:t>
                      </m:r>
                      <m:r>
                        <a:rPr lang="en-US" b="1" i="1">
                          <a:latin typeface="Cambria Math"/>
                        </a:rPr>
                        <m:t>, </m:t>
                      </m:r>
                      <m:r>
                        <a:rPr lang="en-US" b="1" i="1">
                          <a:latin typeface="Cambria Math"/>
                        </a:rPr>
                        <m:t>𝒙</m:t>
                      </m:r>
                      <m:r>
                        <a:rPr lang="en-US" b="1" i="1">
                          <a:latin typeface="Cambria Math"/>
                        </a:rPr>
                        <m:t>≤</m:t>
                      </m:r>
                      <m:r>
                        <a:rPr lang="en-US" b="1" i="1"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37657" y="1339397"/>
                <a:ext cx="6775450" cy="415131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  <p:pic>
        <p:nvPicPr>
          <p:cNvPr id="24986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274" y="2397353"/>
            <a:ext cx="7030583" cy="2991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8620458"/>
      </p:ext>
    </p:extLst>
  </p:cSld>
  <p:clrMapOvr>
    <a:masterClrMapping/>
  </p:clrMapOvr>
  <p:transition spd="med"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15886" y="1361168"/>
                <a:ext cx="6775450" cy="415131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=−</m:t>
                    </m:r>
                    <m:r>
                      <a:rPr lang="en-US" b="1" i="1">
                        <a:latin typeface="Cambria Math"/>
                      </a:rPr>
                      <m:t>𝟐</m:t>
                    </m:r>
                    <m:r>
                      <a:rPr lang="en-US" b="1" i="1">
                        <a:latin typeface="Cambria Math"/>
                      </a:rPr>
                      <m:t>𝒑𝒚</m:t>
                    </m:r>
                    <m:r>
                      <a:rPr lang="en-US" b="1" i="1">
                        <a:latin typeface="Cambria Math"/>
                      </a:rPr>
                      <m:t>, </m:t>
                    </m:r>
                    <m:r>
                      <a:rPr lang="en-US" b="1" i="1">
                        <a:latin typeface="Cambria Math"/>
                      </a:rPr>
                      <m:t>𝒚</m:t>
                    </m:r>
                    <m:r>
                      <a:rPr lang="en-US" b="1" i="1">
                        <a:latin typeface="Cambria Math"/>
                      </a:rPr>
                      <m:t>≤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endParaRPr lang="ru-RU" b="1" dirty="0" smtClean="0"/>
              </a:p>
              <a:p>
                <a:pPr marL="0" indent="0" algn="ctr">
                  <a:buNone/>
                </a:pP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15886" y="1361168"/>
                <a:ext cx="6775450" cy="415131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  <p:pic>
        <p:nvPicPr>
          <p:cNvPr id="2508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024744"/>
            <a:ext cx="6814457" cy="3184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0154074"/>
      </p:ext>
    </p:extLst>
  </p:cSld>
  <p:clrMapOvr>
    <a:masterClrMapping/>
  </p:clrMapOvr>
  <p:transition spd="med"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5068" y="18505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6. Полярная система координат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48543" y="1350282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Полярная система координат состоит из некоторой точки </a:t>
            </a:r>
            <a:r>
              <a:rPr lang="ru-RU" b="1" i="1" dirty="0" smtClean="0"/>
              <a:t>О, </a:t>
            </a:r>
            <a:r>
              <a:rPr lang="ru-RU" b="1" dirty="0" smtClean="0"/>
              <a:t>называемой полюсом, и полярной оси</a:t>
            </a:r>
            <a:r>
              <a:rPr lang="ru-RU" b="1" i="1" dirty="0" smtClean="0"/>
              <a:t> </a:t>
            </a:r>
            <a:r>
              <a:rPr lang="ru-RU" dirty="0" smtClean="0"/>
              <a:t>– фиксированного луча </a:t>
            </a:r>
            <a:r>
              <a:rPr lang="ru-RU" b="1" i="1" dirty="0" smtClean="0"/>
              <a:t>ОА</a:t>
            </a:r>
            <a:r>
              <a:rPr lang="ru-RU" dirty="0" smtClean="0"/>
              <a:t>, исходящего  из полюса. </a:t>
            </a:r>
            <a:endParaRPr lang="ru-RU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3635829" y="4506686"/>
            <a:ext cx="3135085" cy="10885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3271627" y="4332905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6770914" y="432202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</a:t>
            </a:r>
            <a:endParaRPr lang="ru-RU" i="1" dirty="0"/>
          </a:p>
        </p:txBody>
      </p:sp>
      <p:sp>
        <p:nvSpPr>
          <p:cNvPr id="9" name="Блок-схема: узел 8"/>
          <p:cNvSpPr/>
          <p:nvPr/>
        </p:nvSpPr>
        <p:spPr bwMode="auto">
          <a:xfrm>
            <a:off x="5725886" y="3233057"/>
            <a:ext cx="87085" cy="76200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71555" y="2863725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М</a:t>
            </a:r>
            <a:endParaRPr lang="ru-RU" i="1" dirty="0"/>
          </a:p>
        </p:txBody>
      </p:sp>
      <p:cxnSp>
        <p:nvCxnSpPr>
          <p:cNvPr id="14" name="Прямая соединительная линия 13"/>
          <p:cNvCxnSpPr>
            <a:stCxn id="7" idx="3"/>
            <a:endCxn id="9" idx="3"/>
          </p:cNvCxnSpPr>
          <p:nvPr/>
        </p:nvCxnSpPr>
        <p:spPr bwMode="auto">
          <a:xfrm flipV="1">
            <a:off x="3635829" y="3298098"/>
            <a:ext cx="2102810" cy="1219473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Дуга 14"/>
          <p:cNvSpPr/>
          <p:nvPr/>
        </p:nvSpPr>
        <p:spPr bwMode="auto">
          <a:xfrm>
            <a:off x="4495800" y="3810000"/>
            <a:ext cx="707571" cy="1382486"/>
          </a:xfrm>
          <a:prstGeom prst="arc">
            <a:avLst/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61231" y="3860355"/>
                <a:ext cx="4940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latin typeface="Cambria Math"/>
                          <a:ea typeface="Cambria Math"/>
                        </a:rPr>
                        <m:t>𝝋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1231" y="3860355"/>
                <a:ext cx="494045" cy="461665"/>
              </a:xfrm>
              <a:prstGeom prst="rect">
                <a:avLst/>
              </a:prstGeom>
              <a:blipFill rotWithShape="1">
                <a:blip r:embed="rId2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Прямая соединительная линия 17"/>
          <p:cNvCxnSpPr>
            <a:stCxn id="7" idx="3"/>
          </p:cNvCxnSpPr>
          <p:nvPr/>
        </p:nvCxnSpPr>
        <p:spPr bwMode="auto">
          <a:xfrm flipH="1" flipV="1">
            <a:off x="3453728" y="4245429"/>
            <a:ext cx="182101" cy="27214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Прямая соединительная линия 19"/>
          <p:cNvCxnSpPr>
            <a:stCxn id="9" idx="5"/>
          </p:cNvCxnSpPr>
          <p:nvPr/>
        </p:nvCxnSpPr>
        <p:spPr bwMode="auto">
          <a:xfrm flipH="1" flipV="1">
            <a:off x="5655276" y="3048391"/>
            <a:ext cx="144942" cy="249707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 стрелкой 21"/>
          <p:cNvCxnSpPr>
            <a:endCxn id="10" idx="1"/>
          </p:cNvCxnSpPr>
          <p:nvPr/>
        </p:nvCxnSpPr>
        <p:spPr bwMode="auto">
          <a:xfrm flipV="1">
            <a:off x="4953000" y="3140968"/>
            <a:ext cx="771128" cy="41866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 стрелкой 23"/>
          <p:cNvCxnSpPr/>
          <p:nvPr/>
        </p:nvCxnSpPr>
        <p:spPr bwMode="auto">
          <a:xfrm flipH="1">
            <a:off x="3544778" y="3810000"/>
            <a:ext cx="951022" cy="57150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495800" y="3350298"/>
                <a:ext cx="4523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latin typeface="Cambria Math"/>
                          <a:ea typeface="Cambria Math"/>
                        </a:rPr>
                        <m:t>𝝆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3350298"/>
                <a:ext cx="452368" cy="461665"/>
              </a:xfrm>
              <a:prstGeom prst="rect">
                <a:avLst/>
              </a:prstGeom>
              <a:blipFill rotWithShape="1"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169634"/>
      </p:ext>
    </p:extLst>
  </p:cSld>
  <p:clrMapOvr>
    <a:masterClrMapping/>
  </p:clrMapOvr>
  <p:transition spd="med"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28600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6. Полярная система координат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66257" y="13502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В этой системе </a:t>
                </a:r>
                <a:r>
                  <a:rPr lang="ru-RU" b="1" dirty="0" smtClean="0"/>
                  <a:t>полярными координатами</a:t>
                </a:r>
                <a:r>
                  <a:rPr lang="ru-RU" dirty="0" smtClean="0"/>
                  <a:t> произвольной точки </a:t>
                </a:r>
                <a:r>
                  <a:rPr lang="ru-RU" b="1" i="1" dirty="0" smtClean="0"/>
                  <a:t>М</a:t>
                </a:r>
                <a:r>
                  <a:rPr lang="ru-RU" dirty="0" smtClean="0"/>
                  <a:t> на плоскости  называются числа </a:t>
                </a:r>
                <a14:m>
                  <m:oMath xmlns:m="http://schemas.openxmlformats.org/officeDocument/2006/math">
                    <m:r>
                      <a:rPr lang="ru-RU" b="1" i="1" smtClean="0">
                        <a:latin typeface="Cambria Math"/>
                        <a:ea typeface="Cambria Math"/>
                      </a:rPr>
                      <m:t>𝝆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 и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ru-RU" b="1" i="1" smtClean="0">
                        <a:latin typeface="Cambria Math"/>
                        <a:ea typeface="Cambria Math"/>
                      </a:rPr>
                      <m:t>𝝋</m:t>
                    </m:r>
                  </m:oMath>
                </a14:m>
                <a:r>
                  <a:rPr lang="ru-RU" dirty="0" smtClean="0"/>
                  <a:t> – соответственно расстояние  от точки </a:t>
                </a:r>
                <a:r>
                  <a:rPr lang="ru-RU" b="1" i="1" dirty="0" smtClean="0"/>
                  <a:t>М</a:t>
                </a:r>
                <a:r>
                  <a:rPr lang="ru-RU" dirty="0" smtClean="0"/>
                  <a:t> до полюса, или </a:t>
                </a:r>
                <a:r>
                  <a:rPr lang="ru-RU" b="1" dirty="0" smtClean="0"/>
                  <a:t>полярный радиус</a:t>
                </a:r>
                <a:r>
                  <a:rPr lang="ru-RU" dirty="0" smtClean="0"/>
                  <a:t>, и угол между полярной осью и лучом </a:t>
                </a:r>
                <a:r>
                  <a:rPr lang="ru-RU" b="1" i="1" dirty="0" smtClean="0"/>
                  <a:t>ОМ</a:t>
                </a:r>
                <a:r>
                  <a:rPr lang="ru-RU" dirty="0" smtClean="0"/>
                  <a:t>, или </a:t>
                </a:r>
                <a:r>
                  <a:rPr lang="ru-RU" b="1" dirty="0" smtClean="0"/>
                  <a:t>полярный</a:t>
                </a:r>
                <a:r>
                  <a:rPr lang="ru-RU" dirty="0" smtClean="0"/>
                  <a:t> </a:t>
                </a:r>
                <a:r>
                  <a:rPr lang="ru-RU" b="1" dirty="0" smtClean="0"/>
                  <a:t>угол</a:t>
                </a:r>
                <a:r>
                  <a:rPr lang="ru-RU" dirty="0" smtClean="0"/>
                  <a:t>, отсчитываемый против часовой стрелки.</a:t>
                </a:r>
              </a:p>
              <a:p>
                <a:pPr marL="0" indent="0">
                  <a:buNone/>
                </a:pPr>
                <a:r>
                  <a:rPr lang="ru-RU" b="1" i="1" dirty="0"/>
                  <a:t> </a:t>
                </a:r>
                <a:r>
                  <a:rPr lang="ru-RU" b="1" i="1" dirty="0" smtClean="0"/>
                  <a:t>      </a:t>
                </a:r>
                <a:r>
                  <a:rPr lang="ru-RU" dirty="0" smtClean="0"/>
                  <a:t>Точка</a:t>
                </a:r>
                <a:r>
                  <a:rPr lang="ru-RU" b="1" i="1" dirty="0" smtClean="0"/>
                  <a:t> М </a:t>
                </a:r>
                <a:r>
                  <a:rPr lang="ru-RU" dirty="0" smtClean="0"/>
                  <a:t>с полярными координатами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  <a:ea typeface="Cambria Math"/>
                      </a:rPr>
                      <m:t>𝝆</m:t>
                    </m:r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  <a:ea typeface="Cambria Math"/>
                      </a:rPr>
                      <m:t>𝝋</m:t>
                    </m:r>
                  </m:oMath>
                </a14:m>
                <a:r>
                  <a:rPr lang="ru-RU" dirty="0"/>
                  <a:t> </a:t>
                </a:r>
                <a:r>
                  <a:rPr lang="ru-RU" dirty="0" smtClean="0"/>
                  <a:t>обозначается </a:t>
                </a:r>
                <a:r>
                  <a:rPr lang="ru-RU" b="1" i="1" dirty="0"/>
                  <a:t>М</a:t>
                </a:r>
                <a14:m>
                  <m:oMath xmlns:m="http://schemas.openxmlformats.org/officeDocument/2006/math">
                    <m:r>
                      <a:rPr lang="ru-RU" b="1" i="1" smtClean="0">
                        <a:latin typeface="Cambria Math"/>
                      </a:rPr>
                      <m:t>(</m:t>
                    </m:r>
                    <m:r>
                      <a:rPr lang="ru-RU" b="1" i="1" smtClean="0">
                        <a:latin typeface="Cambria Math"/>
                        <a:ea typeface="Cambria Math"/>
                      </a:rPr>
                      <m:t>𝝆</m:t>
                    </m:r>
                    <m:r>
                      <a:rPr lang="ru-RU" b="1" i="1" smtClean="0">
                        <a:latin typeface="Cambria Math"/>
                        <a:ea typeface="Cambria Math"/>
                      </a:rPr>
                      <m:t>;</m:t>
                    </m:r>
                    <m:r>
                      <a:rPr lang="ru-RU" b="1" i="1" smtClean="0">
                        <a:latin typeface="Cambria Math"/>
                        <a:ea typeface="Cambria Math"/>
                      </a:rPr>
                      <m:t>𝝋</m:t>
                    </m:r>
                    <m:r>
                      <a:rPr lang="ru-RU" b="1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.</a:t>
                </a:r>
                <a:endParaRPr lang="ru-RU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66257" y="1350282"/>
                <a:ext cx="6775450" cy="4151313"/>
              </a:xfrm>
              <a:blipFill rotWithShape="1">
                <a:blip r:embed="rId2"/>
                <a:stretch>
                  <a:fillRect l="-1349" t="-1176" r="-7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921252"/>
      </p:ext>
    </p:extLst>
  </p:cSld>
  <p:clrMapOvr>
    <a:masterClrMapping/>
  </p:clrMapOvr>
  <p:transition spd="med"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3925" y="217714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6. Полярная система координат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68286" y="13176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Полярный радиус может быть любым </a:t>
                </a:r>
                <a:r>
                  <a:rPr lang="ru-RU" b="1" dirty="0" smtClean="0"/>
                  <a:t>неотрицательным числом</a:t>
                </a:r>
                <a:r>
                  <a:rPr lang="ru-RU" b="1" i="1" dirty="0" smtClean="0"/>
                  <a:t>:</a:t>
                </a:r>
              </a:p>
              <a:p>
                <a:pPr marL="0" indent="0" algn="ctr">
                  <a:buNone/>
                </a:pPr>
                <a:r>
                  <a:rPr lang="ru-RU" b="1" i="1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0</m:t>
                    </m:r>
                    <m:r>
                      <a:rPr lang="en-US" i="1">
                        <a:latin typeface="Cambria Math"/>
                      </a:rPr>
                      <m:t>≤</m:t>
                    </m:r>
                    <m:r>
                      <a:rPr lang="en-US" i="1">
                        <a:latin typeface="Cambria Math"/>
                      </a:rPr>
                      <m:t>𝜌</m:t>
                    </m:r>
                    <m:r>
                      <a:rPr lang="en-US" i="1">
                        <a:latin typeface="Cambria Math"/>
                      </a:rPr>
                      <m:t>≤+∞</m:t>
                    </m:r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Полярный угол чаще всего полагают изменяющимся в пределах: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0</m:t>
                    </m:r>
                    <m:r>
                      <a:rPr lang="ru-RU" i="1">
                        <a:latin typeface="Cambria Math"/>
                      </a:rPr>
                      <m:t>≤</m:t>
                    </m:r>
                    <m:r>
                      <a:rPr lang="ru-RU" i="1">
                        <a:latin typeface="Cambria Math"/>
                      </a:rPr>
                      <m:t>𝜑</m:t>
                    </m:r>
                    <m:r>
                      <a:rPr lang="ru-RU" i="1">
                        <a:latin typeface="Cambria Math"/>
                      </a:rPr>
                      <m:t>≤</m:t>
                    </m:r>
                    <m:r>
                      <a:rPr lang="ru-RU" i="1">
                        <a:latin typeface="Cambria Math"/>
                      </a:rPr>
                      <m:t>2</m:t>
                    </m:r>
                    <m:r>
                      <a:rPr lang="ru-RU" i="1">
                        <a:latin typeface="Cambria Math"/>
                      </a:rPr>
                      <m:t>𝜋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68286" y="1317625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828257"/>
      </p:ext>
    </p:extLst>
  </p:cSld>
  <p:clrMapOvr>
    <a:masterClrMapping/>
  </p:clrMapOvr>
  <p:transition spd="med">
    <p:wipe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1268" y="217714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6. Полярная система координат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11828" y="13393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Прямоугольные координаты </a:t>
                </a:r>
                <a:r>
                  <a:rPr lang="ru-RU" b="1" i="1" dirty="0" smtClean="0"/>
                  <a:t>х</a:t>
                </a:r>
                <a:r>
                  <a:rPr lang="ru-RU" dirty="0" smtClean="0"/>
                  <a:t> и </a:t>
                </a:r>
                <a:r>
                  <a:rPr lang="ru-RU" b="1" i="1" dirty="0" smtClean="0"/>
                  <a:t>у</a:t>
                </a:r>
                <a:r>
                  <a:rPr lang="ru-RU" dirty="0" smtClean="0"/>
                  <a:t> точки </a:t>
                </a:r>
                <a:r>
                  <a:rPr lang="ru-RU" b="1" i="1" dirty="0" smtClean="0"/>
                  <a:t>М</a:t>
                </a:r>
                <a:r>
                  <a:rPr lang="ru-RU" dirty="0" smtClean="0"/>
                  <a:t> выражаются через её полярные координаты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  <a:ea typeface="Cambria Math"/>
                      </a:rPr>
                      <m:t>𝝆</m:t>
                    </m:r>
                    <m:r>
                      <a:rPr lang="ru-RU" i="1">
                        <a:latin typeface="Cambria Math"/>
                        <a:ea typeface="Cambria Math"/>
                      </a:rPr>
                      <m:t> и </m:t>
                    </m:r>
                    <m:r>
                      <a:rPr lang="ru-RU" b="1" i="1">
                        <a:latin typeface="Cambria Math"/>
                        <a:ea typeface="Cambria Math"/>
                      </a:rPr>
                      <m:t>𝝋</m:t>
                    </m:r>
                  </m:oMath>
                </a14:m>
                <a:r>
                  <a:rPr lang="ru-RU" dirty="0" smtClean="0"/>
                  <a:t> по формулам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</a:rPr>
                      <m:t>𝒙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ru-RU" b="1" i="1">
                        <a:latin typeface="Cambria Math"/>
                      </a:rPr>
                      <m:t>𝝆</m:t>
                    </m:r>
                    <m:func>
                      <m:funcPr>
                        <m:ctrlPr>
                          <a:rPr lang="ru-RU" b="1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1" i="1">
                            <a:latin typeface="Cambria Math"/>
                          </a:rPr>
                          <m:t>𝒄𝒐𝒔</m:t>
                        </m:r>
                      </m:fName>
                      <m:e>
                        <m:r>
                          <a:rPr lang="ru-RU" b="1" i="1">
                            <a:latin typeface="Cambria Math"/>
                          </a:rPr>
                          <m:t>𝝋</m:t>
                        </m:r>
                        <m:r>
                          <a:rPr lang="en-US" b="1" i="1">
                            <a:latin typeface="Cambria Math"/>
                          </a:rPr>
                          <m:t>, </m:t>
                        </m:r>
                        <m:r>
                          <a:rPr lang="ru-RU" b="1" i="1">
                            <a:latin typeface="Cambria Math"/>
                          </a:rPr>
                          <m:t>𝒚</m:t>
                        </m:r>
                        <m:r>
                          <a:rPr lang="en-US" b="1" i="1">
                            <a:latin typeface="Cambria Math"/>
                          </a:rPr>
                          <m:t>=</m:t>
                        </m:r>
                        <m:r>
                          <a:rPr lang="ru-RU" b="1" i="1">
                            <a:latin typeface="Cambria Math"/>
                          </a:rPr>
                          <m:t>𝝆</m:t>
                        </m:r>
                        <m:func>
                          <m:func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b="1" i="1">
                                <a:latin typeface="Cambria Math"/>
                              </a:rPr>
                              <m:t>𝒔𝒊𝒏</m:t>
                            </m:r>
                          </m:fName>
                          <m:e>
                            <m:r>
                              <a:rPr lang="ru-RU" b="1" i="1">
                                <a:latin typeface="Cambria Math"/>
                              </a:rPr>
                              <m:t>𝝋</m:t>
                            </m:r>
                          </m:e>
                        </m:func>
                      </m:e>
                    </m:func>
                  </m:oMath>
                </a14:m>
                <a:r>
                  <a:rPr lang="ru-RU" b="1" i="1" dirty="0" smtClean="0"/>
                  <a:t>.</a:t>
                </a:r>
                <a:endParaRPr lang="ru-RU" dirty="0" smtClean="0"/>
              </a:p>
              <a:p>
                <a:pPr marL="0" indent="0">
                  <a:buNone/>
                </a:pPr>
                <a:r>
                  <a:rPr lang="ru-RU" b="1" i="1" dirty="0"/>
                  <a:t> </a:t>
                </a:r>
                <a:r>
                  <a:rPr lang="ru-RU" b="1" i="1" dirty="0" smtClean="0"/>
                  <a:t>      </a:t>
                </a:r>
                <a:r>
                  <a:rPr lang="ru-RU" dirty="0" smtClean="0"/>
                  <a:t>Можно выразить полярные координаты через прям</a:t>
                </a:r>
                <a:r>
                  <a:rPr lang="ru-RU" dirty="0"/>
                  <a:t>оугольные: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𝜌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i="1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i="1">
                          <a:latin typeface="Cambria Math"/>
                        </a:rPr>
                        <m:t>,  </m:t>
                      </m:r>
                      <m:func>
                        <m:funcPr>
                          <m:ctrlPr>
                            <a:rPr lang="ru-RU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</m:e>
                      </m:func>
                    </m:oMath>
                  </m:oMathPara>
                </a14:m>
                <a:endParaRPr lang="ru-RU" dirty="0" smtClean="0"/>
              </a:p>
              <a:p>
                <a:pPr marL="0" indent="0">
                  <a:buNone/>
                </a:pPr>
                <a:endParaRPr lang="ru-RU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i="1">
                              <a:latin typeface="Cambria Math"/>
                            </a:rPr>
                            <m:t>,  </m:t>
                          </m:r>
                          <m:r>
                            <a:rPr lang="en-US" i="1">
                              <a:latin typeface="Cambria Math"/>
                            </a:rPr>
                            <m:t>𝑡𝑔</m:t>
                          </m:r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11828" y="1339397"/>
                <a:ext cx="6775450" cy="4151313"/>
              </a:xfrm>
              <a:blipFill rotWithShape="1">
                <a:blip r:embed="rId2"/>
                <a:stretch>
                  <a:fillRect l="-1349" t="-1175" r="-116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984372"/>
      </p:ext>
    </p:extLst>
  </p:cSld>
  <p:clrMapOvr>
    <a:masterClrMapping/>
  </p:clrMapOvr>
  <p:transition spd="med"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297" y="185057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6. Полярная система координат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11829" y="137205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В полярной системе координат уравнение линии имеет вид: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𝝆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𝝆</m:t>
                    </m:r>
                    <m:d>
                      <m:dPr>
                        <m:ctrlPr>
                          <a:rPr lang="ru-RU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/>
                          </a:rPr>
                          <m:t>𝝋</m:t>
                        </m:r>
                      </m:e>
                    </m:d>
                    <m:r>
                      <a:rPr lang="en-US" b="1" i="1">
                        <a:latin typeface="Cambria Math"/>
                      </a:rPr>
                      <m:t>.</m:t>
                    </m:r>
                  </m:oMath>
                </a14:m>
                <a:endParaRPr lang="ru-RU" b="1" dirty="0" smtClean="0"/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Полярные координаты удобны тем, что многие сложные кривые описываются в них простыми уравнениями; например, уравнение окружности радиуса </a:t>
                </a:r>
                <a:r>
                  <a:rPr lang="ru-RU" b="1" i="1" dirty="0" smtClean="0"/>
                  <a:t>а</a:t>
                </a:r>
                <a:r>
                  <a:rPr lang="ru-RU" dirty="0" smtClean="0"/>
                  <a:t> имеет вид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𝝆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</m:oMath>
                </a14:m>
                <a:r>
                  <a:rPr lang="ru-RU" sz="2800" b="1" i="1" dirty="0" smtClean="0"/>
                  <a:t>а</a:t>
                </a:r>
                <a:r>
                  <a:rPr lang="ru-RU" sz="2800" dirty="0" smtClean="0"/>
                  <a:t>.</a:t>
                </a:r>
                <a:endParaRPr lang="ru-RU" dirty="0" smtClean="0"/>
              </a:p>
              <a:p>
                <a:pPr marL="0" indent="0">
                  <a:buNone/>
                </a:pPr>
                <a:r>
                  <a:rPr lang="ru-RU" sz="2800" b="1" i="1" dirty="0"/>
                  <a:t> </a:t>
                </a:r>
                <a:r>
                  <a:rPr lang="ru-RU" sz="2800" b="1" i="1" dirty="0" smtClean="0"/>
                  <a:t>      </a:t>
                </a:r>
                <a:endParaRPr lang="ru-RU" sz="28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11829" y="1372054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25049"/>
      </p:ext>
    </p:extLst>
  </p:cSld>
  <p:clrMapOvr>
    <a:masterClrMapping/>
  </p:clrMapOvr>
  <p:transition spd="med">
    <p:wipe dir="d"/>
  </p:transition>
</p:sld>
</file>

<file path=ppt/theme/theme1.xml><?xml version="1.0" encoding="utf-8"?>
<a:theme xmlns:a="http://schemas.openxmlformats.org/drawingml/2006/main" name="Employee Orientation">
  <a:themeElements>
    <a:clrScheme name="Employee Orientation 1">
      <a:dk1>
        <a:srgbClr val="000000"/>
      </a:dk1>
      <a:lt1>
        <a:srgbClr val="0099CC"/>
      </a:lt1>
      <a:dk2>
        <a:srgbClr val="FFFFFF"/>
      </a:dk2>
      <a:lt2>
        <a:srgbClr val="868686"/>
      </a:lt2>
      <a:accent1>
        <a:srgbClr val="00FFCC"/>
      </a:accent1>
      <a:accent2>
        <a:srgbClr val="969696"/>
      </a:accent2>
      <a:accent3>
        <a:srgbClr val="AACAE2"/>
      </a:accent3>
      <a:accent4>
        <a:srgbClr val="000000"/>
      </a:accent4>
      <a:accent5>
        <a:srgbClr val="AAFFE2"/>
      </a:accent5>
      <a:accent6>
        <a:srgbClr val="878787"/>
      </a:accent6>
      <a:hlink>
        <a:srgbClr val="00FFCC"/>
      </a:hlink>
      <a:folHlink>
        <a:srgbClr val="99CCFF"/>
      </a:folHlink>
    </a:clrScheme>
    <a:fontScheme name="Employee Orientat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mployee Orientation 1">
        <a:dk1>
          <a:srgbClr val="000000"/>
        </a:dk1>
        <a:lt1>
          <a:srgbClr val="0099CC"/>
        </a:lt1>
        <a:dk2>
          <a:srgbClr val="FFFFFF"/>
        </a:dk2>
        <a:lt2>
          <a:srgbClr val="868686"/>
        </a:lt2>
        <a:accent1>
          <a:srgbClr val="00FFCC"/>
        </a:accent1>
        <a:accent2>
          <a:srgbClr val="969696"/>
        </a:accent2>
        <a:accent3>
          <a:srgbClr val="AACAE2"/>
        </a:accent3>
        <a:accent4>
          <a:srgbClr val="000000"/>
        </a:accent4>
        <a:accent5>
          <a:srgbClr val="AAFFE2"/>
        </a:accent5>
        <a:accent6>
          <a:srgbClr val="878787"/>
        </a:accent6>
        <a:hlink>
          <a:srgbClr val="00FFCC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loyee Orientation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loyee Orientation 3">
        <a:dk1>
          <a:srgbClr val="5F5F5F"/>
        </a:dk1>
        <a:lt1>
          <a:srgbClr val="FFFFFF"/>
        </a:lt1>
        <a:dk2>
          <a:srgbClr val="5F5F5F"/>
        </a:dk2>
        <a:lt2>
          <a:srgbClr val="808080"/>
        </a:lt2>
        <a:accent1>
          <a:srgbClr val="969696"/>
        </a:accent1>
        <a:accent2>
          <a:srgbClr val="000000"/>
        </a:accent2>
        <a:accent3>
          <a:srgbClr val="FFFFFF"/>
        </a:accent3>
        <a:accent4>
          <a:srgbClr val="505050"/>
        </a:accent4>
        <a:accent5>
          <a:srgbClr val="C9C9C9"/>
        </a:accent5>
        <a:accent6>
          <a:srgbClr val="000000"/>
        </a:accent6>
        <a:hlink>
          <a:srgbClr val="7777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Дифференциальное и интегральное исчисление функции одной пер_n</Template>
  <TotalTime>5028</TotalTime>
  <Words>1941</Words>
  <Application>Microsoft Office PowerPoint</Application>
  <PresentationFormat>Экран (4:3)</PresentationFormat>
  <Paragraphs>147</Paragraphs>
  <Slides>36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Employee Orientation</vt:lpstr>
      <vt:lpstr>АЛГЕБРА И ГЕОМЕТРИЯ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6. Полярная система координат</vt:lpstr>
      <vt:lpstr>§ 6. Полярная система координат</vt:lpstr>
      <vt:lpstr>§ 6. Полярная система координат</vt:lpstr>
      <vt:lpstr>§ 6. Полярная система координат</vt:lpstr>
      <vt:lpstr>§ 6. Полярная система координат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Высшая математика</dc:title>
  <dc:creator>User</dc:creator>
  <cp:lastModifiedBy>Галина</cp:lastModifiedBy>
  <cp:revision>377</cp:revision>
  <dcterms:created xsi:type="dcterms:W3CDTF">2005-07-12T11:11:23Z</dcterms:created>
  <dcterms:modified xsi:type="dcterms:W3CDTF">2014-08-20T10:38:20Z</dcterms:modified>
</cp:coreProperties>
</file>