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2" r:id="rId2"/>
    <p:sldId id="273" r:id="rId3"/>
    <p:sldId id="270" r:id="rId4"/>
    <p:sldId id="394" r:id="rId5"/>
    <p:sldId id="395" r:id="rId6"/>
    <p:sldId id="396" r:id="rId7"/>
    <p:sldId id="397" r:id="rId8"/>
    <p:sldId id="398" r:id="rId9"/>
    <p:sldId id="399" r:id="rId10"/>
    <p:sldId id="400" r:id="rId11"/>
    <p:sldId id="401" r:id="rId12"/>
    <p:sldId id="402" r:id="rId13"/>
    <p:sldId id="403" r:id="rId14"/>
    <p:sldId id="404" r:id="rId15"/>
    <p:sldId id="405" r:id="rId16"/>
    <p:sldId id="406" r:id="rId17"/>
    <p:sldId id="407" r:id="rId18"/>
    <p:sldId id="408" r:id="rId19"/>
    <p:sldId id="409" r:id="rId20"/>
    <p:sldId id="410" r:id="rId21"/>
    <p:sldId id="411" r:id="rId22"/>
    <p:sldId id="412" r:id="rId23"/>
    <p:sldId id="413" r:id="rId24"/>
    <p:sldId id="414" r:id="rId25"/>
    <p:sldId id="415" r:id="rId26"/>
    <p:sldId id="417" r:id="rId27"/>
    <p:sldId id="418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>
        <p:scale>
          <a:sx n="50" d="100"/>
          <a:sy n="50" d="100"/>
        </p:scale>
        <p:origin x="-1860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56095-AD3F-458C-81D6-37EEAC7DF954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30F67-9E79-4BA0-8D5C-E9D0C68E06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22A46-3876-477A-85FD-54BDEE09B95B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6BD22-0130-48E2-9A23-917A696079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73F54-E789-4FF8-A0E7-9BE9975881A0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09F46-A537-4F00-A2B0-0B65D638DA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BAF48-2707-4DD3-9C3F-ADBA984881DC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5BE23-9E19-48BF-8B0D-7F9B7F50B9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FF580-E6CF-4242-A797-1D3CD620424F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72D45-91BC-42E5-AD1F-21266864D7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DFBF9-55E0-4F4E-926F-B56F1F657613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763AF-9889-48D1-9B68-F173DB394A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AE84C-732D-4BB9-8F0B-8F25C4F3A9D0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1C865-7683-4341-9E2E-71F1C26E19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6E5D7-E85D-4AB2-B81D-FA9AAE56022C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1162F-FA8D-44E8-83CA-FAE44FAB49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0F6FF-E4FC-4A08-8508-F447592DD76D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565C2-9F0D-44B1-9638-1EFD98A821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F02C7-8AD2-43AB-B343-A98A8EC3AC0E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25FA-ECEE-4AC1-911C-4C283B2FAB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D8978-A470-4FBD-94CD-9CEEDE27EEF3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B5C8E-6E9E-457A-BE52-2461F1328F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CBB93D-8ABC-48CF-BE5E-3B9D9FFF416D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CBC33C-E924-4A76-9CBB-5C70033A30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43" r:id="rId2"/>
    <p:sldLayoutId id="2147483752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53" r:id="rId9"/>
    <p:sldLayoutId id="2147483749" r:id="rId10"/>
    <p:sldLayoutId id="214748375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04800"/>
            <a:ext cx="7391400" cy="1900063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ФГБОУ ВПО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Владивостокский государственный университет экономики и сервиса»</a:t>
            </a:r>
            <a:br>
              <a:rPr lang="ru-RU" sz="20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Кафедра экономики и менеджмента</a:t>
            </a:r>
            <a:endParaRPr lang="ru-RU" sz="2000" dirty="0" smtClean="0"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2" y="4581525"/>
            <a:ext cx="6912372" cy="1347788"/>
          </a:xfrm>
        </p:spPr>
        <p:txBody>
          <a:bodyPr/>
          <a:lstStyle/>
          <a:p>
            <a:pPr marR="0" eaLnBrk="1" hangingPunct="1">
              <a:lnSpc>
                <a:spcPct val="90000"/>
              </a:lnSpc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Преподаватель:</a:t>
            </a:r>
          </a:p>
          <a:p>
            <a:pPr marR="0" eaLnBrk="1" hangingPunct="1">
              <a:lnSpc>
                <a:spcPct val="90000"/>
              </a:lnSpc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Бодункова Анна Григорьевна</a:t>
            </a:r>
          </a:p>
          <a:p>
            <a:pPr marR="0" eaLnBrk="1" hangingPunct="1">
              <a:lnSpc>
                <a:spcPct val="90000"/>
              </a:lnSpc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ауд.1532, т.240-41-36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258888" y="2924175"/>
            <a:ext cx="6859587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ИЗМЕНЕНИЯМИ</a:t>
            </a:r>
          </a:p>
        </p:txBody>
      </p:sp>
      <p:grpSp>
        <p:nvGrpSpPr>
          <p:cNvPr id="5125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12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564905"/>
            <a:ext cx="7772400" cy="2520279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Тема 6. </a:t>
            </a:r>
            <a:br>
              <a:rPr lang="ru-RU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Модели управления организационными изменениями</a:t>
            </a:r>
            <a:endParaRPr lang="ru-RU" sz="3200" dirty="0" smtClean="0">
              <a:solidFill>
                <a:srgbClr val="FFFF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981075"/>
            <a:ext cx="8208962" cy="1455738"/>
          </a:xfrm>
        </p:spPr>
        <p:txBody>
          <a:bodyPr>
            <a:normAutofit/>
          </a:bodyPr>
          <a:lstStyle/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ВГУЭС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Кафедра </a:t>
            </a: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экономики и менеджмента </a:t>
            </a:r>
            <a:endParaRPr lang="ru-RU" sz="2200" i="1" dirty="0" smtClean="0">
              <a:solidFill>
                <a:schemeClr val="tx2"/>
              </a:solidFill>
              <a:latin typeface="Verdana" pitchFamily="34" charset="0"/>
            </a:endParaRP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Преподаватель: Бодункова Анна Григорьевна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Дисциплина: Управление изменениями</a:t>
            </a:r>
            <a:endParaRPr lang="ru-RU" i="1" dirty="0" smtClean="0">
              <a:solidFill>
                <a:schemeClr val="tx2"/>
              </a:solidFill>
              <a:latin typeface="Verdana" pitchFamily="34" charset="0"/>
            </a:endParaRPr>
          </a:p>
        </p:txBody>
      </p:sp>
      <p:grpSp>
        <p:nvGrpSpPr>
          <p:cNvPr id="6148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614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3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463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Тема 6. Модели управления </a:t>
            </a: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организационными изменениями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557338"/>
            <a:ext cx="8229600" cy="4967287"/>
          </a:xfrm>
        </p:spPr>
        <p:txBody>
          <a:bodyPr>
            <a:normAutofit fontScale="77500" lnSpcReduction="20000"/>
          </a:bodyPr>
          <a:lstStyle/>
          <a:p>
            <a:pPr marL="514350" indent="-514350" eaLnBrk="1" hangingPunct="1">
              <a:buClr>
                <a:schemeClr val="accent2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(«стабильности») изменений (К. Левин)</a:t>
            </a:r>
          </a:p>
          <a:p>
            <a:pPr marL="514350" indent="-514350" eaLnBrk="1" hangingPunct="1">
              <a:buClr>
                <a:schemeClr val="accent2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«переходного периода»</a:t>
            </a:r>
          </a:p>
          <a:p>
            <a:pPr marL="514350" indent="-514350" eaLnBrk="1" hangingPunct="1">
              <a:buClr>
                <a:schemeClr val="accent2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«постепенного наращивания»</a:t>
            </a:r>
          </a:p>
          <a:p>
            <a:pPr marL="514350" indent="-514350" eaLnBrk="1" hangingPunct="1">
              <a:buClr>
                <a:schemeClr val="accent2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</a:t>
            </a: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EASIER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(«Шесть шагов»)</a:t>
            </a:r>
          </a:p>
          <a:p>
            <a:pPr marL="514350" indent="-514350" eaLnBrk="1" hangingPunct="1">
              <a:buClr>
                <a:schemeClr val="accent2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стратегических изменений «Калейдоскоп» (В. </a:t>
            </a:r>
            <a:r>
              <a:rPr lang="ru-RU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Хоу-Хейли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и Дж. </a:t>
            </a:r>
            <a:r>
              <a:rPr lang="ru-RU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Балоган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 marL="514350" indent="-514350" eaLnBrk="1" hangingPunct="1">
              <a:buClr>
                <a:schemeClr val="accent2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6</a:t>
            </a: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 eaLnBrk="1" hangingPunct="1">
              <a:buClr>
                <a:schemeClr val="accent2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«Функциональные проблемы» (Ф. </a:t>
            </a:r>
            <a:r>
              <a:rPr lang="ru-RU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Лиден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 marL="514350" indent="-514350" eaLnBrk="1" hangingPunct="1">
              <a:buClr>
                <a:schemeClr val="accent2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«Организационная структура» (Д. </a:t>
            </a:r>
            <a:r>
              <a:rPr lang="ru-RU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Кац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и Р. Канн)</a:t>
            </a:r>
          </a:p>
          <a:p>
            <a:pPr marL="514350" indent="-514350" eaLnBrk="1" hangingPunct="1">
              <a:buClr>
                <a:schemeClr val="accent2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«7</a:t>
            </a: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» (</a:t>
            </a: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McKinsey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 marL="514350" indent="-514350" eaLnBrk="1" hangingPunct="1">
              <a:buClr>
                <a:schemeClr val="accent2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Модель 7 уровней изменений М. Портера</a:t>
            </a:r>
          </a:p>
          <a:p>
            <a:pPr marL="514350" indent="-514350" eaLnBrk="1" hangingPunct="1">
              <a:buClr>
                <a:schemeClr val="accent2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Теории «Е» и «О» организационных изменений (М. </a:t>
            </a:r>
            <a:r>
              <a:rPr lang="ru-RU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Бир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и Н. </a:t>
            </a:r>
            <a:r>
              <a:rPr lang="ru-RU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Нориа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 marL="514350" indent="-514350" eaLnBrk="1" hangingPunct="1">
              <a:buClr>
                <a:schemeClr val="accent2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«Биологическая» модель преобразования бизнеса (4</a:t>
            </a: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(Ф. </a:t>
            </a:r>
            <a:r>
              <a:rPr lang="ru-RU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Гуияр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и Дж. </a:t>
            </a:r>
            <a:r>
              <a:rPr lang="ru-RU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Келли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</a:t>
            </a:r>
            <a:endParaRPr lang="ru-RU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717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717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765175"/>
            <a:ext cx="8569325" cy="2303463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1. Модель («стабильности») изменений  </a:t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социолога </a:t>
            </a:r>
            <a:r>
              <a:rPr lang="ru-RU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Курта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Левина: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Размораживание</a:t>
            </a:r>
            <a:r>
              <a:rPr lang="ru-RU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Symbol"/>
              </a:rPr>
              <a:t></a:t>
            </a:r>
            <a:r>
              <a:rPr lang="ru-RU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Движение</a:t>
            </a:r>
            <a:r>
              <a:rPr lang="ru-RU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Symbol"/>
              </a:rPr>
              <a:t> </a:t>
            </a:r>
            <a:r>
              <a:rPr lang="ru-RU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Замораживание</a:t>
            </a:r>
            <a:br>
              <a:rPr lang="ru-RU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3141663"/>
            <a:ext cx="8497887" cy="2519362"/>
          </a:xfrm>
        </p:spPr>
        <p:txBody>
          <a:bodyPr>
            <a:noAutofit/>
          </a:bodyPr>
          <a:lstStyle/>
          <a:p>
            <a:pPr marL="538163" indent="-538163" eaLnBrk="1" fontAlgn="auto" hangingPunct="1">
              <a:spcAft>
                <a:spcPts val="0"/>
              </a:spcAft>
              <a:buClr>
                <a:srgbClr val="0070C0"/>
              </a:buClr>
              <a:buSzPct val="100000"/>
              <a:buFont typeface="Wingdings 2"/>
              <a:buChar char=""/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 предполагают стабильность.</a:t>
            </a:r>
          </a:p>
          <a:p>
            <a:pPr marL="538163" indent="-538163" eaLnBrk="1" fontAlgn="auto" hangingPunct="1">
              <a:spcAft>
                <a:spcPts val="0"/>
              </a:spcAft>
              <a:buClr>
                <a:srgbClr val="0070C0"/>
              </a:buClr>
              <a:buSzPct val="100000"/>
              <a:buFont typeface="Wingdings 2"/>
              <a:buChar char=""/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Баланс ограничивающих и поддерживающих «равновесие» факторов позволяет быстрее преодолевать проблемы организации.</a:t>
            </a:r>
            <a:endParaRPr lang="en-US" sz="24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8196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765175"/>
            <a:ext cx="8569325" cy="93503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1. Модель («стабильности») изменений  </a:t>
            </a:r>
            <a:b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социолога </a:t>
            </a:r>
            <a:r>
              <a:rPr lang="ru-RU" sz="28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Курта</a:t>
            </a: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Левина: </a:t>
            </a:r>
            <a:endParaRPr lang="en-US" sz="28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250825" y="2060575"/>
            <a:ext cx="8569325" cy="4321175"/>
          </a:xfrm>
        </p:spPr>
        <p:txBody>
          <a:bodyPr/>
          <a:lstStyle/>
          <a:p>
            <a:pPr eaLnBrk="1" hangingPunct="1"/>
            <a:r>
              <a:rPr lang="ru-RU" sz="24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Этап 1. «Размораживание»:</a:t>
            </a:r>
          </a:p>
          <a:p>
            <a:pPr lvl="1" eaLnBrk="1" hangingPunct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«побуждение к изменениям» (актуализация потребности в изменениях; определение направления и объекта необходимых изменений; разработка единого видения цели и ее трансляция)</a:t>
            </a:r>
          </a:p>
          <a:p>
            <a:pPr lvl="1" eaLnBrk="1" hangingPunct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«подготовка к изменениям» (анализ внешних и внутренних факторов изменений; разработка плана и программы изменений). </a:t>
            </a:r>
          </a:p>
          <a:p>
            <a:pPr eaLnBrk="1" hangingPunct="1"/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Важно своевременно определить момент для радикальных шагов к обновлению.</a:t>
            </a:r>
          </a:p>
        </p:txBody>
      </p:sp>
      <p:grpSp>
        <p:nvGrpSpPr>
          <p:cNvPr id="9220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922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765175"/>
            <a:ext cx="8569325" cy="93503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1. Модель («стабильности») изменений  </a:t>
            </a:r>
            <a:b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социолога </a:t>
            </a:r>
            <a:r>
              <a:rPr lang="ru-RU" sz="28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Курта</a:t>
            </a: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Левина: </a:t>
            </a:r>
            <a:endParaRPr lang="en-US" sz="28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250825" y="1773238"/>
            <a:ext cx="8569325" cy="489585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sz="2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Этап 2. «Движение»</a:t>
            </a:r>
            <a:r>
              <a:rPr lang="ru-RU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(активное управление действиями по изменению системы работы организации): </a:t>
            </a:r>
          </a:p>
          <a:p>
            <a:pPr lvl="1" eaLnBrk="1" hangingPunct="1">
              <a:spcBef>
                <a:spcPct val="0"/>
              </a:spcBef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«воодушевление» - вовлечение масс;</a:t>
            </a:r>
          </a:p>
          <a:p>
            <a:pPr lvl="1" eaLnBrk="1" hangingPunct="1">
              <a:spcBef>
                <a:spcPct val="0"/>
              </a:spcBef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«краткосрочные победы» (запланированные!!!) </a:t>
            </a:r>
          </a:p>
          <a:p>
            <a:pPr eaLnBrk="1" hangingPunct="1">
              <a:spcBef>
                <a:spcPct val="0"/>
              </a:spcBef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Выполняются заранее разработанные и оцененные мероприятия по изменению поведения работников или структурных подразделений.</a:t>
            </a:r>
          </a:p>
          <a:p>
            <a:pPr eaLnBrk="1" hangingPunct="1">
              <a:spcBef>
                <a:spcPct val="0"/>
              </a:spcBef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изменениями заключаться в четком исполнении программы намеченных действий, в отслеживании степени изменения ситуации и оперативном внесении корректив в намеченную и утвержденную программу.</a:t>
            </a:r>
          </a:p>
        </p:txBody>
      </p:sp>
      <p:grpSp>
        <p:nvGrpSpPr>
          <p:cNvPr id="1024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024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765175"/>
            <a:ext cx="8569325" cy="93503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1. Модель («стабильности») изменений  </a:t>
            </a:r>
            <a:b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социолога </a:t>
            </a:r>
            <a:r>
              <a:rPr lang="ru-RU" sz="28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Курта</a:t>
            </a: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Левина: </a:t>
            </a:r>
            <a:endParaRPr lang="en-US" sz="28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323850" y="1988840"/>
            <a:ext cx="8569325" cy="3961110"/>
          </a:xfrm>
        </p:spPr>
        <p:txBody>
          <a:bodyPr/>
          <a:lstStyle/>
          <a:p>
            <a:pPr eaLnBrk="1" hangingPunct="1"/>
            <a:r>
              <a:rPr lang="ru-RU" sz="24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Этап 3. «Замораживание»</a:t>
            </a: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(закрепление изменений):</a:t>
            </a:r>
          </a:p>
          <a:p>
            <a:pPr lvl="1" eaLnBrk="1" hangingPunct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«оценка результата»;</a:t>
            </a:r>
          </a:p>
          <a:p>
            <a:pPr lvl="1" eaLnBrk="1" hangingPunct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«фиксация опыта организации изменений». </a:t>
            </a:r>
          </a:p>
          <a:p>
            <a:pPr eaLnBrk="1" hangingPunct="1"/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Реализуются мероприятия, направленные на закрепление и укоренение новой организационной практики.</a:t>
            </a:r>
          </a:p>
          <a:p>
            <a:pPr eaLnBrk="1" hangingPunct="1"/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Необходимо публично признание достигнутых результатов, поздравление и поощрение  участников процесса изменений.</a:t>
            </a:r>
          </a:p>
        </p:txBody>
      </p:sp>
      <p:grpSp>
        <p:nvGrpSpPr>
          <p:cNvPr id="11268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126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7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150"/>
            <a:ext cx="7488436" cy="4953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Модель «переходного периода»:</a:t>
            </a:r>
            <a:endParaRPr lang="en-US" sz="2800" b="1" dirty="0">
              <a:solidFill>
                <a:srgbClr val="00B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Содержимое 36"/>
          <p:cNvSpPr>
            <a:spLocks noGrp="1"/>
          </p:cNvSpPr>
          <p:nvPr>
            <p:ph idx="1"/>
          </p:nvPr>
        </p:nvSpPr>
        <p:spPr>
          <a:xfrm>
            <a:off x="179388" y="1341438"/>
            <a:ext cx="8569076" cy="4823866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Перемены носят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«прорывной»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характер. 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рассматриваются как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процесс движения организации от настоящего положения к желаемой будущей ситуации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критерии которой определяются руководством организации.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Необходимо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приобщение коллектива к новому видению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которое влечет за собой понимание и сознательное участие сотрудников в проведении перемен.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Определяющий элемент модели — организационная диагностика и прогноз тенденций развития:</a:t>
            </a:r>
          </a:p>
          <a:p>
            <a:pPr marL="640080" lvl="1" indent="-24688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руководители должны ясно представлять текущее положение организации, ее будущую ситуацию и те сопротивления и проблемы, которые могут препятствовать эффективному процессу перемен.</a:t>
            </a:r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292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12293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229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088" y="620712"/>
            <a:ext cx="7058025" cy="108009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</a:t>
            </a:r>
            <a:r>
              <a:rPr lang="ru-RU" sz="2800" b="1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Модель  «переходного периода» </a:t>
            </a:r>
            <a:br>
              <a:rPr lang="ru-RU" sz="2800" b="1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3. </a:t>
            </a: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Модель  «постепенного наращивания»</a:t>
            </a:r>
            <a:endParaRPr lang="en-US" sz="2800" b="1" dirty="0">
              <a:solidFill>
                <a:srgbClr val="00B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315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13316" name="Group 1"/>
          <p:cNvGrpSpPr>
            <a:grpSpLocks noChangeAspect="1"/>
          </p:cNvGrpSpPr>
          <p:nvPr/>
        </p:nvGrpSpPr>
        <p:grpSpPr bwMode="auto">
          <a:xfrm>
            <a:off x="251520" y="1772816"/>
            <a:ext cx="8642350" cy="4679950"/>
            <a:chOff x="2361" y="4681"/>
            <a:chExt cx="7200" cy="4974"/>
          </a:xfrm>
        </p:grpSpPr>
        <p:sp>
          <p:nvSpPr>
            <p:cNvPr id="13320" name="AutoShape 33"/>
            <p:cNvSpPr>
              <a:spLocks noChangeAspect="1" noChangeArrowheads="1" noTextEdit="1"/>
            </p:cNvSpPr>
            <p:nvPr/>
          </p:nvSpPr>
          <p:spPr bwMode="auto">
            <a:xfrm>
              <a:off x="2361" y="4724"/>
              <a:ext cx="7200" cy="49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2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13321" name="Group 2"/>
            <p:cNvGrpSpPr>
              <a:grpSpLocks/>
            </p:cNvGrpSpPr>
            <p:nvPr/>
          </p:nvGrpSpPr>
          <p:grpSpPr bwMode="auto">
            <a:xfrm>
              <a:off x="2361" y="4681"/>
              <a:ext cx="7135" cy="4871"/>
              <a:chOff x="2361" y="4681"/>
              <a:chExt cx="7135" cy="4871"/>
            </a:xfrm>
          </p:grpSpPr>
          <p:cxnSp>
            <p:nvCxnSpPr>
              <p:cNvPr id="13322" name="AutoShape 32"/>
              <p:cNvCxnSpPr>
                <a:cxnSpLocks noChangeShapeType="1"/>
              </p:cNvCxnSpPr>
              <p:nvPr/>
            </p:nvCxnSpPr>
            <p:spPr bwMode="auto">
              <a:xfrm flipV="1">
                <a:off x="2662" y="5041"/>
                <a:ext cx="1" cy="4125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13323" name="AutoShape 31"/>
              <p:cNvCxnSpPr>
                <a:cxnSpLocks noChangeShapeType="1"/>
              </p:cNvCxnSpPr>
              <p:nvPr/>
            </p:nvCxnSpPr>
            <p:spPr bwMode="auto">
              <a:xfrm>
                <a:off x="2662" y="9166"/>
                <a:ext cx="6624" cy="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3324" name="AutoShape 30"/>
              <p:cNvCxnSpPr>
                <a:cxnSpLocks noChangeShapeType="1"/>
              </p:cNvCxnSpPr>
              <p:nvPr/>
            </p:nvCxnSpPr>
            <p:spPr bwMode="auto">
              <a:xfrm>
                <a:off x="2663" y="8237"/>
                <a:ext cx="6469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13325" name="AutoShape 29"/>
              <p:cNvCxnSpPr>
                <a:cxnSpLocks noChangeShapeType="1"/>
              </p:cNvCxnSpPr>
              <p:nvPr/>
            </p:nvCxnSpPr>
            <p:spPr bwMode="auto">
              <a:xfrm flipV="1">
                <a:off x="2663" y="5041"/>
                <a:ext cx="6378" cy="3196"/>
              </a:xfrm>
              <a:prstGeom prst="straightConnector1">
                <a:avLst/>
              </a:prstGeom>
              <a:noFill/>
              <a:ln w="57150">
                <a:solidFill>
                  <a:srgbClr val="00B050"/>
                </a:solidFill>
                <a:round/>
                <a:headEnd/>
                <a:tailEnd/>
              </a:ln>
            </p:spPr>
          </p:cxnSp>
          <p:sp>
            <p:nvSpPr>
              <p:cNvPr id="13326" name="Text Box 28"/>
              <p:cNvSpPr txBox="1">
                <a:spLocks noChangeArrowheads="1"/>
              </p:cNvSpPr>
              <p:nvPr/>
            </p:nvSpPr>
            <p:spPr bwMode="auto">
              <a:xfrm>
                <a:off x="2361" y="4681"/>
                <a:ext cx="1689" cy="3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120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Рост организации</a:t>
                </a:r>
              </a:p>
            </p:txBody>
          </p:sp>
          <p:cxnSp>
            <p:nvCxnSpPr>
              <p:cNvPr id="13327" name="AutoShape 27"/>
              <p:cNvCxnSpPr>
                <a:cxnSpLocks noChangeShapeType="1"/>
              </p:cNvCxnSpPr>
              <p:nvPr/>
            </p:nvCxnSpPr>
            <p:spPr bwMode="auto">
              <a:xfrm flipV="1">
                <a:off x="2663" y="8096"/>
                <a:ext cx="836" cy="141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13328" name="AutoShape 26"/>
              <p:cNvCxnSpPr>
                <a:cxnSpLocks noChangeShapeType="1"/>
              </p:cNvCxnSpPr>
              <p:nvPr/>
            </p:nvCxnSpPr>
            <p:spPr bwMode="auto">
              <a:xfrm flipV="1">
                <a:off x="3499" y="7709"/>
                <a:ext cx="413" cy="387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13329" name="AutoShape 25"/>
              <p:cNvCxnSpPr>
                <a:cxnSpLocks noChangeShapeType="1"/>
              </p:cNvCxnSpPr>
              <p:nvPr/>
            </p:nvCxnSpPr>
            <p:spPr bwMode="auto">
              <a:xfrm>
                <a:off x="3912" y="7709"/>
                <a:ext cx="812" cy="0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13330" name="AutoShape 24"/>
              <p:cNvCxnSpPr>
                <a:cxnSpLocks noChangeShapeType="1"/>
              </p:cNvCxnSpPr>
              <p:nvPr/>
            </p:nvCxnSpPr>
            <p:spPr bwMode="auto">
              <a:xfrm flipV="1">
                <a:off x="4724" y="7297"/>
                <a:ext cx="296" cy="412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13331" name="AutoShape 23"/>
              <p:cNvCxnSpPr>
                <a:cxnSpLocks noChangeShapeType="1"/>
              </p:cNvCxnSpPr>
              <p:nvPr/>
            </p:nvCxnSpPr>
            <p:spPr bwMode="auto">
              <a:xfrm>
                <a:off x="5020" y="7297"/>
                <a:ext cx="593" cy="1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13332" name="AutoShape 22"/>
              <p:cNvCxnSpPr>
                <a:cxnSpLocks noChangeShapeType="1"/>
              </p:cNvCxnSpPr>
              <p:nvPr/>
            </p:nvCxnSpPr>
            <p:spPr bwMode="auto">
              <a:xfrm flipV="1">
                <a:off x="5613" y="6847"/>
                <a:ext cx="348" cy="451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13333" name="AutoShape 21"/>
              <p:cNvCxnSpPr>
                <a:cxnSpLocks noChangeShapeType="1"/>
              </p:cNvCxnSpPr>
              <p:nvPr/>
            </p:nvCxnSpPr>
            <p:spPr bwMode="auto">
              <a:xfrm>
                <a:off x="5961" y="6846"/>
                <a:ext cx="837" cy="1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13334" name="AutoShape 20"/>
              <p:cNvCxnSpPr>
                <a:cxnSpLocks noChangeShapeType="1"/>
              </p:cNvCxnSpPr>
              <p:nvPr/>
            </p:nvCxnSpPr>
            <p:spPr bwMode="auto">
              <a:xfrm flipV="1">
                <a:off x="6798" y="6163"/>
                <a:ext cx="439" cy="683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13335" name="AutoShape 19"/>
              <p:cNvCxnSpPr>
                <a:cxnSpLocks noChangeShapeType="1"/>
              </p:cNvCxnSpPr>
              <p:nvPr/>
            </p:nvCxnSpPr>
            <p:spPr bwMode="auto">
              <a:xfrm>
                <a:off x="7237" y="6162"/>
                <a:ext cx="502" cy="1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13336" name="AutoShape 18"/>
              <p:cNvCxnSpPr>
                <a:cxnSpLocks noChangeShapeType="1"/>
              </p:cNvCxnSpPr>
              <p:nvPr/>
            </p:nvCxnSpPr>
            <p:spPr bwMode="auto">
              <a:xfrm flipV="1">
                <a:off x="7739" y="5556"/>
                <a:ext cx="349" cy="606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  <p:sp>
            <p:nvSpPr>
              <p:cNvPr id="13337" name="Text Box 17"/>
              <p:cNvSpPr txBox="1">
                <a:spLocks noChangeArrowheads="1"/>
              </p:cNvSpPr>
              <p:nvPr/>
            </p:nvSpPr>
            <p:spPr bwMode="auto">
              <a:xfrm>
                <a:off x="6516" y="7026"/>
                <a:ext cx="1314" cy="54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 b="1" dirty="0">
                    <a:solidFill>
                      <a:srgbClr val="FF000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Постепенное наращивание</a:t>
                </a:r>
              </a:p>
            </p:txBody>
          </p:sp>
          <p:sp>
            <p:nvSpPr>
              <p:cNvPr id="13338" name="Text Box 16"/>
              <p:cNvSpPr txBox="1">
                <a:spLocks noChangeArrowheads="1"/>
              </p:cNvSpPr>
              <p:nvPr/>
            </p:nvSpPr>
            <p:spPr bwMode="auto">
              <a:xfrm>
                <a:off x="2743" y="6846"/>
                <a:ext cx="1315" cy="54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 b="1">
                    <a:solidFill>
                      <a:srgbClr val="00B05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Текущее состояние</a:t>
                </a:r>
              </a:p>
            </p:txBody>
          </p:sp>
          <p:sp>
            <p:nvSpPr>
              <p:cNvPr id="13339" name="Text Box 15"/>
              <p:cNvSpPr txBox="1">
                <a:spLocks noChangeArrowheads="1"/>
              </p:cNvSpPr>
              <p:nvPr/>
            </p:nvSpPr>
            <p:spPr bwMode="auto">
              <a:xfrm>
                <a:off x="8554" y="6846"/>
                <a:ext cx="942" cy="54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«Щель» (разрыв)</a:t>
                </a:r>
              </a:p>
            </p:txBody>
          </p:sp>
          <p:sp>
            <p:nvSpPr>
              <p:cNvPr id="13340" name="Text Box 14"/>
              <p:cNvSpPr txBox="1">
                <a:spLocks noChangeArrowheads="1"/>
              </p:cNvSpPr>
              <p:nvPr/>
            </p:nvSpPr>
            <p:spPr bwMode="auto">
              <a:xfrm>
                <a:off x="8181" y="5892"/>
                <a:ext cx="1315" cy="54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 b="1">
                    <a:solidFill>
                      <a:srgbClr val="00B05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Будущее положение</a:t>
                </a:r>
              </a:p>
            </p:txBody>
          </p:sp>
          <p:sp>
            <p:nvSpPr>
              <p:cNvPr id="13341" name="Text Box 13"/>
              <p:cNvSpPr txBox="1">
                <a:spLocks noChangeArrowheads="1"/>
              </p:cNvSpPr>
              <p:nvPr/>
            </p:nvSpPr>
            <p:spPr bwMode="auto">
              <a:xfrm>
                <a:off x="5303" y="5313"/>
                <a:ext cx="1316" cy="3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 b="1" dirty="0">
                    <a:solidFill>
                      <a:srgbClr val="00B05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«Прорыв»</a:t>
                </a:r>
              </a:p>
            </p:txBody>
          </p:sp>
          <p:sp>
            <p:nvSpPr>
              <p:cNvPr id="13342" name="Text Box 12"/>
              <p:cNvSpPr txBox="1">
                <a:spLocks noChangeArrowheads="1"/>
              </p:cNvSpPr>
              <p:nvPr/>
            </p:nvSpPr>
            <p:spPr bwMode="auto">
              <a:xfrm>
                <a:off x="4058" y="8488"/>
                <a:ext cx="3411" cy="36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 b="1">
                    <a:solidFill>
                      <a:srgbClr val="00B05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Переходный период</a:t>
                </a:r>
              </a:p>
            </p:txBody>
          </p:sp>
          <p:sp>
            <p:nvSpPr>
              <p:cNvPr id="13343" name="Text Box 11"/>
              <p:cNvSpPr txBox="1">
                <a:spLocks noChangeArrowheads="1"/>
              </p:cNvSpPr>
              <p:nvPr/>
            </p:nvSpPr>
            <p:spPr bwMode="auto">
              <a:xfrm>
                <a:off x="8224" y="9196"/>
                <a:ext cx="908" cy="35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Время</a:t>
                </a:r>
              </a:p>
            </p:txBody>
          </p:sp>
          <p:cxnSp>
            <p:nvCxnSpPr>
              <p:cNvPr id="13344" name="AutoShape 10"/>
              <p:cNvCxnSpPr>
                <a:cxnSpLocks noChangeShapeType="1"/>
              </p:cNvCxnSpPr>
              <p:nvPr/>
            </p:nvCxnSpPr>
            <p:spPr bwMode="auto">
              <a:xfrm>
                <a:off x="2663" y="8405"/>
                <a:ext cx="5425" cy="0"/>
              </a:xfrm>
              <a:prstGeom prst="straightConnector1">
                <a:avLst/>
              </a:prstGeom>
              <a:noFill/>
              <a:ln w="57150">
                <a:solidFill>
                  <a:srgbClr val="00B050"/>
                </a:solidFill>
                <a:round/>
                <a:headEnd type="stealth" w="lg" len="lg"/>
                <a:tailEnd type="stealth" w="lg" len="lg"/>
              </a:ln>
            </p:spPr>
          </p:cxnSp>
          <p:cxnSp>
            <p:nvCxnSpPr>
              <p:cNvPr id="13345" name="AutoShape 9"/>
              <p:cNvCxnSpPr>
                <a:cxnSpLocks noChangeShapeType="1"/>
              </p:cNvCxnSpPr>
              <p:nvPr/>
            </p:nvCxnSpPr>
            <p:spPr bwMode="auto">
              <a:xfrm>
                <a:off x="8088" y="5556"/>
                <a:ext cx="0" cy="268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 type="stealth" w="lg" len="lg"/>
                <a:tailEnd type="stealth" w="lg" len="lg"/>
              </a:ln>
            </p:spPr>
          </p:cxnSp>
          <p:cxnSp>
            <p:nvCxnSpPr>
              <p:cNvPr id="13346" name="AutoShape 8"/>
              <p:cNvCxnSpPr>
                <a:cxnSpLocks noChangeShapeType="1"/>
              </p:cNvCxnSpPr>
              <p:nvPr/>
            </p:nvCxnSpPr>
            <p:spPr bwMode="auto">
              <a:xfrm>
                <a:off x="8089" y="8237"/>
                <a:ext cx="1" cy="32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3347" name="AutoShape 7"/>
              <p:cNvCxnSpPr>
                <a:cxnSpLocks noChangeShapeType="1"/>
              </p:cNvCxnSpPr>
              <p:nvPr/>
            </p:nvCxnSpPr>
            <p:spPr bwMode="auto">
              <a:xfrm flipH="1">
                <a:off x="2662" y="7387"/>
                <a:ext cx="494" cy="849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13348" name="AutoShape 6"/>
              <p:cNvCxnSpPr>
                <a:cxnSpLocks noChangeShapeType="1"/>
              </p:cNvCxnSpPr>
              <p:nvPr/>
            </p:nvCxnSpPr>
            <p:spPr bwMode="auto">
              <a:xfrm>
                <a:off x="6386" y="5673"/>
                <a:ext cx="489" cy="399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13349" name="AutoShape 5"/>
              <p:cNvCxnSpPr>
                <a:cxnSpLocks noChangeShapeType="1"/>
              </p:cNvCxnSpPr>
              <p:nvPr/>
            </p:nvCxnSpPr>
            <p:spPr bwMode="auto">
              <a:xfrm flipH="1" flipV="1">
                <a:off x="8090" y="5673"/>
                <a:ext cx="384" cy="219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13350" name="AutoShape 4"/>
              <p:cNvCxnSpPr>
                <a:cxnSpLocks noChangeShapeType="1"/>
              </p:cNvCxnSpPr>
              <p:nvPr/>
            </p:nvCxnSpPr>
            <p:spPr bwMode="auto">
              <a:xfrm flipH="1" flipV="1">
                <a:off x="5833" y="7026"/>
                <a:ext cx="683" cy="27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13351" name="AutoShape 3"/>
              <p:cNvCxnSpPr>
                <a:cxnSpLocks noChangeShapeType="1"/>
              </p:cNvCxnSpPr>
              <p:nvPr/>
            </p:nvCxnSpPr>
            <p:spPr bwMode="auto">
              <a:xfrm flipH="1" flipV="1">
                <a:off x="8088" y="6846"/>
                <a:ext cx="466" cy="27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</p:grpSp>
      </p:grpSp>
      <p:grpSp>
        <p:nvGrpSpPr>
          <p:cNvPr id="13317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331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57626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3. Модель  «постепенного наращивания»:</a:t>
            </a:r>
            <a:endParaRPr lang="en-US" sz="28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Содержимое 36"/>
          <p:cNvSpPr>
            <a:spLocks noGrp="1"/>
          </p:cNvSpPr>
          <p:nvPr>
            <p:ph idx="1"/>
          </p:nvPr>
        </p:nvSpPr>
        <p:spPr>
          <a:xfrm>
            <a:off x="457200" y="1484313"/>
            <a:ext cx="8435975" cy="5184775"/>
          </a:xfrm>
        </p:spPr>
        <p:txBody>
          <a:bodyPr>
            <a:normAutofit fontScale="92500" lnSpcReduction="10000"/>
          </a:bodyPr>
          <a:lstStyle/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используется когда руководитель не имеет четкого и ясного представления о модели будущего организации;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позволяет осуществлять перемены этапами, корректируя свои действия на каждой стадии.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Организация предпринимает некоторые пробные, </a:t>
            </a: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экспериментальные шаги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анализируя подробно каждый этап, оценивая мероприятия, проведенные в данный период преобразований.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Новая информация позволяет организации продолжать работать по подобной схеме до момента, когда желаемая модель будет окончательно спроектирована и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модель «переходного периода»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будет возможной для реализации в созданных для нее условиях.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340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14341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434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563563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4. Модель </a:t>
            </a:r>
            <a:r>
              <a:rPr lang="en-US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EASIER</a:t>
            </a:r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(«Шесть шагов»)</a:t>
            </a:r>
            <a:endParaRPr lang="en-US" sz="28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Содержимое 28"/>
          <p:cNvSpPr>
            <a:spLocks noGrp="1"/>
          </p:cNvSpPr>
          <p:nvPr>
            <p:ph sz="half" idx="1"/>
          </p:nvPr>
        </p:nvSpPr>
        <p:spPr>
          <a:xfrm>
            <a:off x="323528" y="5229200"/>
            <a:ext cx="4316413" cy="1079500"/>
          </a:xfrm>
        </p:spPr>
        <p:txBody>
          <a:bodyPr>
            <a:normAutofit fontScale="6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rgbClr val="0070C0"/>
              </a:buClr>
              <a:buSzPct val="100000"/>
              <a:buFont typeface="Wingdings 2"/>
              <a:buChar char=""/>
              <a:defRPr/>
            </a:pPr>
            <a:r>
              <a:rPr lang="ru-RU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Envisioning</a:t>
            </a:r>
            <a:r>
              <a:rPr lang="ru-RU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— </a:t>
            </a:r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видения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0070C0"/>
              </a:buClr>
              <a:buSzPct val="100000"/>
              <a:buFont typeface="Wingdings 2"/>
              <a:buChar char=""/>
              <a:defRPr/>
            </a:pPr>
            <a:r>
              <a:rPr lang="en-US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Activating — </a:t>
            </a:r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активация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0070C0"/>
              </a:buClr>
              <a:buSzPct val="100000"/>
              <a:buFont typeface="Wingdings 2"/>
              <a:buChar char=""/>
              <a:defRPr/>
            </a:pPr>
            <a:r>
              <a:rPr lang="en-US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Supporting — </a:t>
            </a:r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поддержка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Содержимое 29"/>
          <p:cNvSpPr>
            <a:spLocks noGrp="1"/>
          </p:cNvSpPr>
          <p:nvPr>
            <p:ph sz="half" idx="2"/>
          </p:nvPr>
        </p:nvSpPr>
        <p:spPr>
          <a:xfrm>
            <a:off x="4499992" y="5157788"/>
            <a:ext cx="4104456" cy="1008062"/>
          </a:xfrm>
        </p:spPr>
        <p:txBody>
          <a:bodyPr>
            <a:normAutofit fontScale="6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rgbClr val="0070C0"/>
              </a:buClr>
              <a:buSzPct val="100000"/>
              <a:buFont typeface="Wingdings 2"/>
              <a:buChar char=""/>
              <a:defRPr/>
            </a:pPr>
            <a:r>
              <a:rPr lang="en-US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Implementing — </a:t>
            </a:r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внедрение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0070C0"/>
              </a:buClr>
              <a:buSzPct val="100000"/>
              <a:buFont typeface="Wingdings 2"/>
              <a:buChar char=""/>
              <a:defRPr/>
            </a:pPr>
            <a:r>
              <a:rPr lang="ru-RU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Ensuring</a:t>
            </a:r>
            <a:r>
              <a:rPr lang="ru-RU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обеспечение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0070C0"/>
              </a:buClr>
              <a:buSzPct val="100000"/>
              <a:buFont typeface="Wingdings 2"/>
              <a:buChar char=""/>
              <a:defRPr/>
            </a:pPr>
            <a:r>
              <a:rPr lang="ru-RU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Recognizing</a:t>
            </a:r>
            <a:r>
              <a:rPr lang="ru-RU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— </a:t>
            </a:r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одобрение, признание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0070C0"/>
              </a:buClr>
              <a:buSzPct val="100000"/>
              <a:buFont typeface="Wingdings 2"/>
              <a:buChar char=""/>
              <a:defRPr/>
            </a:pPr>
            <a:endParaRPr lang="en-US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365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15366" name="Group 1"/>
          <p:cNvGrpSpPr>
            <a:grpSpLocks noChangeAspect="1"/>
          </p:cNvGrpSpPr>
          <p:nvPr/>
        </p:nvGrpSpPr>
        <p:grpSpPr bwMode="auto">
          <a:xfrm>
            <a:off x="468313" y="1340767"/>
            <a:ext cx="8064500" cy="3672557"/>
            <a:chOff x="2361" y="9994"/>
            <a:chExt cx="7200" cy="4602"/>
          </a:xfrm>
        </p:grpSpPr>
        <p:sp>
          <p:nvSpPr>
            <p:cNvPr id="29719" name="AutoShape 23"/>
            <p:cNvSpPr>
              <a:spLocks noChangeAspect="1" noChangeArrowheads="1" noTextEdit="1"/>
            </p:cNvSpPr>
            <p:nvPr/>
          </p:nvSpPr>
          <p:spPr bwMode="auto">
            <a:xfrm>
              <a:off x="2361" y="9994"/>
              <a:ext cx="7200" cy="4602"/>
            </a:xfrm>
            <a:prstGeom prst="rect">
              <a:avLst/>
            </a:prstGeom>
            <a:noFill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9718" name="AutoShape 22"/>
            <p:cNvSpPr>
              <a:spLocks noChangeShapeType="1"/>
            </p:cNvSpPr>
            <p:nvPr/>
          </p:nvSpPr>
          <p:spPr bwMode="auto">
            <a:xfrm>
              <a:off x="5923" y="10827"/>
              <a:ext cx="1" cy="311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9717" name="AutoShape 21"/>
            <p:cNvSpPr>
              <a:spLocks noChangeShapeType="1"/>
            </p:cNvSpPr>
            <p:nvPr/>
          </p:nvSpPr>
          <p:spPr bwMode="auto">
            <a:xfrm>
              <a:off x="3391" y="11457"/>
              <a:ext cx="5101" cy="187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9716" name="AutoShape 20"/>
            <p:cNvSpPr>
              <a:spLocks noChangeShapeType="1"/>
            </p:cNvSpPr>
            <p:nvPr/>
          </p:nvSpPr>
          <p:spPr bwMode="auto">
            <a:xfrm flipH="1">
              <a:off x="3389" y="11457"/>
              <a:ext cx="5101" cy="187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9715" name="AutoShape 19"/>
            <p:cNvSpPr>
              <a:spLocks noChangeShapeType="1"/>
            </p:cNvSpPr>
            <p:nvPr/>
          </p:nvSpPr>
          <p:spPr bwMode="auto">
            <a:xfrm flipV="1">
              <a:off x="3389" y="10827"/>
              <a:ext cx="2537" cy="62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9714" name="AutoShape 18"/>
            <p:cNvSpPr>
              <a:spLocks noChangeShapeType="1"/>
            </p:cNvSpPr>
            <p:nvPr/>
          </p:nvSpPr>
          <p:spPr bwMode="auto">
            <a:xfrm>
              <a:off x="5924" y="10827"/>
              <a:ext cx="2564" cy="62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9713" name="AutoShape 17"/>
            <p:cNvSpPr>
              <a:spLocks noChangeShapeType="1"/>
            </p:cNvSpPr>
            <p:nvPr/>
          </p:nvSpPr>
          <p:spPr bwMode="auto">
            <a:xfrm flipH="1">
              <a:off x="3389" y="11455"/>
              <a:ext cx="3" cy="187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stealth" w="lg" len="lg"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9712" name="AutoShape 16"/>
            <p:cNvSpPr>
              <a:spLocks noChangeShapeType="1"/>
            </p:cNvSpPr>
            <p:nvPr/>
          </p:nvSpPr>
          <p:spPr bwMode="auto">
            <a:xfrm>
              <a:off x="3391" y="13330"/>
              <a:ext cx="2530" cy="60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stealth" w="lg" len="lg"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9711" name="AutoShape 15"/>
            <p:cNvSpPr>
              <a:spLocks noChangeShapeType="1"/>
            </p:cNvSpPr>
            <p:nvPr/>
          </p:nvSpPr>
          <p:spPr bwMode="auto">
            <a:xfrm flipH="1">
              <a:off x="5923" y="13330"/>
              <a:ext cx="2570" cy="60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9710" name="AutoShape 14"/>
            <p:cNvSpPr>
              <a:spLocks noChangeShapeType="1"/>
            </p:cNvSpPr>
            <p:nvPr/>
          </p:nvSpPr>
          <p:spPr bwMode="auto">
            <a:xfrm>
              <a:off x="8488" y="11455"/>
              <a:ext cx="1" cy="187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9709" name="AutoShape 13"/>
            <p:cNvSpPr>
              <a:spLocks noChangeShapeType="1"/>
            </p:cNvSpPr>
            <p:nvPr/>
          </p:nvSpPr>
          <p:spPr bwMode="auto">
            <a:xfrm flipH="1">
              <a:off x="3389" y="10827"/>
              <a:ext cx="2534" cy="250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9708" name="AutoShape 12"/>
            <p:cNvSpPr>
              <a:spLocks noChangeShapeType="1"/>
            </p:cNvSpPr>
            <p:nvPr/>
          </p:nvSpPr>
          <p:spPr bwMode="auto">
            <a:xfrm>
              <a:off x="5924" y="10827"/>
              <a:ext cx="2564" cy="250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9707" name="AutoShape 11"/>
            <p:cNvSpPr>
              <a:spLocks noChangeShapeType="1"/>
            </p:cNvSpPr>
            <p:nvPr/>
          </p:nvSpPr>
          <p:spPr bwMode="auto">
            <a:xfrm>
              <a:off x="3391" y="13330"/>
              <a:ext cx="5097" cy="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9706" name="AutoShape 10"/>
            <p:cNvSpPr>
              <a:spLocks noChangeShapeType="1"/>
            </p:cNvSpPr>
            <p:nvPr/>
          </p:nvSpPr>
          <p:spPr bwMode="auto">
            <a:xfrm>
              <a:off x="3389" y="11455"/>
              <a:ext cx="5104" cy="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9705" name="AutoShape 9"/>
            <p:cNvSpPr>
              <a:spLocks noChangeShapeType="1"/>
            </p:cNvSpPr>
            <p:nvPr/>
          </p:nvSpPr>
          <p:spPr bwMode="auto">
            <a:xfrm>
              <a:off x="3391" y="11457"/>
              <a:ext cx="2530" cy="248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9704" name="AutoShape 8"/>
            <p:cNvSpPr>
              <a:spLocks noChangeShapeType="1"/>
            </p:cNvSpPr>
            <p:nvPr/>
          </p:nvSpPr>
          <p:spPr bwMode="auto">
            <a:xfrm flipH="1">
              <a:off x="5923" y="11457"/>
              <a:ext cx="2565" cy="248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5386" name="Rectangle 7"/>
            <p:cNvSpPr>
              <a:spLocks noChangeArrowheads="1"/>
            </p:cNvSpPr>
            <p:nvPr/>
          </p:nvSpPr>
          <p:spPr bwMode="auto">
            <a:xfrm>
              <a:off x="2361" y="10699"/>
              <a:ext cx="1743" cy="542"/>
            </a:xfrm>
            <a:prstGeom prst="rect">
              <a:avLst/>
            </a:prstGeom>
            <a:solidFill>
              <a:srgbClr val="FFFFFF"/>
            </a:solidFill>
            <a:ln w="19050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>
                  <a:latin typeface="Verdana" pitchFamily="34" charset="0"/>
                  <a:ea typeface="Verdana" pitchFamily="34" charset="0"/>
                  <a:cs typeface="Verdana" pitchFamily="34" charset="0"/>
                </a:rPr>
                <a:t>Одобрение, признание</a:t>
              </a:r>
            </a:p>
          </p:txBody>
        </p:sp>
        <p:sp>
          <p:nvSpPr>
            <p:cNvPr id="15387" name="Rectangle 6"/>
            <p:cNvSpPr>
              <a:spLocks noChangeArrowheads="1"/>
            </p:cNvSpPr>
            <p:nvPr/>
          </p:nvSpPr>
          <p:spPr bwMode="auto">
            <a:xfrm>
              <a:off x="2361" y="13651"/>
              <a:ext cx="1743" cy="432"/>
            </a:xfrm>
            <a:prstGeom prst="rect">
              <a:avLst/>
            </a:prstGeom>
            <a:solidFill>
              <a:srgbClr val="FFFFFF"/>
            </a:solidFill>
            <a:ln w="19050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>
                  <a:latin typeface="Verdana" pitchFamily="34" charset="0"/>
                  <a:ea typeface="Verdana" pitchFamily="34" charset="0"/>
                  <a:cs typeface="Verdana" pitchFamily="34" charset="0"/>
                </a:rPr>
                <a:t>Обеспечение</a:t>
              </a:r>
            </a:p>
          </p:txBody>
        </p:sp>
        <p:sp>
          <p:nvSpPr>
            <p:cNvPr id="15388" name="Rectangle 5"/>
            <p:cNvSpPr>
              <a:spLocks noChangeArrowheads="1"/>
            </p:cNvSpPr>
            <p:nvPr/>
          </p:nvSpPr>
          <p:spPr bwMode="auto">
            <a:xfrm>
              <a:off x="7735" y="13651"/>
              <a:ext cx="1745" cy="432"/>
            </a:xfrm>
            <a:prstGeom prst="rect">
              <a:avLst/>
            </a:prstGeom>
            <a:solidFill>
              <a:srgbClr val="FFFFFF"/>
            </a:solidFill>
            <a:ln w="19050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>
                  <a:latin typeface="Verdana" pitchFamily="34" charset="0"/>
                  <a:ea typeface="Verdana" pitchFamily="34" charset="0"/>
                  <a:cs typeface="Verdana" pitchFamily="34" charset="0"/>
                </a:rPr>
                <a:t>Поддержка</a:t>
              </a:r>
            </a:p>
          </p:txBody>
        </p:sp>
        <p:sp>
          <p:nvSpPr>
            <p:cNvPr id="15389" name="Rectangle 4"/>
            <p:cNvSpPr>
              <a:spLocks noChangeArrowheads="1"/>
            </p:cNvSpPr>
            <p:nvPr/>
          </p:nvSpPr>
          <p:spPr bwMode="auto">
            <a:xfrm>
              <a:off x="7818" y="10827"/>
              <a:ext cx="1743" cy="414"/>
            </a:xfrm>
            <a:prstGeom prst="rect">
              <a:avLst/>
            </a:prstGeom>
            <a:solidFill>
              <a:srgbClr val="FFFFFF"/>
            </a:solidFill>
            <a:ln w="19050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>
                  <a:latin typeface="Verdana" pitchFamily="34" charset="0"/>
                  <a:ea typeface="Verdana" pitchFamily="34" charset="0"/>
                  <a:cs typeface="Verdana" pitchFamily="34" charset="0"/>
                </a:rPr>
                <a:t>Активизация</a:t>
              </a:r>
            </a:p>
          </p:txBody>
        </p:sp>
        <p:sp>
          <p:nvSpPr>
            <p:cNvPr id="15390" name="Rectangle 3"/>
            <p:cNvSpPr>
              <a:spLocks noChangeArrowheads="1"/>
            </p:cNvSpPr>
            <p:nvPr/>
          </p:nvSpPr>
          <p:spPr bwMode="auto">
            <a:xfrm>
              <a:off x="4999" y="9994"/>
              <a:ext cx="1745" cy="706"/>
            </a:xfrm>
            <a:prstGeom prst="rect">
              <a:avLst/>
            </a:prstGeom>
            <a:solidFill>
              <a:srgbClr val="FFFFFF"/>
            </a:solidFill>
            <a:ln w="19050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Создание  </a:t>
              </a:r>
            </a:p>
            <a:p>
              <a:pPr algn="ctr" eaLnBrk="0" hangingPunct="0"/>
              <a:r>
                <a:rPr lang="ru-RU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видения</a:t>
              </a:r>
            </a:p>
          </p:txBody>
        </p:sp>
        <p:sp>
          <p:nvSpPr>
            <p:cNvPr id="15391" name="Rectangle 2"/>
            <p:cNvSpPr>
              <a:spLocks noChangeArrowheads="1"/>
            </p:cNvSpPr>
            <p:nvPr/>
          </p:nvSpPr>
          <p:spPr bwMode="auto">
            <a:xfrm>
              <a:off x="4999" y="14084"/>
              <a:ext cx="1745" cy="341"/>
            </a:xfrm>
            <a:prstGeom prst="rect">
              <a:avLst/>
            </a:prstGeom>
            <a:solidFill>
              <a:srgbClr val="FFFFFF"/>
            </a:solidFill>
            <a:ln w="19050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>
                  <a:latin typeface="Verdana" pitchFamily="34" charset="0"/>
                  <a:ea typeface="Verdana" pitchFamily="34" charset="0"/>
                  <a:cs typeface="Verdana" pitchFamily="34" charset="0"/>
                </a:rPr>
                <a:t>Внедрение</a:t>
              </a:r>
            </a:p>
          </p:txBody>
        </p:sp>
      </p:grpSp>
      <p:grpSp>
        <p:nvGrpSpPr>
          <p:cNvPr id="15367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536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563563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4. Модель </a:t>
            </a:r>
            <a:r>
              <a:rPr lang="en-US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EASIER</a:t>
            </a:r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(«Шесть шагов»):</a:t>
            </a:r>
            <a:endParaRPr lang="en-US" sz="28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38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6388" name="Содержимое 30"/>
          <p:cNvSpPr>
            <a:spLocks noGrp="1"/>
          </p:cNvSpPr>
          <p:nvPr>
            <p:ph sz="half" idx="2"/>
          </p:nvPr>
        </p:nvSpPr>
        <p:spPr>
          <a:xfrm>
            <a:off x="4356100" y="1196975"/>
            <a:ext cx="4787900" cy="4608513"/>
          </a:xfrm>
        </p:spPr>
        <p:txBody>
          <a:bodyPr/>
          <a:lstStyle/>
          <a:p>
            <a:pPr eaLnBrk="1" hangingPunct="1"/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Шаги</a:t>
            </a:r>
            <a:r>
              <a:rPr lang="ru-RU" sz="24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4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IER </a:t>
            </a:r>
            <a:r>
              <a:rPr lang="ru-RU" sz="24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lvl="1" eaLnBrk="1" hangingPunct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иллюстрируют результаты организации в направлении изменений;</a:t>
            </a:r>
          </a:p>
          <a:p>
            <a:pPr lvl="1" eaLnBrk="1" hangingPunct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позволяют количественно и качественно оценить уровень достижения целей. </a:t>
            </a:r>
          </a:p>
          <a:p>
            <a:pPr eaLnBrk="1" hangingPunct="1"/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Это текущие управленческие задачи.</a:t>
            </a:r>
          </a:p>
          <a:p>
            <a:pPr eaLnBrk="1" hangingPunct="1"/>
            <a:endParaRPr lang="en-U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389" name="Содержимое 31"/>
          <p:cNvSpPr>
            <a:spLocks noGrp="1"/>
          </p:cNvSpPr>
          <p:nvPr>
            <p:ph sz="half" idx="1"/>
          </p:nvPr>
        </p:nvSpPr>
        <p:spPr>
          <a:xfrm>
            <a:off x="179388" y="1268760"/>
            <a:ext cx="4176712" cy="4897090"/>
          </a:xfrm>
        </p:spPr>
        <p:txBody>
          <a:bodyPr/>
          <a:lstStyle/>
          <a:p>
            <a:pPr eaLnBrk="1" hangingPunct="1"/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Шаги </a:t>
            </a:r>
            <a:r>
              <a:rPr lang="en-US" sz="24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EAS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направлены на: </a:t>
            </a:r>
          </a:p>
          <a:p>
            <a:pPr lvl="1" eaLnBrk="1" hangingPunct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вдохновение людей;</a:t>
            </a:r>
          </a:p>
          <a:p>
            <a:pPr lvl="1" eaLnBrk="1" hangingPunct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уменьшение сопротивления переменам; </a:t>
            </a:r>
          </a:p>
          <a:p>
            <a:pPr lvl="1" eaLnBrk="1" hangingPunct="1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гарантию участия каждого в процессе изменений. </a:t>
            </a:r>
          </a:p>
          <a:p>
            <a:pPr eaLnBrk="1" hangingPunct="1"/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Это задачи руководителя-лидера. </a:t>
            </a:r>
            <a:endParaRPr lang="en-U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6390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639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350"/>
            <a:ext cx="8281169" cy="86677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5. Модель стратегических изменений «Калейдоскоп» (В. </a:t>
            </a:r>
            <a:r>
              <a:rPr lang="ru-RU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Хоу-Хейли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и Дж. </a:t>
            </a:r>
            <a:r>
              <a:rPr lang="ru-RU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Балоган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endParaRPr lang="en-US" sz="2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411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17412" name="Group 1"/>
          <p:cNvGrpSpPr>
            <a:grpSpLocks noChangeAspect="1"/>
          </p:cNvGrpSpPr>
          <p:nvPr/>
        </p:nvGrpSpPr>
        <p:grpSpPr bwMode="auto">
          <a:xfrm>
            <a:off x="323850" y="1052513"/>
            <a:ext cx="8351838" cy="5581650"/>
            <a:chOff x="2361" y="6237"/>
            <a:chExt cx="7200" cy="6765"/>
          </a:xfrm>
        </p:grpSpPr>
        <p:sp>
          <p:nvSpPr>
            <p:cNvPr id="17416" name="AutoShape 24"/>
            <p:cNvSpPr>
              <a:spLocks noChangeAspect="1" noChangeArrowheads="1" noTextEdit="1"/>
            </p:cNvSpPr>
            <p:nvPr/>
          </p:nvSpPr>
          <p:spPr bwMode="auto">
            <a:xfrm>
              <a:off x="2361" y="6237"/>
              <a:ext cx="7200" cy="6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17417" name="Group 2"/>
            <p:cNvGrpSpPr>
              <a:grpSpLocks/>
            </p:cNvGrpSpPr>
            <p:nvPr/>
          </p:nvGrpSpPr>
          <p:grpSpPr bwMode="auto">
            <a:xfrm>
              <a:off x="2361" y="6589"/>
              <a:ext cx="7125" cy="6413"/>
              <a:chOff x="2361" y="6589"/>
              <a:chExt cx="7125" cy="6413"/>
            </a:xfrm>
          </p:grpSpPr>
          <p:sp>
            <p:nvSpPr>
              <p:cNvPr id="17418" name="Oval 23"/>
              <p:cNvSpPr>
                <a:spLocks noChangeArrowheads="1"/>
              </p:cNvSpPr>
              <p:nvPr/>
            </p:nvSpPr>
            <p:spPr bwMode="auto">
              <a:xfrm>
                <a:off x="2361" y="6589"/>
                <a:ext cx="7125" cy="6413"/>
              </a:xfrm>
              <a:prstGeom prst="ellipse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7419" name="Oval 22"/>
              <p:cNvSpPr>
                <a:spLocks noChangeArrowheads="1"/>
              </p:cNvSpPr>
              <p:nvPr/>
            </p:nvSpPr>
            <p:spPr bwMode="auto">
              <a:xfrm>
                <a:off x="2927" y="7258"/>
                <a:ext cx="5901" cy="5106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7420" name="Text Box 21"/>
              <p:cNvSpPr txBox="1">
                <a:spLocks noChangeArrowheads="1"/>
              </p:cNvSpPr>
              <p:nvPr/>
            </p:nvSpPr>
            <p:spPr bwMode="auto">
              <a:xfrm>
                <a:off x="4891" y="6794"/>
                <a:ext cx="2121" cy="36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 b="1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СТРАТЕГИЧЕСКИЙ</a:t>
                </a:r>
                <a:endParaRPr lang="ru-RU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7421" name="Text Box 20"/>
              <p:cNvSpPr txBox="1">
                <a:spLocks noChangeArrowheads="1"/>
              </p:cNvSpPr>
              <p:nvPr/>
            </p:nvSpPr>
            <p:spPr bwMode="auto">
              <a:xfrm>
                <a:off x="5168" y="12478"/>
                <a:ext cx="1546" cy="4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 b="1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КОНТЕКСТ</a:t>
                </a:r>
                <a:endParaRPr lang="ru-RU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7422" name="Oval 19"/>
              <p:cNvSpPr>
                <a:spLocks noChangeArrowheads="1"/>
              </p:cNvSpPr>
              <p:nvPr/>
            </p:nvSpPr>
            <p:spPr bwMode="auto">
              <a:xfrm>
                <a:off x="4441" y="8351"/>
                <a:ext cx="2912" cy="2847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r>
                  <a:rPr lang="ru-RU" sz="120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Меню проектных факторов изменений:</a:t>
                </a:r>
                <a:endParaRPr lang="ru-RU" sz="8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  <a:p>
                <a:pPr eaLnBrk="0" hangingPunct="0"/>
                <a:r>
                  <a:rPr lang="ru-RU" sz="120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1. Путь изменений</a:t>
                </a:r>
                <a:endParaRPr lang="ru-RU" sz="8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  <a:p>
                <a:pPr eaLnBrk="0" hangingPunct="0"/>
                <a:r>
                  <a:rPr lang="ru-RU" sz="120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2. Стартовая позиция</a:t>
                </a:r>
                <a:endParaRPr lang="ru-RU" sz="8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  <a:p>
                <a:pPr eaLnBrk="0" hangingPunct="0"/>
                <a:r>
                  <a:rPr lang="ru-RU" sz="120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3. Стиль изменений</a:t>
                </a:r>
                <a:endParaRPr lang="ru-RU" sz="8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  <a:p>
                <a:pPr eaLnBrk="0" hangingPunct="0"/>
                <a:r>
                  <a:rPr lang="ru-RU" sz="120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4. Цель изменений</a:t>
                </a:r>
                <a:endParaRPr lang="ru-RU" sz="8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  <a:p>
                <a:pPr eaLnBrk="0" hangingPunct="0"/>
                <a:r>
                  <a:rPr lang="ru-RU" sz="120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5. Роли изменений</a:t>
                </a:r>
                <a:endParaRPr lang="ru-RU" sz="80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  <a:p>
                <a:pPr eaLnBrk="0" hangingPunct="0"/>
                <a:r>
                  <a:rPr lang="ru-RU" sz="120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6. Механизмы и рычаги изменений</a:t>
                </a:r>
                <a:endParaRPr lang="ru-RU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cxnSp>
            <p:nvCxnSpPr>
              <p:cNvPr id="17423" name="AutoShape 18"/>
              <p:cNvCxnSpPr>
                <a:cxnSpLocks noChangeShapeType="1"/>
              </p:cNvCxnSpPr>
              <p:nvPr/>
            </p:nvCxnSpPr>
            <p:spPr bwMode="auto">
              <a:xfrm>
                <a:off x="3791" y="7994"/>
                <a:ext cx="1077" cy="763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7424" name="AutoShape 17"/>
              <p:cNvCxnSpPr>
                <a:cxnSpLocks noChangeShapeType="1"/>
              </p:cNvCxnSpPr>
              <p:nvPr/>
            </p:nvCxnSpPr>
            <p:spPr bwMode="auto">
              <a:xfrm flipH="1">
                <a:off x="6927" y="7994"/>
                <a:ext cx="1037" cy="763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7425" name="AutoShape 16"/>
              <p:cNvCxnSpPr>
                <a:cxnSpLocks noChangeShapeType="1"/>
              </p:cNvCxnSpPr>
              <p:nvPr/>
            </p:nvCxnSpPr>
            <p:spPr bwMode="auto">
              <a:xfrm>
                <a:off x="6927" y="10792"/>
                <a:ext cx="1037" cy="836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7426" name="AutoShape 15"/>
              <p:cNvCxnSpPr>
                <a:cxnSpLocks noChangeShapeType="1"/>
              </p:cNvCxnSpPr>
              <p:nvPr/>
            </p:nvCxnSpPr>
            <p:spPr bwMode="auto">
              <a:xfrm flipH="1">
                <a:off x="3791" y="10792"/>
                <a:ext cx="1077" cy="836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sp>
            <p:nvSpPr>
              <p:cNvPr id="17427" name="Text Box 14"/>
              <p:cNvSpPr txBox="1">
                <a:spLocks noChangeArrowheads="1"/>
              </p:cNvSpPr>
              <p:nvPr/>
            </p:nvSpPr>
            <p:spPr bwMode="auto">
              <a:xfrm>
                <a:off x="6168" y="7785"/>
                <a:ext cx="966" cy="37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Время</a:t>
                </a:r>
                <a:endParaRPr lang="ru-RU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7428" name="Text Box 13"/>
              <p:cNvSpPr txBox="1">
                <a:spLocks noChangeArrowheads="1"/>
              </p:cNvSpPr>
              <p:nvPr/>
            </p:nvSpPr>
            <p:spPr bwMode="auto">
              <a:xfrm>
                <a:off x="7443" y="9039"/>
                <a:ext cx="1181" cy="5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Масштаб изменений</a:t>
                </a:r>
                <a:endParaRPr lang="ru-RU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7429" name="Text Box 12"/>
              <p:cNvSpPr txBox="1">
                <a:spLocks noChangeArrowheads="1"/>
              </p:cNvSpPr>
              <p:nvPr/>
            </p:nvSpPr>
            <p:spPr bwMode="auto">
              <a:xfrm>
                <a:off x="7353" y="9948"/>
                <a:ext cx="1181" cy="74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Степень сохранения активов</a:t>
                </a:r>
                <a:endParaRPr lang="ru-RU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7430" name="Text Box 11"/>
              <p:cNvSpPr txBox="1">
                <a:spLocks noChangeArrowheads="1"/>
              </p:cNvSpPr>
              <p:nvPr/>
            </p:nvSpPr>
            <p:spPr bwMode="auto">
              <a:xfrm>
                <a:off x="5956" y="11280"/>
                <a:ext cx="1397" cy="73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Степень разнообразия персонала</a:t>
                </a:r>
                <a:endParaRPr lang="ru-RU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7431" name="Text Box 10"/>
              <p:cNvSpPr txBox="1">
                <a:spLocks noChangeArrowheads="1"/>
              </p:cNvSpPr>
              <p:nvPr/>
            </p:nvSpPr>
            <p:spPr bwMode="auto">
              <a:xfrm>
                <a:off x="4441" y="11280"/>
                <a:ext cx="1315" cy="6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Способность, потенциал</a:t>
                </a:r>
                <a:endParaRPr lang="ru-RU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7432" name="Text Box 9"/>
              <p:cNvSpPr txBox="1">
                <a:spLocks noChangeArrowheads="1"/>
              </p:cNvSpPr>
              <p:nvPr/>
            </p:nvSpPr>
            <p:spPr bwMode="auto">
              <a:xfrm>
                <a:off x="3128" y="9948"/>
                <a:ext cx="1242" cy="62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Платёже-способность</a:t>
                </a:r>
                <a:endParaRPr lang="ru-RU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7433" name="Text Box 8"/>
              <p:cNvSpPr txBox="1">
                <a:spLocks noChangeArrowheads="1"/>
              </p:cNvSpPr>
              <p:nvPr/>
            </p:nvSpPr>
            <p:spPr bwMode="auto">
              <a:xfrm>
                <a:off x="3211" y="8768"/>
                <a:ext cx="1230" cy="8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Готовность к изменениям</a:t>
                </a:r>
                <a:endParaRPr lang="ru-RU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7434" name="Text Box 7"/>
              <p:cNvSpPr txBox="1">
                <a:spLocks noChangeArrowheads="1"/>
              </p:cNvSpPr>
              <p:nvPr/>
            </p:nvSpPr>
            <p:spPr bwMode="auto">
              <a:xfrm>
                <a:off x="4370" y="7661"/>
                <a:ext cx="1150" cy="61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20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Власть и влияние</a:t>
                </a:r>
                <a:endParaRPr lang="ru-RU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cxnSp>
            <p:nvCxnSpPr>
              <p:cNvPr id="17435" name="AutoShape 6"/>
              <p:cNvCxnSpPr>
                <a:cxnSpLocks noChangeShapeType="1"/>
              </p:cNvCxnSpPr>
              <p:nvPr/>
            </p:nvCxnSpPr>
            <p:spPr bwMode="auto">
              <a:xfrm flipH="1" flipV="1">
                <a:off x="5877" y="7247"/>
                <a:ext cx="21" cy="1093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7436" name="AutoShape 5"/>
              <p:cNvCxnSpPr>
                <a:cxnSpLocks noChangeShapeType="1"/>
              </p:cNvCxnSpPr>
              <p:nvPr/>
            </p:nvCxnSpPr>
            <p:spPr bwMode="auto">
              <a:xfrm flipH="1">
                <a:off x="5877" y="11210"/>
                <a:ext cx="21" cy="1166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7437" name="AutoShape 4"/>
              <p:cNvCxnSpPr>
                <a:cxnSpLocks noChangeShapeType="1"/>
              </p:cNvCxnSpPr>
              <p:nvPr/>
            </p:nvCxnSpPr>
            <p:spPr bwMode="auto">
              <a:xfrm>
                <a:off x="7353" y="9775"/>
                <a:ext cx="1475" cy="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7438" name="AutoShape 3"/>
              <p:cNvCxnSpPr>
                <a:cxnSpLocks noChangeShapeType="1"/>
              </p:cNvCxnSpPr>
              <p:nvPr/>
            </p:nvCxnSpPr>
            <p:spPr bwMode="auto">
              <a:xfrm>
                <a:off x="2966" y="9707"/>
                <a:ext cx="1475" cy="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</p:grpSp>
      <p:grpSp>
        <p:nvGrpSpPr>
          <p:cNvPr id="17413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741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3375"/>
            <a:ext cx="8568951" cy="779463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5. 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Модель стратегических изменений «Калейдоскоп» 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В. </a:t>
            </a:r>
            <a:r>
              <a:rPr lang="ru-RU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Хоу-Хейли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и Дж. </a:t>
            </a:r>
            <a:r>
              <a:rPr lang="ru-RU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Балоган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):</a:t>
            </a:r>
            <a:endParaRPr lang="en-US" sz="2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Содержимое 27"/>
          <p:cNvSpPr>
            <a:spLocks noGrp="1"/>
          </p:cNvSpPr>
          <p:nvPr>
            <p:ph idx="1"/>
          </p:nvPr>
        </p:nvSpPr>
        <p:spPr>
          <a:xfrm>
            <a:off x="250825" y="1196975"/>
            <a:ext cx="8893175" cy="5300663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содержит </a:t>
            </a:r>
            <a:r>
              <a:rPr lang="ru-RU" sz="16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три кольца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6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внешнее кольцо 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стратегического контекста (факты, найденные разрабатывающими стратегию менеджерами и определяющие, почему и где необходимы преобразования);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6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среднее кольцо 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(внутренние характеристики контекста организационных изменений и выбранные из стратегического контекста);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6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внутреннее кольцо 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(меню выбора основных проектных факторов изменений).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может применяться и для решения «обратной» задачи — </a:t>
            </a:r>
            <a:r>
              <a:rPr lang="ru-RU" sz="16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анализа готовности организации к сложным преобразованиям: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агрегированная оценка готовности компании к преобразованиям,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определение уровня развития ее потенциала;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выявление влияния проектных факторов изменений;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рекомендации по формированию наиболее оптимального механизма проведения организационных изменений.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позволяет управленцам, консультантам, экспертам представить </a:t>
            </a:r>
            <a:r>
              <a:rPr lang="ru-RU" sz="16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объективную картину состояния конкурентоспособности организации 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для выбора наиболее оптимальных инструментов управления развитием и повышения качества организационных изменений </a:t>
            </a:r>
            <a:r>
              <a:rPr lang="ru-RU" sz="16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условиях высокой динамики внешней среды.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1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436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18437" name="Group 6"/>
          <p:cNvGrpSpPr>
            <a:grpSpLocks/>
          </p:cNvGrpSpPr>
          <p:nvPr/>
        </p:nvGrpSpPr>
        <p:grpSpPr bwMode="auto">
          <a:xfrm>
            <a:off x="8255000" y="6237288"/>
            <a:ext cx="638175" cy="338137"/>
            <a:chOff x="4876" y="4062"/>
            <a:chExt cx="651" cy="258"/>
          </a:xfrm>
        </p:grpSpPr>
        <p:pic>
          <p:nvPicPr>
            <p:cNvPr id="1843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3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813"/>
            <a:ext cx="8568952" cy="15113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6. Модель 6</a:t>
            </a:r>
            <a:r>
              <a:rPr lang="en-US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(«Шестёрка слуг»)</a:t>
            </a:r>
            <a:r>
              <a:rPr lang="ru-RU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b="1" i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Why</a:t>
            </a:r>
            <a:r>
              <a:rPr lang="ru-RU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What</a:t>
            </a:r>
            <a:r>
              <a:rPr lang="ru-RU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Where</a:t>
            </a:r>
            <a:r>
              <a:rPr lang="ru-RU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When</a:t>
            </a:r>
            <a:r>
              <a:rPr lang="ru-RU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Who</a:t>
            </a:r>
            <a:r>
              <a:rPr lang="ru-RU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ru-RU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How</a:t>
            </a:r>
            <a:r>
              <a:rPr lang="ru-RU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r>
              <a:rPr lang="en-US" sz="20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b="1" i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ориентирована на обеспечение эффективных изменений и устойчивого роста бизнеса</a:t>
            </a:r>
            <a:endParaRPr lang="en-US" sz="20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45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19460" name="Group 1"/>
          <p:cNvGrpSpPr>
            <a:grpSpLocks noChangeAspect="1"/>
          </p:cNvGrpSpPr>
          <p:nvPr/>
        </p:nvGrpSpPr>
        <p:grpSpPr bwMode="auto">
          <a:xfrm>
            <a:off x="395288" y="1989138"/>
            <a:ext cx="8424862" cy="4652962"/>
            <a:chOff x="2184" y="7803"/>
            <a:chExt cx="7068" cy="5989"/>
          </a:xfrm>
        </p:grpSpPr>
        <p:sp>
          <p:nvSpPr>
            <p:cNvPr id="19464" name="AutoShape 16"/>
            <p:cNvSpPr>
              <a:spLocks noChangeAspect="1" noChangeArrowheads="1" noTextEdit="1"/>
            </p:cNvSpPr>
            <p:nvPr/>
          </p:nvSpPr>
          <p:spPr bwMode="auto">
            <a:xfrm>
              <a:off x="2184" y="7803"/>
              <a:ext cx="7068" cy="59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465" name="Oval 15"/>
            <p:cNvSpPr>
              <a:spLocks noChangeArrowheads="1"/>
            </p:cNvSpPr>
            <p:nvPr/>
          </p:nvSpPr>
          <p:spPr bwMode="auto">
            <a:xfrm>
              <a:off x="2661" y="8135"/>
              <a:ext cx="6289" cy="547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466" name="Text Box 14"/>
            <p:cNvSpPr txBox="1">
              <a:spLocks noChangeArrowheads="1"/>
            </p:cNvSpPr>
            <p:nvPr/>
          </p:nvSpPr>
          <p:spPr bwMode="auto">
            <a:xfrm>
              <a:off x="5330" y="8006"/>
              <a:ext cx="1172" cy="4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b="1" i="1">
                  <a:latin typeface="Verdana" pitchFamily="34" charset="0"/>
                  <a:ea typeface="Verdana" pitchFamily="34" charset="0"/>
                  <a:cs typeface="Verdana" pitchFamily="34" charset="0"/>
                </a:rPr>
                <a:t>2. ЧТО?</a:t>
              </a:r>
              <a:endParaRPr lang="ru-RU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467" name="Text Box 13"/>
            <p:cNvSpPr txBox="1">
              <a:spLocks noChangeArrowheads="1"/>
            </p:cNvSpPr>
            <p:nvPr/>
          </p:nvSpPr>
          <p:spPr bwMode="auto">
            <a:xfrm>
              <a:off x="5331" y="10341"/>
              <a:ext cx="1171" cy="4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b="1" i="1">
                  <a:latin typeface="Verdana" pitchFamily="34" charset="0"/>
                  <a:ea typeface="Verdana" pitchFamily="34" charset="0"/>
                  <a:cs typeface="Verdana" pitchFamily="34" charset="0"/>
                </a:rPr>
                <a:t>1. ПОЧЕМУ?</a:t>
              </a:r>
              <a:endParaRPr lang="ru-RU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468" name="Text Box 12"/>
            <p:cNvSpPr txBox="1">
              <a:spLocks noChangeArrowheads="1"/>
            </p:cNvSpPr>
            <p:nvPr/>
          </p:nvSpPr>
          <p:spPr bwMode="auto">
            <a:xfrm>
              <a:off x="3148" y="9798"/>
              <a:ext cx="1172" cy="4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b="1" i="1">
                  <a:latin typeface="Verdana" pitchFamily="34" charset="0"/>
                  <a:ea typeface="Verdana" pitchFamily="34" charset="0"/>
                  <a:cs typeface="Verdana" pitchFamily="34" charset="0"/>
                </a:rPr>
                <a:t>6. КАК?</a:t>
              </a:r>
              <a:endParaRPr lang="ru-RU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469" name="Text Box 11"/>
            <p:cNvSpPr txBox="1">
              <a:spLocks noChangeArrowheads="1"/>
            </p:cNvSpPr>
            <p:nvPr/>
          </p:nvSpPr>
          <p:spPr bwMode="auto">
            <a:xfrm>
              <a:off x="3354" y="11717"/>
              <a:ext cx="1172" cy="4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b="1" i="1">
                  <a:latin typeface="Verdana" pitchFamily="34" charset="0"/>
                  <a:ea typeface="Verdana" pitchFamily="34" charset="0"/>
                  <a:cs typeface="Verdana" pitchFamily="34" charset="0"/>
                </a:rPr>
                <a:t>5. КТО?</a:t>
              </a:r>
              <a:endParaRPr lang="ru-RU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470" name="Text Box 10"/>
            <p:cNvSpPr txBox="1">
              <a:spLocks noChangeArrowheads="1"/>
            </p:cNvSpPr>
            <p:nvPr/>
          </p:nvSpPr>
          <p:spPr bwMode="auto">
            <a:xfrm>
              <a:off x="7107" y="11717"/>
              <a:ext cx="1173" cy="4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b="1" i="1">
                  <a:latin typeface="Verdana" pitchFamily="34" charset="0"/>
                  <a:ea typeface="Verdana" pitchFamily="34" charset="0"/>
                  <a:cs typeface="Verdana" pitchFamily="34" charset="0"/>
                </a:rPr>
                <a:t>4. КОГДА?</a:t>
              </a:r>
              <a:endParaRPr lang="ru-RU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471" name="Text Box 9"/>
            <p:cNvSpPr txBox="1">
              <a:spLocks noChangeArrowheads="1"/>
            </p:cNvSpPr>
            <p:nvPr/>
          </p:nvSpPr>
          <p:spPr bwMode="auto">
            <a:xfrm>
              <a:off x="7425" y="9798"/>
              <a:ext cx="1172" cy="42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b="1" i="1">
                  <a:latin typeface="Verdana" pitchFamily="34" charset="0"/>
                  <a:ea typeface="Verdana" pitchFamily="34" charset="0"/>
                  <a:cs typeface="Verdana" pitchFamily="34" charset="0"/>
                </a:rPr>
                <a:t>3. ГДЕ?</a:t>
              </a:r>
              <a:endParaRPr lang="ru-RU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472" name="Text Box 8"/>
            <p:cNvSpPr txBox="1">
              <a:spLocks noChangeArrowheads="1"/>
            </p:cNvSpPr>
            <p:nvPr/>
          </p:nvSpPr>
          <p:spPr bwMode="auto">
            <a:xfrm>
              <a:off x="4594" y="8909"/>
              <a:ext cx="2659" cy="7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>
                  <a:latin typeface="Verdana" pitchFamily="34" charset="0"/>
                  <a:ea typeface="Verdana" pitchFamily="34" charset="0"/>
                  <a:cs typeface="Verdana" pitchFamily="34" charset="0"/>
                </a:rPr>
                <a:t>- создание ценности</a:t>
              </a:r>
              <a:endParaRPr lang="ru-RU" sz="8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  <a:ea typeface="Verdana" pitchFamily="34" charset="0"/>
                  <a:cs typeface="Verdana" pitchFamily="34" charset="0"/>
                </a:rPr>
                <a:t>- конкурентное преимущество</a:t>
              </a:r>
              <a:endParaRPr lang="ru-RU" sz="8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  <a:ea typeface="Verdana" pitchFamily="34" charset="0"/>
                  <a:cs typeface="Verdana" pitchFamily="34" charset="0"/>
                </a:rPr>
                <a:t>- устойчивый рост</a:t>
              </a:r>
              <a:endParaRPr lang="ru-RU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473" name="Text Box 7"/>
            <p:cNvSpPr txBox="1">
              <a:spLocks noChangeArrowheads="1"/>
            </p:cNvSpPr>
            <p:nvPr/>
          </p:nvSpPr>
          <p:spPr bwMode="auto">
            <a:xfrm>
              <a:off x="5226" y="10765"/>
              <a:ext cx="1727" cy="7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>
                  <a:latin typeface="Verdana" pitchFamily="34" charset="0"/>
                  <a:ea typeface="Verdana" pitchFamily="34" charset="0"/>
                  <a:cs typeface="Verdana" pitchFamily="34" charset="0"/>
                </a:rPr>
                <a:t>- видение</a:t>
              </a:r>
              <a:endParaRPr lang="ru-RU" sz="8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  <a:ea typeface="Verdana" pitchFamily="34" charset="0"/>
                  <a:cs typeface="Verdana" pitchFamily="34" charset="0"/>
                </a:rPr>
                <a:t>- общие ценности</a:t>
              </a:r>
              <a:endParaRPr lang="ru-RU" sz="8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  <a:ea typeface="Verdana" pitchFamily="34" charset="0"/>
                  <a:cs typeface="Verdana" pitchFamily="34" charset="0"/>
                </a:rPr>
                <a:t>- способности</a:t>
              </a:r>
              <a:endParaRPr lang="ru-RU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474" name="Text Box 6"/>
            <p:cNvSpPr txBox="1">
              <a:spLocks noChangeArrowheads="1"/>
            </p:cNvSpPr>
            <p:nvPr/>
          </p:nvSpPr>
          <p:spPr bwMode="auto">
            <a:xfrm>
              <a:off x="7185" y="10222"/>
              <a:ext cx="1857" cy="77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>
                  <a:latin typeface="Verdana" pitchFamily="34" charset="0"/>
                  <a:ea typeface="Verdana" pitchFamily="34" charset="0"/>
                  <a:cs typeface="Verdana" pitchFamily="34" charset="0"/>
                </a:rPr>
                <a:t>- стратегии бизнеса</a:t>
              </a:r>
              <a:endParaRPr lang="ru-RU" sz="8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  <a:ea typeface="Verdana" pitchFamily="34" charset="0"/>
                  <a:cs typeface="Verdana" pitchFamily="34" charset="0"/>
                </a:rPr>
                <a:t>- дорожные карты</a:t>
              </a:r>
              <a:endParaRPr lang="ru-RU" sz="8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  <a:ea typeface="Verdana" pitchFamily="34" charset="0"/>
                  <a:cs typeface="Verdana" pitchFamily="34" charset="0"/>
                </a:rPr>
                <a:t>- изучение рынка</a:t>
              </a:r>
              <a:endParaRPr lang="ru-RU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475" name="Text Box 5"/>
            <p:cNvSpPr txBox="1">
              <a:spLocks noChangeArrowheads="1"/>
            </p:cNvSpPr>
            <p:nvPr/>
          </p:nvSpPr>
          <p:spPr bwMode="auto">
            <a:xfrm>
              <a:off x="6270" y="12142"/>
              <a:ext cx="2396" cy="77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>
                  <a:latin typeface="Verdana" pitchFamily="34" charset="0"/>
                  <a:ea typeface="Verdana" pitchFamily="34" charset="0"/>
                  <a:cs typeface="Verdana" pitchFamily="34" charset="0"/>
                </a:rPr>
                <a:t>- управление переменами</a:t>
              </a:r>
              <a:endParaRPr lang="ru-RU" sz="8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  <a:ea typeface="Verdana" pitchFamily="34" charset="0"/>
                  <a:cs typeface="Verdana" pitchFamily="34" charset="0"/>
                </a:rPr>
                <a:t>- поиск возможностей</a:t>
              </a:r>
              <a:endParaRPr lang="ru-RU" sz="8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  <a:ea typeface="Verdana" pitchFamily="34" charset="0"/>
                  <a:cs typeface="Verdana" pitchFamily="34" charset="0"/>
                </a:rPr>
                <a:t>- быстрая фирма</a:t>
              </a:r>
              <a:endParaRPr lang="ru-RU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476" name="Text Box 4"/>
            <p:cNvSpPr txBox="1">
              <a:spLocks noChangeArrowheads="1"/>
            </p:cNvSpPr>
            <p:nvPr/>
          </p:nvSpPr>
          <p:spPr bwMode="auto">
            <a:xfrm>
              <a:off x="3040" y="12142"/>
              <a:ext cx="2396" cy="77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>
                  <a:latin typeface="Verdana" pitchFamily="34" charset="0"/>
                  <a:ea typeface="Verdana" pitchFamily="34" charset="0"/>
                  <a:cs typeface="Verdana" pitchFamily="34" charset="0"/>
                </a:rPr>
                <a:t>- лидеры, менеджеры</a:t>
              </a:r>
              <a:endParaRPr lang="ru-RU" sz="8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  <a:ea typeface="Verdana" pitchFamily="34" charset="0"/>
                  <a:cs typeface="Verdana" pitchFamily="34" charset="0"/>
                </a:rPr>
                <a:t>- сотрудники, команды</a:t>
              </a:r>
              <a:endParaRPr lang="ru-RU" sz="8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  <a:ea typeface="Verdana" pitchFamily="34" charset="0"/>
                  <a:cs typeface="Verdana" pitchFamily="34" charset="0"/>
                </a:rPr>
                <a:t>- покупатели, партнёры</a:t>
              </a:r>
              <a:endParaRPr lang="ru-RU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477" name="Text Box 3"/>
            <p:cNvSpPr txBox="1">
              <a:spLocks noChangeArrowheads="1"/>
            </p:cNvSpPr>
            <p:nvPr/>
          </p:nvSpPr>
          <p:spPr bwMode="auto">
            <a:xfrm>
              <a:off x="2361" y="10222"/>
              <a:ext cx="2736" cy="81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>
                  <a:latin typeface="Verdana" pitchFamily="34" charset="0"/>
                  <a:ea typeface="Verdana" pitchFamily="34" charset="0"/>
                  <a:cs typeface="Verdana" pitchFamily="34" charset="0"/>
                </a:rPr>
                <a:t>- конкурирование и инновации</a:t>
              </a:r>
              <a:endParaRPr lang="ru-RU" sz="8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  <a:ea typeface="Verdana" pitchFamily="34" charset="0"/>
                  <a:cs typeface="Verdana" pitchFamily="34" charset="0"/>
                </a:rPr>
                <a:t>- организация, процессы</a:t>
              </a:r>
              <a:endParaRPr lang="ru-RU" sz="8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  <a:ea typeface="Verdana" pitchFamily="34" charset="0"/>
                  <a:cs typeface="Verdana" pitchFamily="34" charset="0"/>
                </a:rPr>
                <a:t>- маркетинг, продажи</a:t>
              </a:r>
              <a:endParaRPr lang="ru-RU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19478" name="AutoShape 2"/>
            <p:cNvCxnSpPr>
              <a:cxnSpLocks noChangeShapeType="1"/>
            </p:cNvCxnSpPr>
            <p:nvPr/>
          </p:nvCxnSpPr>
          <p:spPr bwMode="auto">
            <a:xfrm flipH="1">
              <a:off x="5917" y="9681"/>
              <a:ext cx="6" cy="6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19461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946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5194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7. Модель «Функциональные проблемы» </a:t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(Ф. </a:t>
            </a:r>
            <a:r>
              <a:rPr lang="ru-RU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Лиден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):</a:t>
            </a:r>
            <a:endParaRPr lang="en-US" sz="2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0" name="Содержимое 69"/>
          <p:cNvSpPr>
            <a:spLocks noGrp="1"/>
          </p:cNvSpPr>
          <p:nvPr>
            <p:ph idx="1"/>
          </p:nvPr>
        </p:nvSpPr>
        <p:spPr>
          <a:xfrm>
            <a:off x="457200" y="1700809"/>
            <a:ext cx="8507413" cy="489684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 стадиях своего развития организации имеют различные </a:t>
            </a:r>
            <a:r>
              <a:rPr lang="ru-RU" sz="24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функциональные проблемы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адаптация к окружающей среде,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приобретение ресурсов,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достижение целей,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поддержка образцов поведения.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 носят, как правило, </a:t>
            </a:r>
            <a:r>
              <a:rPr lang="ru-RU" sz="24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локальный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характер.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Проблемные (функциональные) области имеют </a:t>
            </a:r>
            <a:r>
              <a:rPr lang="ru-RU" sz="24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свои особенности разработки и реализации мероприятий изменений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484" name="Rectangle 6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20485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2048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765175"/>
            <a:ext cx="8642350" cy="86518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8. Модель «Организационная структура»</a:t>
            </a:r>
            <a:b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(Д. </a:t>
            </a:r>
            <a:r>
              <a:rPr lang="ru-RU" sz="24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Кац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и Р. Канн):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408487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строится на тщательной разработке организационной структуры;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предполагает 3 основные стадии развития: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стадия простых систем,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устойчивая стадия организации,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стадия разработки структур.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Главные предпосылки успеха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выявляются не внутри организации, а </a:t>
            </a: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во внешней среде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1508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2150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56515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9. Модель «7</a:t>
            </a:r>
            <a:r>
              <a:rPr lang="en-US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 (</a:t>
            </a:r>
            <a:r>
              <a:rPr lang="en-US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McKinsey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</a:t>
            </a:r>
            <a:r>
              <a:rPr lang="ru-RU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(конец 1970-х гг.):</a:t>
            </a:r>
            <a:endParaRPr lang="en-US" sz="24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Содержимое 28"/>
          <p:cNvSpPr>
            <a:spLocks noGrp="1"/>
          </p:cNvSpPr>
          <p:nvPr>
            <p:ph idx="1"/>
          </p:nvPr>
        </p:nvSpPr>
        <p:spPr>
          <a:xfrm>
            <a:off x="250825" y="1124744"/>
            <a:ext cx="8642350" cy="5472608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схема = инструмент анализа и управления,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которая позволяет рассматривать компанию </a:t>
            </a:r>
            <a:r>
              <a:rPr lang="ru-RU" sz="20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 единую систему с целью диагностики организационных проблем и последующей проверки реализации стратегии;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помогает менеджерам преодолевать трудности осуществления организационных изменений;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пригодна и для анализа организации, и для повышения ее эффективности;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содержит </a:t>
            </a:r>
            <a:r>
              <a:rPr lang="ru-RU" sz="20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7 ключевых элементов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которые делают организацию либо успешной, либо нет: </a:t>
            </a:r>
          </a:p>
          <a:p>
            <a:pPr marL="640080" lvl="1" indent="-24688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твердые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(стабильные, устойчивые)</a:t>
            </a:r>
            <a:r>
              <a:rPr lang="ru-RU" sz="20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структура, системы, стратегии, совместные ценности </a:t>
            </a:r>
            <a:r>
              <a:rPr lang="ru-RU" sz="2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(должны изменяться только в случае обоснованной необходимости)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marL="640080" lvl="1" indent="-24688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мягкие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(динамичные, гибкие)</a:t>
            </a:r>
            <a:r>
              <a:rPr lang="ru-RU" sz="20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ru-RU" sz="20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способности, сотрудники, стиль </a:t>
            </a:r>
            <a:r>
              <a:rPr lang="ru-RU" sz="2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(отвечают за развитие и должны в большей степени быть возможными к изменению, адаптации, преобразованию).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53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2533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2253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2253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86677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9. Модель «7</a:t>
            </a:r>
            <a:r>
              <a:rPr lang="en-US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 (</a:t>
            </a:r>
            <a:r>
              <a:rPr lang="en-US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McKinsey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</a:t>
            </a:r>
            <a:r>
              <a:rPr lang="ru-RU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(конец 1970-х гг.)</a:t>
            </a:r>
            <a:br>
              <a:rPr lang="ru-RU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(«счастливый атом </a:t>
            </a:r>
            <a:r>
              <a:rPr lang="ru-RU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»</a:t>
            </a:r>
            <a:r>
              <a:rPr lang="ru-RU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endParaRPr lang="en-US" sz="24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3555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3556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23557" name="Group 1"/>
          <p:cNvGrpSpPr>
            <a:grpSpLocks noChangeAspect="1"/>
          </p:cNvGrpSpPr>
          <p:nvPr/>
        </p:nvGrpSpPr>
        <p:grpSpPr bwMode="auto">
          <a:xfrm>
            <a:off x="0" y="1628775"/>
            <a:ext cx="9144000" cy="4856163"/>
            <a:chOff x="2361" y="10761"/>
            <a:chExt cx="7200" cy="3355"/>
          </a:xfrm>
        </p:grpSpPr>
        <p:sp>
          <p:nvSpPr>
            <p:cNvPr id="23561" name="AutoShape 24"/>
            <p:cNvSpPr>
              <a:spLocks noChangeAspect="1" noChangeArrowheads="1" noTextEdit="1"/>
            </p:cNvSpPr>
            <p:nvPr/>
          </p:nvSpPr>
          <p:spPr bwMode="auto">
            <a:xfrm>
              <a:off x="2361" y="10761"/>
              <a:ext cx="7200" cy="3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6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3562" name="Oval 23"/>
            <p:cNvSpPr>
              <a:spLocks noChangeArrowheads="1"/>
            </p:cNvSpPr>
            <p:nvPr/>
          </p:nvSpPr>
          <p:spPr bwMode="auto">
            <a:xfrm>
              <a:off x="5045" y="10849"/>
              <a:ext cx="1687" cy="542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>
                  <a:latin typeface="Verdana" pitchFamily="34" charset="0"/>
                  <a:ea typeface="Verdana" pitchFamily="34" charset="0"/>
                  <a:cs typeface="Verdana" pitchFamily="34" charset="0"/>
                </a:rPr>
                <a:t>Структура</a:t>
              </a:r>
            </a:p>
          </p:txBody>
        </p:sp>
        <p:sp>
          <p:nvSpPr>
            <p:cNvPr id="23563" name="Oval 22"/>
            <p:cNvSpPr>
              <a:spLocks noChangeArrowheads="1"/>
            </p:cNvSpPr>
            <p:nvPr/>
          </p:nvSpPr>
          <p:spPr bwMode="auto">
            <a:xfrm>
              <a:off x="7634" y="11467"/>
              <a:ext cx="1708" cy="543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>
                  <a:latin typeface="Verdana" pitchFamily="34" charset="0"/>
                  <a:ea typeface="Verdana" pitchFamily="34" charset="0"/>
                  <a:cs typeface="Verdana" pitchFamily="34" charset="0"/>
                </a:rPr>
                <a:t>Стиль</a:t>
              </a:r>
            </a:p>
          </p:txBody>
        </p:sp>
        <p:sp>
          <p:nvSpPr>
            <p:cNvPr id="23564" name="Oval 21"/>
            <p:cNvSpPr>
              <a:spLocks noChangeArrowheads="1"/>
            </p:cNvSpPr>
            <p:nvPr/>
          </p:nvSpPr>
          <p:spPr bwMode="auto">
            <a:xfrm>
              <a:off x="2516" y="11467"/>
              <a:ext cx="1744" cy="542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>
                  <a:latin typeface="Verdana" pitchFamily="34" charset="0"/>
                  <a:ea typeface="Verdana" pitchFamily="34" charset="0"/>
                  <a:cs typeface="Verdana" pitchFamily="34" charset="0"/>
                </a:rPr>
                <a:t>Стратегии</a:t>
              </a:r>
            </a:p>
          </p:txBody>
        </p:sp>
        <p:sp>
          <p:nvSpPr>
            <p:cNvPr id="23565" name="Oval 20"/>
            <p:cNvSpPr>
              <a:spLocks noChangeArrowheads="1"/>
            </p:cNvSpPr>
            <p:nvPr/>
          </p:nvSpPr>
          <p:spPr bwMode="auto">
            <a:xfrm>
              <a:off x="2522" y="12775"/>
              <a:ext cx="1738" cy="542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>
                  <a:latin typeface="Verdana" pitchFamily="34" charset="0"/>
                  <a:ea typeface="Verdana" pitchFamily="34" charset="0"/>
                  <a:cs typeface="Verdana" pitchFamily="34" charset="0"/>
                </a:rPr>
                <a:t>Способности</a:t>
              </a:r>
            </a:p>
          </p:txBody>
        </p:sp>
        <p:sp>
          <p:nvSpPr>
            <p:cNvPr id="23566" name="Oval 19"/>
            <p:cNvSpPr>
              <a:spLocks noChangeArrowheads="1"/>
            </p:cNvSpPr>
            <p:nvPr/>
          </p:nvSpPr>
          <p:spPr bwMode="auto">
            <a:xfrm>
              <a:off x="7634" y="12775"/>
              <a:ext cx="1717" cy="542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>
                  <a:latin typeface="Verdana" pitchFamily="34" charset="0"/>
                  <a:ea typeface="Verdana" pitchFamily="34" charset="0"/>
                  <a:cs typeface="Verdana" pitchFamily="34" charset="0"/>
                </a:rPr>
                <a:t>Системы</a:t>
              </a:r>
            </a:p>
          </p:txBody>
        </p:sp>
        <p:sp>
          <p:nvSpPr>
            <p:cNvPr id="23567" name="Oval 18"/>
            <p:cNvSpPr>
              <a:spLocks noChangeArrowheads="1"/>
            </p:cNvSpPr>
            <p:nvPr/>
          </p:nvSpPr>
          <p:spPr bwMode="auto">
            <a:xfrm>
              <a:off x="5045" y="13470"/>
              <a:ext cx="1778" cy="543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>
                  <a:latin typeface="Verdana" pitchFamily="34" charset="0"/>
                  <a:ea typeface="Verdana" pitchFamily="34" charset="0"/>
                  <a:cs typeface="Verdana" pitchFamily="34" charset="0"/>
                </a:rPr>
                <a:t>Сотрудники</a:t>
              </a:r>
            </a:p>
          </p:txBody>
        </p:sp>
        <p:cxnSp>
          <p:nvCxnSpPr>
            <p:cNvPr id="23568" name="AutoShape 17"/>
            <p:cNvCxnSpPr>
              <a:cxnSpLocks noChangeShapeType="1"/>
            </p:cNvCxnSpPr>
            <p:nvPr/>
          </p:nvCxnSpPr>
          <p:spPr bwMode="auto">
            <a:xfrm>
              <a:off x="5888" y="11403"/>
              <a:ext cx="46" cy="205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569" name="AutoShape 16"/>
            <p:cNvCxnSpPr>
              <a:cxnSpLocks noChangeShapeType="1"/>
            </p:cNvCxnSpPr>
            <p:nvPr/>
          </p:nvCxnSpPr>
          <p:spPr bwMode="auto">
            <a:xfrm>
              <a:off x="4271" y="11738"/>
              <a:ext cx="3351" cy="130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570" name="AutoShape 15"/>
            <p:cNvCxnSpPr>
              <a:cxnSpLocks noChangeShapeType="1"/>
            </p:cNvCxnSpPr>
            <p:nvPr/>
          </p:nvCxnSpPr>
          <p:spPr bwMode="auto">
            <a:xfrm flipH="1">
              <a:off x="4271" y="11738"/>
              <a:ext cx="3351" cy="130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571" name="AutoShape 14"/>
            <p:cNvCxnSpPr>
              <a:cxnSpLocks noChangeShapeType="1"/>
            </p:cNvCxnSpPr>
            <p:nvPr/>
          </p:nvCxnSpPr>
          <p:spPr bwMode="auto">
            <a:xfrm flipV="1">
              <a:off x="3388" y="11120"/>
              <a:ext cx="1645" cy="33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572" name="AutoShape 13"/>
            <p:cNvCxnSpPr>
              <a:cxnSpLocks noChangeShapeType="1"/>
            </p:cNvCxnSpPr>
            <p:nvPr/>
          </p:nvCxnSpPr>
          <p:spPr bwMode="auto">
            <a:xfrm>
              <a:off x="6743" y="11120"/>
              <a:ext cx="1745" cy="33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573" name="AutoShape 12"/>
            <p:cNvCxnSpPr>
              <a:cxnSpLocks noChangeShapeType="1"/>
            </p:cNvCxnSpPr>
            <p:nvPr/>
          </p:nvCxnSpPr>
          <p:spPr bwMode="auto">
            <a:xfrm>
              <a:off x="3385" y="12009"/>
              <a:ext cx="3" cy="76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574" name="AutoShape 11"/>
            <p:cNvCxnSpPr>
              <a:cxnSpLocks noChangeShapeType="1"/>
            </p:cNvCxnSpPr>
            <p:nvPr/>
          </p:nvCxnSpPr>
          <p:spPr bwMode="auto">
            <a:xfrm>
              <a:off x="3391" y="13329"/>
              <a:ext cx="1642" cy="41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575" name="AutoShape 10"/>
            <p:cNvCxnSpPr>
              <a:cxnSpLocks noChangeShapeType="1"/>
            </p:cNvCxnSpPr>
            <p:nvPr/>
          </p:nvCxnSpPr>
          <p:spPr bwMode="auto">
            <a:xfrm flipH="1">
              <a:off x="6835" y="13329"/>
              <a:ext cx="1658" cy="41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576" name="AutoShape 9"/>
            <p:cNvCxnSpPr>
              <a:cxnSpLocks noChangeShapeType="1"/>
            </p:cNvCxnSpPr>
            <p:nvPr/>
          </p:nvCxnSpPr>
          <p:spPr bwMode="auto">
            <a:xfrm>
              <a:off x="8488" y="12021"/>
              <a:ext cx="5" cy="74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577" name="AutoShape 8"/>
            <p:cNvCxnSpPr>
              <a:cxnSpLocks noChangeShapeType="1"/>
            </p:cNvCxnSpPr>
            <p:nvPr/>
          </p:nvCxnSpPr>
          <p:spPr bwMode="auto">
            <a:xfrm flipH="1">
              <a:off x="4005" y="11324"/>
              <a:ext cx="1287" cy="151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578" name="AutoShape 7"/>
            <p:cNvCxnSpPr>
              <a:cxnSpLocks noChangeShapeType="1"/>
            </p:cNvCxnSpPr>
            <p:nvPr/>
          </p:nvCxnSpPr>
          <p:spPr bwMode="auto">
            <a:xfrm>
              <a:off x="6485" y="11324"/>
              <a:ext cx="1400" cy="151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579" name="AutoShape 6"/>
            <p:cNvCxnSpPr>
              <a:cxnSpLocks noChangeShapeType="1"/>
            </p:cNvCxnSpPr>
            <p:nvPr/>
          </p:nvCxnSpPr>
          <p:spPr bwMode="auto">
            <a:xfrm>
              <a:off x="4005" y="13250"/>
              <a:ext cx="388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580" name="AutoShape 5"/>
            <p:cNvCxnSpPr>
              <a:cxnSpLocks noChangeShapeType="1"/>
            </p:cNvCxnSpPr>
            <p:nvPr/>
          </p:nvCxnSpPr>
          <p:spPr bwMode="auto">
            <a:xfrm>
              <a:off x="4004" y="11534"/>
              <a:ext cx="388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581" name="AutoShape 4"/>
            <p:cNvCxnSpPr>
              <a:cxnSpLocks noChangeShapeType="1"/>
            </p:cNvCxnSpPr>
            <p:nvPr/>
          </p:nvCxnSpPr>
          <p:spPr bwMode="auto">
            <a:xfrm>
              <a:off x="4004" y="11941"/>
              <a:ext cx="1301" cy="159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582" name="AutoShape 3"/>
            <p:cNvCxnSpPr>
              <a:cxnSpLocks noChangeShapeType="1"/>
            </p:cNvCxnSpPr>
            <p:nvPr/>
          </p:nvCxnSpPr>
          <p:spPr bwMode="auto">
            <a:xfrm flipH="1">
              <a:off x="6563" y="11942"/>
              <a:ext cx="1321" cy="159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23583" name="Oval 2"/>
            <p:cNvSpPr>
              <a:spLocks noChangeArrowheads="1"/>
            </p:cNvSpPr>
            <p:nvPr/>
          </p:nvSpPr>
          <p:spPr bwMode="auto">
            <a:xfrm>
              <a:off x="5114" y="12009"/>
              <a:ext cx="1710" cy="915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>
                  <a:latin typeface="Verdana" pitchFamily="34" charset="0"/>
                  <a:ea typeface="Verdana" pitchFamily="34" charset="0"/>
                  <a:cs typeface="Verdana" pitchFamily="34" charset="0"/>
                </a:rPr>
                <a:t>Ценности</a:t>
              </a:r>
            </a:p>
          </p:txBody>
        </p:sp>
      </p:grpSp>
      <p:grpSp>
        <p:nvGrpSpPr>
          <p:cNvPr id="23558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2355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6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3658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10. Модель 7 уровней изменений М. Портера: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Содержимое 15"/>
          <p:cNvSpPr>
            <a:spLocks noGrp="1"/>
          </p:cNvSpPr>
          <p:nvPr>
            <p:ph idx="1"/>
          </p:nvPr>
        </p:nvSpPr>
        <p:spPr>
          <a:xfrm>
            <a:off x="179388" y="1484313"/>
            <a:ext cx="8713787" cy="5041031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устанавливает 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7 значимых областей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которые свидетельствуют о работе бизнеса;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позволяет 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подготовить структурный обзор компании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 ее ключевой деятельности и  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зафиксировать выгодную позицию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 осуществлении мероприятий.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18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Например</a:t>
            </a:r>
            <a:r>
              <a:rPr lang="ru-RU" sz="18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«перепрофилирование деятельности»:</a:t>
            </a:r>
          </a:p>
          <a:p>
            <a:pPr marL="640080" lvl="1" indent="-24688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цель стратегии перепрофилирования - усовершенствование работы предприятия в режиме оздоровления. </a:t>
            </a:r>
          </a:p>
          <a:p>
            <a:pPr marL="640080" lvl="1" indent="-24688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рекомендуемые к рассмотрению стратегические показатели: </a:t>
            </a:r>
          </a:p>
          <a:p>
            <a:pPr lvl="2" indent="-24688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стоимостное лидерство; </a:t>
            </a:r>
          </a:p>
          <a:p>
            <a:pPr lvl="2" indent="-24688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добавленная стоимость и стратегия дифференциации; </a:t>
            </a:r>
          </a:p>
          <a:p>
            <a:pPr lvl="2" indent="-24688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вертикальная/горизонтальная интеграция; </a:t>
            </a:r>
          </a:p>
          <a:p>
            <a:pPr lvl="2" indent="-24688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изъятие капиталовложений; </a:t>
            </a:r>
          </a:p>
          <a:p>
            <a:pPr lvl="2" indent="-24688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поглощения, слияния и союзы; </a:t>
            </a:r>
          </a:p>
          <a:p>
            <a:pPr lvl="2" indent="-24688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диверсификация; </a:t>
            </a:r>
          </a:p>
          <a:p>
            <a:pPr lvl="2" indent="-24688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</a:t>
            </a:r>
            <a:r>
              <a:rPr lang="ru-RU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брендинг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» или собственная торговая марка; </a:t>
            </a:r>
          </a:p>
          <a:p>
            <a:pPr lvl="2" indent="-24688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выход из бизнеса / закрытие предприятия.</a:t>
            </a:r>
            <a:endParaRPr lang="ru-RU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580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24581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2458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921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10. Модель 7 уровней изменений М. Портера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603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25604" name="Group 1"/>
          <p:cNvGrpSpPr>
            <a:grpSpLocks noChangeAspect="1"/>
          </p:cNvGrpSpPr>
          <p:nvPr/>
        </p:nvGrpSpPr>
        <p:grpSpPr bwMode="auto">
          <a:xfrm>
            <a:off x="1331640" y="1268413"/>
            <a:ext cx="6408712" cy="5208587"/>
            <a:chOff x="3410" y="1157"/>
            <a:chExt cx="5155" cy="5090"/>
          </a:xfrm>
        </p:grpSpPr>
        <p:sp>
          <p:nvSpPr>
            <p:cNvPr id="25608" name="AutoShape 12"/>
            <p:cNvSpPr>
              <a:spLocks noChangeAspect="1" noChangeArrowheads="1" noTextEdit="1"/>
            </p:cNvSpPr>
            <p:nvPr/>
          </p:nvSpPr>
          <p:spPr bwMode="auto">
            <a:xfrm>
              <a:off x="3410" y="1157"/>
              <a:ext cx="5155" cy="5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5609" name="Oval 11"/>
            <p:cNvSpPr>
              <a:spLocks noChangeArrowheads="1"/>
            </p:cNvSpPr>
            <p:nvPr/>
          </p:nvSpPr>
          <p:spPr bwMode="auto">
            <a:xfrm>
              <a:off x="3565" y="1285"/>
              <a:ext cx="4845" cy="467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5610" name="AutoShape 10"/>
            <p:cNvSpPr>
              <a:spLocks noChangeArrowheads="1"/>
            </p:cNvSpPr>
            <p:nvPr/>
          </p:nvSpPr>
          <p:spPr bwMode="auto">
            <a:xfrm>
              <a:off x="3951" y="1285"/>
              <a:ext cx="4150" cy="349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4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5611" name="AutoShape 9"/>
            <p:cNvSpPr>
              <a:spLocks noChangeArrowheads="1"/>
            </p:cNvSpPr>
            <p:nvPr/>
          </p:nvSpPr>
          <p:spPr bwMode="auto">
            <a:xfrm rot="10800000">
              <a:off x="5034" y="2935"/>
              <a:ext cx="1946" cy="184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4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5612" name="Text Box 8"/>
            <p:cNvSpPr txBox="1">
              <a:spLocks noChangeArrowheads="1"/>
            </p:cNvSpPr>
            <p:nvPr/>
          </p:nvSpPr>
          <p:spPr bwMode="auto">
            <a:xfrm>
              <a:off x="5460" y="2278"/>
              <a:ext cx="1101" cy="38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>
                  <a:latin typeface="Verdana" pitchFamily="34" charset="0"/>
                  <a:ea typeface="Verdana" pitchFamily="34" charset="0"/>
                  <a:cs typeface="Verdana" pitchFamily="34" charset="0"/>
                </a:rPr>
                <a:t>Стратегия</a:t>
              </a:r>
            </a:p>
          </p:txBody>
        </p:sp>
        <p:sp>
          <p:nvSpPr>
            <p:cNvPr id="25613" name="Text Box 7"/>
            <p:cNvSpPr txBox="1">
              <a:spLocks noChangeArrowheads="1"/>
            </p:cNvSpPr>
            <p:nvPr/>
          </p:nvSpPr>
          <p:spPr bwMode="auto">
            <a:xfrm>
              <a:off x="5176" y="5022"/>
              <a:ext cx="1700" cy="55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>
                  <a:latin typeface="Verdana" pitchFamily="34" charset="0"/>
                  <a:ea typeface="Verdana" pitchFamily="34" charset="0"/>
                  <a:cs typeface="Verdana" pitchFamily="34" charset="0"/>
                </a:rPr>
                <a:t>Клиенты, товары и услуги</a:t>
              </a:r>
            </a:p>
          </p:txBody>
        </p:sp>
        <p:sp>
          <p:nvSpPr>
            <p:cNvPr id="25614" name="Text Box 6"/>
            <p:cNvSpPr txBox="1">
              <a:spLocks noChangeArrowheads="1"/>
            </p:cNvSpPr>
            <p:nvPr/>
          </p:nvSpPr>
          <p:spPr bwMode="auto">
            <a:xfrm>
              <a:off x="3933" y="2464"/>
              <a:ext cx="1101" cy="38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>
                  <a:latin typeface="Verdana" pitchFamily="34" charset="0"/>
                  <a:ea typeface="Verdana" pitchFamily="34" charset="0"/>
                  <a:cs typeface="Verdana" pitchFamily="34" charset="0"/>
                </a:rPr>
                <a:t>Культура</a:t>
              </a:r>
            </a:p>
          </p:txBody>
        </p:sp>
        <p:sp>
          <p:nvSpPr>
            <p:cNvPr id="25615" name="Text Box 5"/>
            <p:cNvSpPr txBox="1">
              <a:spLocks noChangeArrowheads="1"/>
            </p:cNvSpPr>
            <p:nvPr/>
          </p:nvSpPr>
          <p:spPr bwMode="auto">
            <a:xfrm>
              <a:off x="7096" y="2648"/>
              <a:ext cx="1083" cy="38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>
                  <a:latin typeface="Verdana" pitchFamily="34" charset="0"/>
                  <a:ea typeface="Verdana" pitchFamily="34" charset="0"/>
                  <a:cs typeface="Verdana" pitchFamily="34" charset="0"/>
                </a:rPr>
                <a:t>Структура</a:t>
              </a:r>
            </a:p>
          </p:txBody>
        </p:sp>
        <p:sp>
          <p:nvSpPr>
            <p:cNvPr id="25616" name="Text Box 4"/>
            <p:cNvSpPr txBox="1">
              <a:spLocks noChangeArrowheads="1"/>
            </p:cNvSpPr>
            <p:nvPr/>
          </p:nvSpPr>
          <p:spPr bwMode="auto">
            <a:xfrm>
              <a:off x="5460" y="3219"/>
              <a:ext cx="1101" cy="38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>
                  <a:latin typeface="Verdana" pitchFamily="34" charset="0"/>
                  <a:ea typeface="Verdana" pitchFamily="34" charset="0"/>
                  <a:cs typeface="Verdana" pitchFamily="34" charset="0"/>
                </a:rPr>
                <a:t>Люди</a:t>
              </a:r>
            </a:p>
          </p:txBody>
        </p:sp>
        <p:sp>
          <p:nvSpPr>
            <p:cNvPr id="25617" name="Text Box 3"/>
            <p:cNvSpPr txBox="1">
              <a:spLocks noChangeArrowheads="1"/>
            </p:cNvSpPr>
            <p:nvPr/>
          </p:nvSpPr>
          <p:spPr bwMode="auto">
            <a:xfrm>
              <a:off x="6413" y="4235"/>
              <a:ext cx="1249" cy="38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>
                  <a:latin typeface="Verdana" pitchFamily="34" charset="0"/>
                  <a:ea typeface="Verdana" pitchFamily="34" charset="0"/>
                  <a:cs typeface="Verdana" pitchFamily="34" charset="0"/>
                </a:rPr>
                <a:t>Технология</a:t>
              </a:r>
            </a:p>
          </p:txBody>
        </p:sp>
        <p:sp>
          <p:nvSpPr>
            <p:cNvPr id="25618" name="Text Box 2"/>
            <p:cNvSpPr txBox="1">
              <a:spLocks noChangeArrowheads="1"/>
            </p:cNvSpPr>
            <p:nvPr/>
          </p:nvSpPr>
          <p:spPr bwMode="auto">
            <a:xfrm>
              <a:off x="4471" y="4235"/>
              <a:ext cx="1100" cy="3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>
                  <a:latin typeface="Verdana" pitchFamily="34" charset="0"/>
                  <a:ea typeface="Verdana" pitchFamily="34" charset="0"/>
                  <a:cs typeface="Verdana" pitchFamily="34" charset="0"/>
                </a:rPr>
                <a:t>Процессы</a:t>
              </a:r>
            </a:p>
          </p:txBody>
        </p:sp>
      </p:grpSp>
      <p:grpSp>
        <p:nvGrpSpPr>
          <p:cNvPr id="25605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2560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704850"/>
            <a:ext cx="8568952" cy="1428006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11. Теория «Е» и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«О» организационных изменений</a:t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(исследователи Гарвардской школы бизнеса </a:t>
            </a:r>
            <a:b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Майкл Вир и </a:t>
            </a:r>
            <a:r>
              <a:rPr lang="ru-RU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Нитин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Нориа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):</a:t>
            </a:r>
            <a:endParaRPr lang="en-US" sz="2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2276872"/>
            <a:ext cx="8435975" cy="4104878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5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Теория Е: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организация = источник постоянного дохода и экономического роста;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исходит из приоритета финансовых целей и ориентируется на эффективный механизм их достижения.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5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Теория О: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организация = саморазвивающаяся система;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ориентирована на корпоративную культуру, цели и мотивы сотрудников организации, побуждающие их к тому или иному виду активности.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25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6628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2662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0825" y="260350"/>
            <a:ext cx="8229600" cy="86518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11. 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Теория «Е» и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«О» организационных 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изменений  </a:t>
            </a:r>
            <a:r>
              <a:rPr lang="ru-RU" sz="2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(М. </a:t>
            </a:r>
            <a:r>
              <a:rPr lang="ru-RU" sz="2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Вир</a:t>
            </a:r>
            <a:r>
              <a:rPr lang="ru-RU" sz="22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и </a:t>
            </a:r>
            <a:r>
              <a:rPr lang="ru-RU" sz="2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Н. </a:t>
            </a:r>
            <a:r>
              <a:rPr lang="ru-RU" sz="22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Нориа</a:t>
            </a:r>
            <a:r>
              <a:rPr lang="ru-RU" sz="2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endParaRPr lang="en-US" sz="22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388" y="1196975"/>
          <a:ext cx="8497068" cy="5370513"/>
        </p:xfrm>
        <a:graphic>
          <a:graphicData uri="http://schemas.openxmlformats.org/drawingml/2006/table">
            <a:tbl>
              <a:tblPr/>
              <a:tblGrid>
                <a:gridCol w="1944340"/>
                <a:gridCol w="3096344"/>
                <a:gridCol w="3456384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Характеристики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68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Теория «Е» 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968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Economic Value</a:t>
                      </a: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93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Теория «О»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</a:p>
                    <a:p>
                      <a:pPr marL="1793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(Organizational Capabilities)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3177">
                <a:tc>
                  <a:txBody>
                    <a:bodyPr/>
                    <a:lstStyle/>
                    <a:p>
                      <a:pPr marL="968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Цель изменений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Рост прибыли (финансово-экономические цели)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Развитие организационных способностей и максимальное раскрытие организационного потенциала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8513"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Лидерство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Сверху вниз (централизованное, авторитарное управление вплоть до автократичности)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Участвующее (партисипативное), совместное управление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465"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Объект изменений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Структура, системы, правила («жёсткие» элементы)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Организационная культура, нормы, традиции, ценности («мягкие» элементы)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8505">
                <a:tc>
                  <a:txBody>
                    <a:bodyPr/>
                    <a:lstStyle/>
                    <a:p>
                      <a:pPr marL="968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Планирование изменений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Программируемые, планируемые, моделируемые изменения (процессы, функции, структуры)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Спонтанные изменения (реакция на открывающиеся возможности развития организации или группы)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Мотивация изменений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Финансовые стимулы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Гибкое сочетание стимулирования и мотивации персонала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8513">
                <a:tc>
                  <a:txBody>
                    <a:bodyPr/>
                    <a:lstStyle/>
                    <a:p>
                      <a:pPr marL="968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Участие консультантов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Использование консультантов готовых технологий и схем решения проблем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Вовлечение сотрудников в процесс подготовки, принятия и реализации решений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7685" name="Group 6"/>
          <p:cNvGrpSpPr>
            <a:grpSpLocks/>
          </p:cNvGrpSpPr>
          <p:nvPr/>
        </p:nvGrpSpPr>
        <p:grpSpPr bwMode="auto">
          <a:xfrm>
            <a:off x="8101013" y="6453188"/>
            <a:ext cx="1042987" cy="404812"/>
            <a:chOff x="4876" y="4062"/>
            <a:chExt cx="651" cy="258"/>
          </a:xfrm>
        </p:grpSpPr>
        <p:pic>
          <p:nvPicPr>
            <p:cNvPr id="2768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8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704850"/>
            <a:ext cx="8713788" cy="1716088"/>
          </a:xfrm>
        </p:spPr>
        <p:txBody>
          <a:bodyPr>
            <a:noAutofit/>
          </a:bodyPr>
          <a:lstStyle/>
          <a:p>
            <a:pPr marL="514350" indent="-514350"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12. «Биологическая» модель </a:t>
            </a:r>
            <a:b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преобразования бизнеса (4</a:t>
            </a:r>
            <a:r>
              <a:rPr lang="en-US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</a:t>
            </a:r>
            <a:b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ru-RU" sz="24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Франсис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Гуияр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и Джеймс </a:t>
            </a:r>
            <a:r>
              <a:rPr lang="ru-RU" sz="24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Келли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«</a:t>
            </a:r>
            <a:r>
              <a:rPr lang="ru-RU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Преобразование организации»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): 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Содержимое 3"/>
          <p:cNvSpPr txBox="1">
            <a:spLocks/>
          </p:cNvSpPr>
          <p:nvPr/>
        </p:nvSpPr>
        <p:spPr>
          <a:xfrm>
            <a:off x="4427538" y="1916113"/>
            <a:ext cx="3251200" cy="5048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28676" name="Содержимое 6"/>
          <p:cNvSpPr>
            <a:spLocks noGrp="1"/>
          </p:cNvSpPr>
          <p:nvPr>
            <p:ph sz="half" idx="2"/>
          </p:nvPr>
        </p:nvSpPr>
        <p:spPr>
          <a:xfrm>
            <a:off x="1547813" y="2852738"/>
            <a:ext cx="6840537" cy="2305050"/>
          </a:xfrm>
        </p:spPr>
        <p:txBody>
          <a:bodyPr/>
          <a:lstStyle/>
          <a:p>
            <a:pPr eaLnBrk="1" hangingPunct="1"/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Reframe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— </a:t>
            </a: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рефрейминг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eaLnBrk="1" hangingPunct="1"/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Restructure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— реструктуризация </a:t>
            </a:r>
          </a:p>
          <a:p>
            <a:pPr eaLnBrk="1" hangingPunct="1"/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Revitalize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— оживление </a:t>
            </a:r>
          </a:p>
          <a:p>
            <a:pPr eaLnBrk="1" hangingPunct="1"/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Renew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— обновление </a:t>
            </a:r>
          </a:p>
          <a:p>
            <a:pPr eaLnBrk="1" hangingPunct="1"/>
            <a:endParaRPr lang="en-U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8677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2867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7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549275"/>
            <a:ext cx="8435975" cy="647477"/>
          </a:xfrm>
        </p:spPr>
        <p:txBody>
          <a:bodyPr>
            <a:normAutofit fontScale="90000"/>
          </a:bodyPr>
          <a:lstStyle/>
          <a:p>
            <a:pPr marL="514350" indent="-514350"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12. «Биологическая» модель преобразования бизнеса (4</a:t>
            </a:r>
            <a:r>
              <a:rPr lang="en-US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(Ф. </a:t>
            </a:r>
            <a:r>
              <a:rPr lang="ru-RU" sz="20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Гуияр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и Дж. </a:t>
            </a:r>
            <a:r>
              <a:rPr lang="ru-RU" sz="2000" b="1" dirty="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Келли</a:t>
            </a:r>
            <a:r>
              <a:rPr lang="ru-RU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): </a:t>
            </a:r>
            <a:endParaRPr lang="en-US" sz="20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251520" y="1340768"/>
            <a:ext cx="8640960" cy="5256584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Преобразование бизнеса  - это  организованное </a:t>
            </a:r>
            <a:r>
              <a:rPr lang="ru-RU" sz="1800" b="1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перепроектирование</a:t>
            </a:r>
            <a:r>
              <a:rPr lang="ru-RU" sz="18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генетической архитектуры корпорации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 достигаемое в результате одновременной работы (с разной скоростью) </a:t>
            </a:r>
            <a:r>
              <a:rPr lang="ru-RU" sz="18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 4 направлениям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(элементам):</a:t>
            </a:r>
          </a:p>
          <a:p>
            <a:pPr marL="525463" lvl="1" indent="-373063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рефрейминг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сдвиг в представлении корпорации о том, чем она является сейчас и чего может достичь: раскрывает корпоративное сознание, наполняя его новым видением перспективы и решимостью к переменам;</a:t>
            </a:r>
          </a:p>
          <a:p>
            <a:pPr marL="525463" lvl="1" indent="-373063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реструктуризация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позволяет компаниям достичь такого уровня эффективности, который обеспечит ей конкурентоспособность; </a:t>
            </a:r>
          </a:p>
          <a:p>
            <a:pPr marL="525463" lvl="1" indent="-373063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ревитализация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(оживление) — самый ответственный и значимый фактор!!!: возбуждение роста посредством установления «связи организма корпорации с окружающей средой»;</a:t>
            </a:r>
          </a:p>
          <a:p>
            <a:pPr marL="525463" lvl="1" indent="-373063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lang="ru-RU" sz="18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enew</a:t>
            </a:r>
            <a:r>
              <a:rPr lang="ru-RU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обновление) —  человеческий фактор процесса преобразования, связанный с духом компании:  приобретение людьми новых навыков и постановка новых целей; быстрое распространение знаний внутри фирмы, адаптация к изменениям окружающей среды.</a:t>
            </a:r>
          </a:p>
          <a:p>
            <a:pPr marL="640080" lvl="1" indent="-24688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9700" name="Group 6"/>
          <p:cNvGrpSpPr>
            <a:grpSpLocks/>
          </p:cNvGrpSpPr>
          <p:nvPr/>
        </p:nvGrpSpPr>
        <p:grpSpPr bwMode="auto">
          <a:xfrm>
            <a:off x="7956550" y="6308725"/>
            <a:ext cx="1187450" cy="288925"/>
            <a:chOff x="4876" y="4062"/>
            <a:chExt cx="651" cy="258"/>
          </a:xfrm>
        </p:grpSpPr>
        <p:pic>
          <p:nvPicPr>
            <p:cNvPr id="2970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0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Содержимое 2"/>
          <p:cNvSpPr>
            <a:spLocks noGrp="1"/>
          </p:cNvSpPr>
          <p:nvPr>
            <p:ph idx="1"/>
          </p:nvPr>
        </p:nvSpPr>
        <p:spPr>
          <a:xfrm>
            <a:off x="250825" y="333375"/>
            <a:ext cx="8642350" cy="5111849"/>
          </a:xfrm>
        </p:spPr>
        <p:txBody>
          <a:bodyPr/>
          <a:lstStyle/>
          <a:p>
            <a:pPr algn="ctr">
              <a:buFont typeface="Wingdings 2" pitchFamily="18" charset="2"/>
              <a:buNone/>
              <a:defRPr/>
            </a:pPr>
            <a:endParaRPr lang="ru-RU" sz="24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Font typeface="Wingdings 2" pitchFamily="18" charset="2"/>
              <a:buNone/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КОНТРОЛЬНЫЕ ВОПРОСЫ</a:t>
            </a:r>
          </a:p>
          <a:p>
            <a:pPr algn="ctr">
              <a:buFont typeface="Wingdings 2" pitchFamily="18" charset="2"/>
              <a:buNone/>
              <a:defRPr/>
            </a:pPr>
            <a:endParaRPr lang="ru-RU" sz="24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28000" lvl="1" indent="-457200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Какие модели можно применять на практике при управлении организационными изменениями? Опишите те, которые являются вам наиболее подходящими и объясните причины.</a:t>
            </a:r>
          </a:p>
          <a:p>
            <a:pPr marL="828000" lvl="1" indent="-457200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28000" lvl="1" indent="-457200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Каковы решающие факторы при управлении сложными изменениями при использовании различных моделей?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 eaLnBrk="1" hangingPunct="1">
              <a:buClr>
                <a:schemeClr val="accent2"/>
              </a:buClr>
              <a:buSzPct val="100000"/>
              <a:buFont typeface="+mj-lt"/>
              <a:buAutoNum type="arabicPeriod"/>
              <a:defRPr/>
            </a:pP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0723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072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Содержимое 2"/>
          <p:cNvSpPr>
            <a:spLocks noGrp="1"/>
          </p:cNvSpPr>
          <p:nvPr>
            <p:ph idx="1"/>
          </p:nvPr>
        </p:nvSpPr>
        <p:spPr>
          <a:xfrm>
            <a:off x="250825" y="692150"/>
            <a:ext cx="8642350" cy="5617170"/>
          </a:xfrm>
        </p:spPr>
        <p:txBody>
          <a:bodyPr/>
          <a:lstStyle/>
          <a:p>
            <a:pPr algn="ctr">
              <a:buFont typeface="Wingdings 2" pitchFamily="18" charset="2"/>
              <a:buNone/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Список рекомендуемой литературы</a:t>
            </a:r>
          </a:p>
          <a:p>
            <a:pPr>
              <a:defRPr/>
            </a:pP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Кожевина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О.В. Управление изменениями. Учебное пособие. – М.: ИНФРА-М, 2012 (и др.). – 286 с. </a:t>
            </a:r>
          </a:p>
          <a:p>
            <a:pPr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Распопов В.М. Управление изменениями: учебное пособие [для студентов, </a:t>
            </a: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обуч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по программам магистратуры, и слушателей программ MBA]. – М.: Магистр, 2013. – 336 с</a:t>
            </a:r>
            <a:r>
              <a:rPr lang="ru-RU" sz="2400" cap="al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Шермет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М.А. Управление изменениями: учеб. пособие. – М.: Изд-во «Дело» АНХ, 2010. – 128 с.</a:t>
            </a:r>
          </a:p>
          <a:p>
            <a:pPr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Широкова Г.В. Управление изменениями в российских компаниях: учебник. 3-е издание./ Г.В. Широкова; Высшая школа менеджмента СПбГУ. – СПб.: Изд-во «Высшая школа менеджмента», 2009. – 480 с. </a:t>
            </a:r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1747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174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4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678</TotalTime>
  <Words>1908</Words>
  <Application>Microsoft Office PowerPoint</Application>
  <PresentationFormat>Экран (4:3)</PresentationFormat>
  <Paragraphs>246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6" baseType="lpstr">
      <vt:lpstr>Arial</vt:lpstr>
      <vt:lpstr>Calibri</vt:lpstr>
      <vt:lpstr>Constantia</vt:lpstr>
      <vt:lpstr>Wingdings 2</vt:lpstr>
      <vt:lpstr>Verdana</vt:lpstr>
      <vt:lpstr>Symbol</vt:lpstr>
      <vt:lpstr>Times New Roman</vt:lpstr>
      <vt:lpstr>Wingdings</vt:lpstr>
      <vt:lpstr>Поток</vt:lpstr>
      <vt:lpstr>ФГБОУ ВПО «Владивостокский государственный университет экономики и сервиса»  Кафедра экономики и менеджмента</vt:lpstr>
      <vt:lpstr>Тема 6.  Модели управления организационными изменениями</vt:lpstr>
      <vt:lpstr>Тема 6. Модели управления организационными изменениями</vt:lpstr>
      <vt:lpstr>1. Модель («стабильности») изменений   социолога Курта Левина:   Размораживание Движение Замораживание </vt:lpstr>
      <vt:lpstr>1. Модель («стабильности») изменений   социолога Курта Левина: </vt:lpstr>
      <vt:lpstr>1. Модель («стабильности») изменений   социолога Курта Левина: </vt:lpstr>
      <vt:lpstr>1. Модель («стабильности») изменений   социолога Курта Левина: </vt:lpstr>
      <vt:lpstr>2. Модель «переходного периода»:</vt:lpstr>
      <vt:lpstr>2. Модель  «переходного периода»  3. Модель  «постепенного наращивания»</vt:lpstr>
      <vt:lpstr>3. Модель  «постепенного наращивания»:</vt:lpstr>
      <vt:lpstr>4. Модель EASIER («Шесть шагов»)</vt:lpstr>
      <vt:lpstr>4. Модель EASIER («Шесть шагов»):</vt:lpstr>
      <vt:lpstr>5. Модель стратегических изменений «Калейдоскоп» (В. Хоу-Хейли и Дж. Балоган)</vt:lpstr>
      <vt:lpstr>5. Модель стратегических изменений «Калейдоскоп» (В. Хоу-Хейли и Дж. Балоган):</vt:lpstr>
      <vt:lpstr>6. Модель 6W («Шестёрка слуг»)  (Why – What – Where – When – Who - How)  ориентирована на обеспечение эффективных изменений и устойчивого роста бизнеса</vt:lpstr>
      <vt:lpstr>7. Модель «Функциональные проблемы»  (Ф. Лиден):</vt:lpstr>
      <vt:lpstr>8. Модель «Организационная структура»  (Д. Кац и Р. Канн):</vt:lpstr>
      <vt:lpstr>9. Модель «7S» (McKinsey) (конец 1970-х гг.):</vt:lpstr>
      <vt:lpstr>9. Модель «7S» (McKinsey) (конец 1970-х гг.) («счастливый атом »)</vt:lpstr>
      <vt:lpstr>10. Модель 7 уровней изменений М. Портера:</vt:lpstr>
      <vt:lpstr>10. Модель 7 уровней изменений М. Портера</vt:lpstr>
      <vt:lpstr>11. Теория «Е» и «О» организационных изменений  (исследователи Гарвардской школы бизнеса  Майкл Вир и Нитин Нориа):</vt:lpstr>
      <vt:lpstr>11. Теория «Е» и «О» организационных изменений  (М. Вир и Н. Нориа)</vt:lpstr>
      <vt:lpstr>12. «Биологическая» модель  преобразования бизнеса (4R)  (Франсис Гуияр и Джеймс Келли,   «Преобразование организации»): </vt:lpstr>
      <vt:lpstr>12. «Биологическая» модель преобразования бизнеса (4R) (Ф. Гуияр и Дж. Келли): 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Представление цели изменений через позиционирование</dc:title>
  <dc:creator>Пользователь</dc:creator>
  <cp:lastModifiedBy>Пользователь</cp:lastModifiedBy>
  <cp:revision>79</cp:revision>
  <dcterms:created xsi:type="dcterms:W3CDTF">2014-06-09T00:30:37Z</dcterms:created>
  <dcterms:modified xsi:type="dcterms:W3CDTF">2015-03-15T19:31:45Z</dcterms:modified>
</cp:coreProperties>
</file>