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0" r:id="rId12"/>
    <p:sldId id="291" r:id="rId13"/>
    <p:sldId id="271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90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50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64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0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97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82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51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29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37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56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41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11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77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18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058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87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20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845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23B46-9B65-4089-AF78-3B0BBA914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D99218-141D-4A60-B81E-9E417D00B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812546-6C2D-449E-B7D8-C294835D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D539C7-CC58-45E3-B36B-685628E17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A5F8AE-4093-4468-A296-938BF67F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85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AFE4B4E-9219-4D88-A85C-7BB752055EE1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52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67E97-CB12-464A-9F8D-40774C452A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Формы разработки и реализации управленческих решений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52041D-8A93-414B-BA48-7594B64218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698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0D7BD-E737-45A0-8423-1EC023004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CDB57B-B79E-4185-8B8E-64AA85609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Указ</a:t>
            </a:r>
            <a:r>
              <a:rPr lang="ru-RU" dirty="0"/>
              <a:t> – решение главы государства, утвержденное парламентом. Например, Указ Президента РФ, утверждённый Думой РФ. Указ имеет силу закона. </a:t>
            </a:r>
          </a:p>
          <a:p>
            <a:r>
              <a:rPr lang="ru-RU" i="1" dirty="0"/>
              <a:t>Указание</a:t>
            </a:r>
            <a:r>
              <a:rPr lang="ru-RU" dirty="0"/>
              <a:t> – решение, носящее методический, технологический характер. Указание реализуется в форме наставления или разъяснения.</a:t>
            </a:r>
          </a:p>
          <a:p>
            <a:r>
              <a:rPr lang="ru-RU" i="1" dirty="0"/>
              <a:t>Закон</a:t>
            </a:r>
            <a:r>
              <a:rPr lang="ru-RU" dirty="0"/>
              <a:t> – решение высшей государственной власти, носящее общеобязательный и непреложный характер. </a:t>
            </a:r>
          </a:p>
          <a:p>
            <a:r>
              <a:rPr lang="ru-RU" i="1" dirty="0"/>
              <a:t>Бюджет</a:t>
            </a:r>
            <a:r>
              <a:rPr lang="ru-RU" dirty="0"/>
              <a:t> – основной годовой финансовый документ (государства, региона, муниципального образования). </a:t>
            </a:r>
          </a:p>
        </p:txBody>
      </p:sp>
    </p:spTree>
    <p:extLst>
      <p:ext uri="{BB962C8B-B14F-4D97-AF65-F5344CB8AC3E}">
        <p14:creationId xmlns:p14="http://schemas.microsoft.com/office/powerpoint/2010/main" val="2073026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950C5-86B5-4F64-BFE1-50A10E40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9BB14A-5745-4D3C-B070-B62C77979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Акт </a:t>
            </a:r>
            <a:r>
              <a:rPr lang="ru-RU" dirty="0"/>
              <a:t>– решение широкого круга государственных и общественных организаций. </a:t>
            </a:r>
          </a:p>
          <a:p>
            <a:r>
              <a:rPr lang="ru-RU" i="1" dirty="0"/>
              <a:t>Приказ </a:t>
            </a:r>
            <a:r>
              <a:rPr lang="ru-RU" dirty="0"/>
              <a:t>(письменный или устный) – это решение руководителя, облеченного властью в организации или крупном ее подразделении..</a:t>
            </a:r>
          </a:p>
          <a:p>
            <a:r>
              <a:rPr lang="ru-RU" i="1" dirty="0"/>
              <a:t>Распоряжение </a:t>
            </a:r>
            <a:r>
              <a:rPr lang="ru-RU" dirty="0"/>
              <a:t>– это решение руководителя, не наделенного административными функциями. </a:t>
            </a:r>
          </a:p>
          <a:p>
            <a:r>
              <a:rPr lang="ru-RU" i="1" dirty="0"/>
              <a:t>Протокол </a:t>
            </a:r>
            <a:r>
              <a:rPr lang="ru-RU" dirty="0"/>
              <a:t>– решение об отражении каких-либо событий, обстоятельств, правил. </a:t>
            </a:r>
          </a:p>
          <a:p>
            <a:r>
              <a:rPr lang="ru-RU" i="1" dirty="0"/>
              <a:t>Инструкция </a:t>
            </a:r>
            <a:r>
              <a:rPr lang="ru-RU" dirty="0"/>
              <a:t>– решение, устанавливающее порядок и способ выполнения каких-либо действий. </a:t>
            </a:r>
          </a:p>
        </p:txBody>
      </p:sp>
    </p:spTree>
    <p:extLst>
      <p:ext uri="{BB962C8B-B14F-4D97-AF65-F5344CB8AC3E}">
        <p14:creationId xmlns:p14="http://schemas.microsoft.com/office/powerpoint/2010/main" val="360151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64298-338C-485B-8F1A-245F374FE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8DA4E2-A745-42A7-959F-9DEBE9E8F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Договор – решение о проведении совместных работ с указанием взаимных прав и обязательств в коммерческих и некоммерческих сферах деятельности. </a:t>
            </a:r>
          </a:p>
          <a:p>
            <a:r>
              <a:rPr lang="ru-RU" dirty="0"/>
              <a:t>Соглашение – решение, формирующее общую позитивную инфраструктуру для какой-либо деятельности. </a:t>
            </a:r>
          </a:p>
          <a:p>
            <a:r>
              <a:rPr lang="ru-RU" dirty="0"/>
              <a:t>План – решение, отражающее цели и конкретные задачи деятельности, средства, методы и время их реализации. </a:t>
            </a:r>
          </a:p>
          <a:p>
            <a:r>
              <a:rPr lang="ru-RU" dirty="0"/>
              <a:t>Контракт – решение, обычно коммерческого характера, о проведении совместных работ с указанием взаимных прав и обязательств. </a:t>
            </a:r>
          </a:p>
        </p:txBody>
      </p:sp>
    </p:spTree>
    <p:extLst>
      <p:ext uri="{BB962C8B-B14F-4D97-AF65-F5344CB8AC3E}">
        <p14:creationId xmlns:p14="http://schemas.microsoft.com/office/powerpoint/2010/main" val="1744302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E745B-9FEB-49F0-94BF-B6E6C836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B9155A-E87B-4937-870E-B3816AF79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/>
              <a:t>Оферта</a:t>
            </a:r>
            <a:r>
              <a:rPr lang="ru-RU" dirty="0"/>
              <a:t> – решение, обычно коммерческого характера, о предложении конкретному (любому) лицу заключить сделку на указанных условиях.</a:t>
            </a:r>
          </a:p>
          <a:p>
            <a:r>
              <a:rPr lang="ru-RU" i="1" dirty="0"/>
              <a:t>Акцепт </a:t>
            </a:r>
            <a:r>
              <a:rPr lang="ru-RU" dirty="0"/>
              <a:t>– решение о приеме предложения о заключении сделки на предложенных в оферте условиях. </a:t>
            </a:r>
          </a:p>
          <a:p>
            <a:r>
              <a:rPr lang="ru-RU" i="1" dirty="0"/>
              <a:t>Положение </a:t>
            </a:r>
            <a:r>
              <a:rPr lang="ru-RU" dirty="0"/>
              <a:t>– решение, представляющее собой набор законов, правил и инструкций, регламентирующих какую-либо деятельность. </a:t>
            </a:r>
          </a:p>
          <a:p>
            <a:r>
              <a:rPr lang="ru-RU" i="1" dirty="0"/>
              <a:t>Правила – </a:t>
            </a:r>
            <a:r>
              <a:rPr lang="ru-RU" dirty="0"/>
              <a:t>решение, учитывающее традиции организации и представляющее набор предлагаемых для исполнения устоявшихся норм поведения и деятельности определенных групп работников. </a:t>
            </a:r>
          </a:p>
        </p:txBody>
      </p:sp>
    </p:spTree>
    <p:extLst>
      <p:ext uri="{BB962C8B-B14F-4D97-AF65-F5344CB8AC3E}">
        <p14:creationId xmlns:p14="http://schemas.microsoft.com/office/powerpoint/2010/main" val="232274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3219E-0568-470F-8EFA-0014C75CC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F61009-A92B-420D-9EB6-1208C41F8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Модель </a:t>
            </a:r>
            <a:r>
              <a:rPr lang="ru-RU" dirty="0"/>
              <a:t>какого-либо процесса или явления – решение, включающее набор определенных элементов и связей, который с заданной точностью воспроизводит реакции реального процесса или явления на входные воздействия. Например, модель завода включает:</a:t>
            </a:r>
          </a:p>
          <a:p>
            <a:r>
              <a:rPr lang="ru-RU" dirty="0"/>
              <a:t>справочные данные (например, полные данные о потенциальных поставщиках и их продукции);</a:t>
            </a:r>
          </a:p>
          <a:p>
            <a:r>
              <a:rPr lang="ru-RU" dirty="0"/>
              <a:t>имитационную модель организации;</a:t>
            </a:r>
          </a:p>
          <a:p>
            <a:r>
              <a:rPr lang="ru-RU" dirty="0"/>
              <a:t>методики экономического расчета и прогнозирования;</a:t>
            </a:r>
          </a:p>
          <a:p>
            <a:r>
              <a:rPr lang="ru-RU" dirty="0"/>
              <a:t>информацию о решениях в аналогичных ситуациях других организаций и реально полученных при этом результатах;</a:t>
            </a:r>
          </a:p>
          <a:p>
            <a:r>
              <a:rPr lang="ru-RU" dirty="0"/>
              <a:t>набор законодательных актов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068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Предписание </a:t>
            </a:r>
            <a:r>
              <a:rPr lang="ru-RU" dirty="0"/>
              <a:t>– официальное извещение какому-либо должностному лицу об обязательном выполнении приведенного решения в установленный срок.</a:t>
            </a:r>
          </a:p>
          <a:p>
            <a:r>
              <a:rPr lang="ru-RU" i="1" dirty="0"/>
              <a:t>Деловая беседа </a:t>
            </a:r>
            <a:r>
              <a:rPr lang="ru-RU" dirty="0"/>
              <a:t>– специально организованная руководителем встреча с подчиненным, группой подчиненных или приглашенными специалистами для обмена мнениями по заранее оговоренной теме, актуальной для компании.</a:t>
            </a:r>
          </a:p>
          <a:p>
            <a:r>
              <a:rPr lang="ru-RU" i="1" dirty="0"/>
              <a:t>Убеждение – </a:t>
            </a:r>
            <a:r>
              <a:rPr lang="ru-RU" dirty="0"/>
              <a:t>деловая беседа, проводимая руководителем с целью добиться у подчиненного требуемых прочных взглядов или понятий по содержанию УР для его выполнения</a:t>
            </a:r>
          </a:p>
          <a:p>
            <a:r>
              <a:rPr lang="ru-RU" i="1" dirty="0"/>
              <a:t>Разъяснение </a:t>
            </a:r>
            <a:r>
              <a:rPr lang="ru-RU" dirty="0"/>
              <a:t>– деловая беседа, проводимая руководителем с целью объяснить, сделать более понятными суть и содержание 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044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Принуждение </a:t>
            </a:r>
            <a:r>
              <a:rPr lang="ru-RU" dirty="0"/>
              <a:t>– деловая беседа, проводимая руководителем с целью осознанно заставить работника выполнить УР путем угроз или повышенного вознаграждения.</a:t>
            </a:r>
          </a:p>
          <a:p>
            <a:r>
              <a:rPr lang="ru-RU" i="1" dirty="0"/>
              <a:t>Наставление </a:t>
            </a:r>
            <a:r>
              <a:rPr lang="ru-RU" dirty="0"/>
              <a:t>– деловая беседа, проводимая руководителем с целью научить, передать опыт для успешного выполнения УР.</a:t>
            </a:r>
          </a:p>
          <a:p>
            <a:r>
              <a:rPr lang="ru-RU" i="1" dirty="0"/>
              <a:t>Сообщение – </a:t>
            </a:r>
            <a:r>
              <a:rPr lang="ru-RU" dirty="0"/>
              <a:t>деловая беседа, проводимая руководителем с целью передачи дополнительной информации, необходимой для выполнения УР.</a:t>
            </a:r>
          </a:p>
          <a:p>
            <a:r>
              <a:rPr lang="ru-RU" i="1" dirty="0"/>
              <a:t>Личный пример </a:t>
            </a:r>
            <a:r>
              <a:rPr lang="ru-RU" dirty="0"/>
              <a:t>– действия руководителя в среде подчиненных по заранее подготовленному сценарию для развития у них эффекта подражания авторитетам в технике выполнения 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66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Обучение </a:t>
            </a:r>
            <a:r>
              <a:rPr lang="ru-RU" dirty="0"/>
              <a:t>– деловая беседа, проводимая руководителем с целью дать новые знания или информацию для выполнения УР.</a:t>
            </a:r>
          </a:p>
          <a:p>
            <a:r>
              <a:rPr lang="ru-RU" i="1" dirty="0"/>
              <a:t>Совет – </a:t>
            </a:r>
            <a:r>
              <a:rPr lang="ru-RU" dirty="0"/>
              <a:t>деловая беседа, проводимая руководителем с целью поделиться собственными взглядами по способам выполнения УР. Совет не является обязательным для исполнения подчиненным.</a:t>
            </a:r>
          </a:p>
          <a:p>
            <a:r>
              <a:rPr lang="ru-RU" i="1" dirty="0"/>
              <a:t>Деловая игра </a:t>
            </a:r>
            <a:r>
              <a:rPr lang="ru-RU" dirty="0"/>
              <a:t>(тренинг) – специально организованная интенсивная деятельность работников по разработке и реализации УР на основе имитационных моделей реальных процессов. В процессе деловой игры закрепляются навыки РУР</a:t>
            </a:r>
            <a:r>
              <a:rPr lang="ru-RU" i="1" dirty="0"/>
              <a:t> </a:t>
            </a:r>
            <a:r>
              <a:rPr lang="ru-RU" dirty="0"/>
              <a:t>многократным повторением однотипных ситуаций, методов и технологий РУР.</a:t>
            </a:r>
          </a:p>
        </p:txBody>
      </p:sp>
    </p:spTree>
    <p:extLst>
      <p:ext uri="{BB962C8B-B14F-4D97-AF65-F5344CB8AC3E}">
        <p14:creationId xmlns:p14="http://schemas.microsoft.com/office/powerpoint/2010/main" val="3449061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Совещания </a:t>
            </a:r>
            <a:r>
              <a:rPr lang="ru-RU" dirty="0"/>
              <a:t>– коллективные деловые беседы, проводимые руководителем с целью оперативного доведения до подчиненных конкретных задач, использования коллективного разума, обмена информацией и накопленным опытом для выполнения важных УР.</a:t>
            </a:r>
          </a:p>
          <a:p>
            <a:r>
              <a:rPr lang="ru-RU" i="1" dirty="0"/>
              <a:t>Заседания </a:t>
            </a:r>
            <a:r>
              <a:rPr lang="ru-RU" dirty="0"/>
              <a:t>– узкопрофессиональные совещания для решения в основном организационных вопросов (например, заседание коллегии; заседание президиума и т.д.).</a:t>
            </a:r>
          </a:p>
          <a:p>
            <a:r>
              <a:rPr lang="ru-RU" i="1" dirty="0"/>
              <a:t>Отчет </a:t>
            </a:r>
            <a:r>
              <a:rPr lang="ru-RU" dirty="0"/>
              <a:t>– решение специалиста о результатах индивидуальной или коллективной проделанной работы по выполнению УР. Отчет может быть письменным и устным.</a:t>
            </a:r>
          </a:p>
          <a:p>
            <a:r>
              <a:rPr lang="ru-RU" i="1" dirty="0"/>
              <a:t>Деловое слово </a:t>
            </a:r>
            <a:r>
              <a:rPr lang="ru-RU" dirty="0"/>
              <a:t>– твердое решение руководителя, данное подчиненному в устной форме, подкрепленное авторитетом руководителя как среди подчиненных, так и среди вышестоящего руководства.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734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Деловой беседы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dirty="0"/>
              <a:t>1)      Создание взаимно заинтересованной обстановки беседы</a:t>
            </a:r>
          </a:p>
          <a:p>
            <a:pPr marL="0" indent="0">
              <a:buNone/>
            </a:pPr>
            <a:r>
              <a:rPr lang="ru-RU" dirty="0"/>
              <a:t>2)      Согласование основных целевых установок будущего задания</a:t>
            </a:r>
          </a:p>
          <a:p>
            <a:pPr marL="0" indent="0">
              <a:buNone/>
            </a:pPr>
            <a:r>
              <a:rPr lang="ru-RU" dirty="0"/>
              <a:t>3)      Ознакомление исполнителей с необходимой информацией</a:t>
            </a:r>
          </a:p>
          <a:p>
            <a:pPr marL="0" indent="0">
              <a:buNone/>
            </a:pPr>
            <a:r>
              <a:rPr lang="ru-RU" dirty="0"/>
              <a:t>4)      Обоснование задания и аргументирование неясных положений</a:t>
            </a:r>
          </a:p>
          <a:p>
            <a:pPr marL="0" indent="0">
              <a:buNone/>
            </a:pPr>
            <a:r>
              <a:rPr lang="ru-RU" dirty="0"/>
              <a:t>5)      Корректировка задания с учетом предложений исполнителей</a:t>
            </a:r>
          </a:p>
          <a:p>
            <a:pPr marL="0" indent="0">
              <a:buNone/>
            </a:pPr>
            <a:r>
              <a:rPr lang="ru-RU" dirty="0"/>
              <a:t>6)      Принятие окончательного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1932340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Условия  эффективности  Деловой </a:t>
            </a:r>
            <a:r>
              <a:rPr lang="ru-RU" dirty="0"/>
              <a:t>беседы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Внимательно выслушивать собеседника до конца</a:t>
            </a:r>
          </a:p>
          <a:p>
            <a:r>
              <a:rPr lang="ru-RU" dirty="0"/>
              <a:t>Избегать недоразумений и неверных толкований</a:t>
            </a:r>
          </a:p>
          <a:p>
            <a:r>
              <a:rPr lang="ru-RU" dirty="0"/>
              <a:t>Изложение должно быть ясным, наглядным, систематизированным, сжатым, простым и понятным</a:t>
            </a:r>
          </a:p>
          <a:p>
            <a:r>
              <a:rPr lang="ru-RU" dirty="0"/>
              <a:t>Уважать личность собеседника</a:t>
            </a:r>
          </a:p>
          <a:p>
            <a:r>
              <a:rPr lang="ru-RU" dirty="0"/>
              <a:t>Быть вежливым, дружелюбным, дипломатичным</a:t>
            </a:r>
          </a:p>
          <a:p>
            <a:r>
              <a:rPr lang="ru-RU" dirty="0"/>
              <a:t>Любыми способами постараться облегчить собеседнику восприятие ваших предложений как не навязанных 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202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FE545-1484-4A76-BFEA-7B60BD4CE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 в виде проекта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99FF74-BB57-497D-837D-97F299BD2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 форме плана может быть представлен в виде:</a:t>
            </a:r>
          </a:p>
          <a:p>
            <a:r>
              <a:rPr lang="ru-RU" dirty="0"/>
              <a:t>таблиц с указанием номера (кода) мероприятия;</a:t>
            </a:r>
          </a:p>
          <a:p>
            <a:r>
              <a:rPr lang="ru-RU" dirty="0"/>
              <a:t>сетевого графика;</a:t>
            </a:r>
          </a:p>
          <a:p>
            <a:r>
              <a:rPr lang="ru-RU" dirty="0"/>
              <a:t>коротких, лаконичных письменных или устных предписаний (указаний) конкретному работнику с указанием цели, содержания и срока выполнения работы.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397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E1215-61D2-4B64-B063-815724E6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Процедуры разработки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2F11D1-24FC-454B-8510-04DD015E2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1. Оформить документацию о начале выполнения работ с указанием конкретного задания, состава персонала и системы их подчинения, времени исполнения задания, промежуточных этапов контроля хода выполнения, выделяемых ресурсов.</a:t>
            </a:r>
          </a:p>
          <a:p>
            <a:pPr marL="0" indent="0">
              <a:buNone/>
            </a:pPr>
            <a:r>
              <a:rPr lang="ru-RU" dirty="0"/>
              <a:t>2. Ознакомить и разъяснить разработчикам УР содержание организационных документов о начале выполнения работ по разработке УР.</a:t>
            </a:r>
          </a:p>
          <a:p>
            <a:pPr marL="0" indent="0">
              <a:buNone/>
            </a:pPr>
            <a:r>
              <a:rPr lang="ru-RU" dirty="0"/>
              <a:t>3. Разъяснить разработчикам УР их права, ответственность и полномочия при выполнении работы.</a:t>
            </a:r>
          </a:p>
          <a:p>
            <a:pPr marL="0" indent="0">
              <a:buNone/>
            </a:pPr>
            <a:r>
              <a:rPr lang="ru-RU" dirty="0"/>
              <a:t>4. Обсудить с разработчиками УР неучтенные детали для успешного выполнения работ.</a:t>
            </a:r>
          </a:p>
          <a:p>
            <a:pPr marL="0" indent="0">
              <a:buNone/>
            </a:pPr>
            <a:r>
              <a:rPr lang="ru-RU" dirty="0"/>
              <a:t>5. Акцентировать внимание на степени важности предлагаемой работы по разработке УР.</a:t>
            </a:r>
          </a:p>
        </p:txBody>
      </p:sp>
    </p:spTree>
    <p:extLst>
      <p:ext uri="{BB962C8B-B14F-4D97-AF65-F5344CB8AC3E}">
        <p14:creationId xmlns:p14="http://schemas.microsoft.com/office/powerpoint/2010/main" val="3879355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E1215-61D2-4B64-B063-815724E6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Процедуры разработки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2F11D1-24FC-454B-8510-04DD015E2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6. Выделить работникам необходимые оргтехнику, помещение и сообщить источники необходимой деловой информации.</a:t>
            </a:r>
          </a:p>
          <a:p>
            <a:pPr marL="0" indent="0">
              <a:buNone/>
            </a:pPr>
            <a:r>
              <a:rPr lang="ru-RU" dirty="0"/>
              <a:t>7. Провести контроль со стороны юриста или референта на соответствие вариантов разрабатываемого УР действующему законодательству и уставным документам компании.</a:t>
            </a:r>
          </a:p>
          <a:p>
            <a:pPr marL="0" indent="0">
              <a:buNone/>
            </a:pPr>
            <a:r>
              <a:rPr lang="ru-RU" dirty="0"/>
              <a:t>8. Оформить заключение о технической, экономической и организационной выполнимости вариантов УР.</a:t>
            </a:r>
          </a:p>
          <a:p>
            <a:pPr marL="0" indent="0">
              <a:buNone/>
            </a:pPr>
            <a:r>
              <a:rPr lang="ru-RU" dirty="0"/>
              <a:t>9. Получить заключение внешних экспертов о безопасности предстоящей реализации УР в экономической, экологической и других областях.</a:t>
            </a:r>
          </a:p>
        </p:txBody>
      </p:sp>
    </p:spTree>
    <p:extLst>
      <p:ext uri="{BB962C8B-B14F-4D97-AF65-F5344CB8AC3E}">
        <p14:creationId xmlns:p14="http://schemas.microsoft.com/office/powerpoint/2010/main" val="243704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8D1BB-243F-4470-A235-0466D7F1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Процедуры согласования УР.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C21D0D-3A95-4A5E-AFF6-07CA9F97D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 Оформить документацию о физических или юридических лицах, с которыми необходимо согласовать УР.</a:t>
            </a:r>
          </a:p>
          <a:p>
            <a:pPr marL="0" indent="0">
              <a:buNone/>
            </a:pPr>
            <a:r>
              <a:rPr lang="ru-RU" dirty="0"/>
              <a:t>2. Определить и зафиксировать в документе временные периоды согласования, а также наименование и содержание сопроводительных документов.</a:t>
            </a:r>
          </a:p>
          <a:p>
            <a:pPr marL="0" indent="0">
              <a:buNone/>
            </a:pPr>
            <a:r>
              <a:rPr lang="ru-RU" dirty="0"/>
              <a:t>3. Документально оформить общий акт согласования.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73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B0743-7BAF-412B-A618-94D408B93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Процедуры принятия УР.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7F2F14-7E2B-4E5F-AED8-6197696D8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 Документально подтвердить отсутствие в вариантах УР противоречивости решения самому себе и ранее реализованным решениям.</a:t>
            </a:r>
          </a:p>
          <a:p>
            <a:pPr marL="0" indent="0">
              <a:buNone/>
            </a:pPr>
            <a:r>
              <a:rPr lang="ru-RU" dirty="0"/>
              <a:t>2. Документально оформить набор критериев для выбора УР, в том числе наименование, численные или качественные значения их параметров.</a:t>
            </a:r>
          </a:p>
          <a:p>
            <a:pPr marL="0" indent="0">
              <a:buNone/>
            </a:pPr>
            <a:r>
              <a:rPr lang="ru-RU" dirty="0"/>
              <a:t>3. Документально зафиксировать отклонение параметров УР от параметров критериев.</a:t>
            </a:r>
          </a:p>
          <a:p>
            <a:pPr marL="0" indent="0">
              <a:buNone/>
            </a:pPr>
            <a:r>
              <a:rPr lang="ru-RU" dirty="0"/>
              <a:t>4. Документально оформить процедуру принятия УР с указанием даты, ответственных лиц, имеющихся замечаний.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0305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1B9F2-2513-4357-A662-C384ADACB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Процедуры утверждения УР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8E6A33-3BE4-41D6-A8BA-F10FCBAF7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 Оформить документацию о физических или юридических лицах, у которых необходимо утверждать УР.</a:t>
            </a:r>
          </a:p>
          <a:p>
            <a:pPr marL="0" indent="0">
              <a:buNone/>
            </a:pPr>
            <a:r>
              <a:rPr lang="ru-RU" dirty="0"/>
              <a:t>2. Определить и зафиксировать в документе временные периоды утверждения, а также наименование и содержание сопроводительных документов.</a:t>
            </a:r>
          </a:p>
          <a:p>
            <a:pPr marL="0" indent="0">
              <a:buNone/>
            </a:pPr>
            <a:r>
              <a:rPr lang="ru-RU" dirty="0"/>
              <a:t>3. Документально оформить общий акт утверждения.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16426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24</TotalTime>
  <Words>1209</Words>
  <Application>Microsoft Office PowerPoint</Application>
  <PresentationFormat>Широкоэкранный</PresentationFormat>
  <Paragraphs>92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Tw Cen MT</vt:lpstr>
      <vt:lpstr>Капля</vt:lpstr>
      <vt:lpstr>Формы разработки и реализации управленческих решений</vt:lpstr>
      <vt:lpstr>Формы разработки</vt:lpstr>
      <vt:lpstr>Формы разработки</vt:lpstr>
      <vt:lpstr>Формы разработки</vt:lpstr>
      <vt:lpstr>Формы разработки</vt:lpstr>
      <vt:lpstr>Формы разработки</vt:lpstr>
      <vt:lpstr>Формы реализации</vt:lpstr>
      <vt:lpstr>Формы реализации</vt:lpstr>
      <vt:lpstr>Формы реализации</vt:lpstr>
      <vt:lpstr>Формы реализации</vt:lpstr>
      <vt:lpstr>Этапы Деловой беседы</vt:lpstr>
      <vt:lpstr>Условия  эффективности  Деловой беседы</vt:lpstr>
      <vt:lpstr>Формы реализации в виде проекта</vt:lpstr>
      <vt:lpstr>Процедуры разработки УР</vt:lpstr>
      <vt:lpstr>Процедуры разработки УР</vt:lpstr>
      <vt:lpstr>Процедуры согласования УР. </vt:lpstr>
      <vt:lpstr>Процедуры принятия УР.</vt:lpstr>
      <vt:lpstr>Процедуры утверждения УР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разработки и реализации управленческих решений</dc:title>
  <dc:creator>Katerina Shumik</dc:creator>
  <cp:lastModifiedBy>Katerina Shumik</cp:lastModifiedBy>
  <cp:revision>5</cp:revision>
  <dcterms:created xsi:type="dcterms:W3CDTF">2018-12-03T11:05:19Z</dcterms:created>
  <dcterms:modified xsi:type="dcterms:W3CDTF">2019-12-08T09:34:24Z</dcterms:modified>
</cp:coreProperties>
</file>