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sldIdLst>
    <p:sldId id="256" r:id="rId2"/>
    <p:sldId id="266" r:id="rId3"/>
    <p:sldId id="257" r:id="rId4"/>
    <p:sldId id="267" r:id="rId5"/>
    <p:sldId id="268" r:id="rId6"/>
    <p:sldId id="271" r:id="rId7"/>
    <p:sldId id="272" r:id="rId8"/>
    <p:sldId id="273" r:id="rId9"/>
    <p:sldId id="27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114" d="100"/>
          <a:sy n="114" d="100"/>
        </p:scale>
        <p:origin x="30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5CA1159D-CB0C-49BC-A539-8BECBA1CC924}" type="datetimeFigureOut">
              <a:rPr lang="ru-RU" smtClean="0"/>
              <a:t>15.03.2022</a:t>
            </a:fld>
            <a:endParaRPr lang="ru-RU"/>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C79E5126-61C7-47EC-B989-AB6AF86048A4}"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1892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CA1159D-CB0C-49BC-A539-8BECBA1CC924}" type="datetimeFigureOut">
              <a:rPr lang="ru-RU" smtClean="0"/>
              <a:t>15.03.2022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2693975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CA1159D-CB0C-49BC-A539-8BECBA1CC924}" type="datetimeFigureOut">
              <a:rPr lang="ru-RU" smtClean="0"/>
              <a:t>15.03.2022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9E5126-61C7-47EC-B989-AB6AF86048A4}"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983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CA1159D-CB0C-49BC-A539-8BECBA1CC924}" type="datetimeFigureOut">
              <a:rPr lang="ru-RU" smtClean="0"/>
              <a:t>15.03.2022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4213654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CA1159D-CB0C-49BC-A539-8BECBA1CC924}" type="datetimeFigureOut">
              <a:rPr lang="ru-RU" smtClean="0"/>
              <a:t>15.03.2022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1332476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CA1159D-CB0C-49BC-A539-8BECBA1CC924}" type="datetimeFigureOut">
              <a:rPr lang="ru-RU" smtClean="0"/>
              <a:t>15.03.2022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294920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1159D-CB0C-49BC-A539-8BECBA1CC924}" type="datetimeFigureOut">
              <a:rPr lang="ru-RU" smtClean="0"/>
              <a:t>15.03.2022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68358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CA1159D-CB0C-49BC-A539-8BECBA1CC924}" type="datetimeFigureOut">
              <a:rPr lang="ru-RU" smtClean="0"/>
              <a:t>15.03.2022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173614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CA1159D-CB0C-49BC-A539-8BECBA1CC924}" type="datetimeFigureOut">
              <a:rPr lang="ru-RU" smtClean="0"/>
              <a:t>15.03.2022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197816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CA1159D-CB0C-49BC-A539-8BECBA1CC924}" type="datetimeFigureOut">
              <a:rPr lang="ru-RU" smtClean="0"/>
              <a:t>15.03.2022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2671972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CA1159D-CB0C-49BC-A539-8BECBA1CC924}" type="datetimeFigureOut">
              <a:rPr lang="ru-RU" smtClean="0"/>
              <a:t>15.03.2022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9E5126-61C7-47EC-B989-AB6AF86048A4}" type="slidenum">
              <a:rPr lang="ru-RU" smtClean="0"/>
              <a:t>‹#›</a:t>
            </a:fld>
            <a:endParaRPr lang="ru-RU"/>
          </a:p>
        </p:txBody>
      </p:sp>
    </p:spTree>
    <p:extLst>
      <p:ext uri="{BB962C8B-B14F-4D97-AF65-F5344CB8AC3E}">
        <p14:creationId xmlns:p14="http://schemas.microsoft.com/office/powerpoint/2010/main" val="2494721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CA1159D-CB0C-49BC-A539-8BECBA1CC924}" type="datetimeFigureOut">
              <a:rPr lang="ru-RU" smtClean="0"/>
              <a:t>15.03.2022</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79E5126-61C7-47EC-B989-AB6AF86048A4}" type="slidenum">
              <a:rPr lang="ru-RU" smtClean="0"/>
              <a:t>‹#›</a:t>
            </a:fld>
            <a:endParaRPr lang="ru-RU"/>
          </a:p>
        </p:txBody>
      </p:sp>
    </p:spTree>
    <p:extLst>
      <p:ext uri="{BB962C8B-B14F-4D97-AF65-F5344CB8AC3E}">
        <p14:creationId xmlns:p14="http://schemas.microsoft.com/office/powerpoint/2010/main" val="242622562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93FB92-DB39-48EE-BC4C-4AF7752375C2}"/>
              </a:ext>
            </a:extLst>
          </p:cNvPr>
          <p:cNvSpPr>
            <a:spLocks noGrp="1"/>
          </p:cNvSpPr>
          <p:nvPr>
            <p:ph type="ctrTitle"/>
          </p:nvPr>
        </p:nvSpPr>
        <p:spPr/>
        <p:txBody>
          <a:bodyPr>
            <a:normAutofit fontScale="90000"/>
          </a:bodyPr>
          <a:lstStyle/>
          <a:p>
            <a:r>
              <a:rPr lang="ru-RU" dirty="0"/>
              <a:t>Модели жизненного цикла Л. </a:t>
            </a:r>
            <a:r>
              <a:rPr lang="ru-RU" dirty="0" err="1"/>
              <a:t>Грейнера</a:t>
            </a:r>
            <a:r>
              <a:rPr lang="ru-RU" dirty="0"/>
              <a:t> и </a:t>
            </a:r>
            <a:r>
              <a:rPr lang="ru-RU" dirty="0" err="1"/>
              <a:t>И</a:t>
            </a:r>
            <a:r>
              <a:rPr lang="ru-RU" dirty="0"/>
              <a:t>. </a:t>
            </a:r>
            <a:r>
              <a:rPr lang="ru-RU" dirty="0" err="1"/>
              <a:t>Адизеса</a:t>
            </a:r>
            <a:endParaRPr lang="ru-RU" dirty="0"/>
          </a:p>
        </p:txBody>
      </p:sp>
      <p:sp>
        <p:nvSpPr>
          <p:cNvPr id="3" name="Подзаголовок 2">
            <a:extLst>
              <a:ext uri="{FF2B5EF4-FFF2-40B4-BE49-F238E27FC236}">
                <a16:creationId xmlns:a16="http://schemas.microsoft.com/office/drawing/2014/main" id="{CC42E5B8-C7AE-463F-B216-B772AEE07E7B}"/>
              </a:ext>
            </a:extLst>
          </p:cNvPr>
          <p:cNvSpPr>
            <a:spLocks noGrp="1"/>
          </p:cNvSpPr>
          <p:nvPr>
            <p:ph type="subTitle" idx="1"/>
          </p:nvPr>
        </p:nvSpPr>
        <p:spPr/>
        <p:txBody>
          <a:bodyPr/>
          <a:lstStyle/>
          <a:p>
            <a:r>
              <a:rPr lang="ru-RU" dirty="0"/>
              <a:t>Тема 2</a:t>
            </a:r>
          </a:p>
        </p:txBody>
      </p:sp>
    </p:spTree>
    <p:extLst>
      <p:ext uri="{BB962C8B-B14F-4D97-AF65-F5344CB8AC3E}">
        <p14:creationId xmlns:p14="http://schemas.microsoft.com/office/powerpoint/2010/main" val="3761926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3606D1-65BC-4459-9105-E6E5243093CB}"/>
              </a:ext>
            </a:extLst>
          </p:cNvPr>
          <p:cNvSpPr>
            <a:spLocks noGrp="1"/>
          </p:cNvSpPr>
          <p:nvPr>
            <p:ph type="title"/>
          </p:nvPr>
        </p:nvSpPr>
        <p:spPr>
          <a:xfrm>
            <a:off x="509631" y="298536"/>
            <a:ext cx="10307594" cy="557142"/>
          </a:xfrm>
        </p:spPr>
        <p:txBody>
          <a:bodyPr>
            <a:noAutofit/>
          </a:bodyPr>
          <a:lstStyle/>
          <a:p>
            <a:r>
              <a:rPr lang="ru-RU" sz="3200" dirty="0"/>
              <a:t>Модель жизненного цикла Ларри </a:t>
            </a:r>
            <a:r>
              <a:rPr lang="ru-RU" sz="3200" dirty="0" err="1"/>
              <a:t>Грейнера</a:t>
            </a:r>
            <a:endParaRPr lang="ru-RU" sz="3200" dirty="0"/>
          </a:p>
        </p:txBody>
      </p:sp>
      <p:pic>
        <p:nvPicPr>
          <p:cNvPr id="4" name="Объект 3">
            <a:extLst>
              <a:ext uri="{FF2B5EF4-FFF2-40B4-BE49-F238E27FC236}">
                <a16:creationId xmlns:a16="http://schemas.microsoft.com/office/drawing/2014/main" id="{0BA0D874-DA89-4CB4-9F50-871517A10EB9}"/>
              </a:ext>
            </a:extLst>
          </p:cNvPr>
          <p:cNvPicPr>
            <a:picLocks noGrp="1" noChangeAspect="1"/>
          </p:cNvPicPr>
          <p:nvPr>
            <p:ph idx="1"/>
          </p:nvPr>
        </p:nvPicPr>
        <p:blipFill>
          <a:blip r:embed="rId2"/>
          <a:stretch>
            <a:fillRect/>
          </a:stretch>
        </p:blipFill>
        <p:spPr>
          <a:xfrm>
            <a:off x="5851525" y="1655358"/>
            <a:ext cx="5213350" cy="3547284"/>
          </a:xfrm>
          <a:prstGeom prst="rect">
            <a:avLst/>
          </a:prstGeom>
        </p:spPr>
      </p:pic>
      <p:sp>
        <p:nvSpPr>
          <p:cNvPr id="5" name="Текст 4">
            <a:extLst>
              <a:ext uri="{FF2B5EF4-FFF2-40B4-BE49-F238E27FC236}">
                <a16:creationId xmlns:a16="http://schemas.microsoft.com/office/drawing/2014/main" id="{05313208-AF9E-4916-9F36-3A95BD9B0F7F}"/>
              </a:ext>
            </a:extLst>
          </p:cNvPr>
          <p:cNvSpPr>
            <a:spLocks noGrp="1"/>
          </p:cNvSpPr>
          <p:nvPr>
            <p:ph type="body" sz="half" idx="2"/>
          </p:nvPr>
        </p:nvSpPr>
        <p:spPr>
          <a:xfrm>
            <a:off x="509631" y="960953"/>
            <a:ext cx="3802310" cy="5584400"/>
          </a:xfrm>
        </p:spPr>
        <p:txBody>
          <a:bodyPr>
            <a:noAutofit/>
          </a:bodyPr>
          <a:lstStyle/>
          <a:p>
            <a:pPr marL="285750" indent="-285750">
              <a:buFont typeface="Arial" panose="020B0604020202020204" pitchFamily="34" charset="0"/>
              <a:buChar char="•"/>
            </a:pPr>
            <a:r>
              <a:rPr lang="ru-RU" sz="1900" dirty="0"/>
              <a:t>Компания за время своего существования в отрасли последовательно проходит через 5 этапов роста.</a:t>
            </a:r>
          </a:p>
          <a:p>
            <a:pPr marL="285750" indent="-285750">
              <a:buFont typeface="Arial" panose="020B0604020202020204" pitchFamily="34" charset="0"/>
              <a:buChar char="•"/>
            </a:pPr>
            <a:endParaRPr lang="ru-RU" sz="1200" dirty="0"/>
          </a:p>
          <a:p>
            <a:pPr marL="285750" indent="-285750">
              <a:buFont typeface="Arial" panose="020B0604020202020204" pitchFamily="34" charset="0"/>
              <a:buChar char="•"/>
            </a:pPr>
            <a:r>
              <a:rPr lang="ru-RU" sz="1900" dirty="0"/>
              <a:t>Каждый этап роста компании имеет 2 ярко-выраженные фазы: эволюционное развитие и революционное развитие.</a:t>
            </a:r>
          </a:p>
          <a:p>
            <a:pPr marL="285750" indent="-285750">
              <a:buFont typeface="Arial" panose="020B0604020202020204" pitchFamily="34" charset="0"/>
              <a:buChar char="•"/>
            </a:pPr>
            <a:endParaRPr lang="ru-RU" sz="1200" dirty="0"/>
          </a:p>
          <a:p>
            <a:pPr marL="285750" indent="-285750">
              <a:buFont typeface="Arial" panose="020B0604020202020204" pitchFamily="34" charset="0"/>
              <a:buChar char="•"/>
            </a:pPr>
            <a:r>
              <a:rPr lang="ru-RU" sz="1900" dirty="0"/>
              <a:t>В молодых и динамично развивающихся отраслях компании растут стремительно и эволюционные этапы сменяются быстро. В зрелых отраслях эволюционная стадия развития компании проходит очень медленно.</a:t>
            </a:r>
          </a:p>
        </p:txBody>
      </p:sp>
    </p:spTree>
    <p:extLst>
      <p:ext uri="{BB962C8B-B14F-4D97-AF65-F5344CB8AC3E}">
        <p14:creationId xmlns:p14="http://schemas.microsoft.com/office/powerpoint/2010/main" val="1486164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6040C-4FFE-464E-9835-28D038902668}"/>
              </a:ext>
            </a:extLst>
          </p:cNvPr>
          <p:cNvSpPr>
            <a:spLocks noGrp="1"/>
          </p:cNvSpPr>
          <p:nvPr>
            <p:ph type="title"/>
          </p:nvPr>
        </p:nvSpPr>
        <p:spPr>
          <a:xfrm>
            <a:off x="609600" y="542925"/>
            <a:ext cx="9875520" cy="571500"/>
          </a:xfrm>
        </p:spPr>
        <p:txBody>
          <a:bodyPr>
            <a:normAutofit fontScale="90000"/>
          </a:bodyPr>
          <a:lstStyle/>
          <a:p>
            <a:r>
              <a:rPr lang="ru-RU" dirty="0"/>
              <a:t>Этапы модели Л. </a:t>
            </a:r>
            <a:r>
              <a:rPr lang="ru-RU" dirty="0" err="1"/>
              <a:t>Грейнера</a:t>
            </a:r>
            <a:endParaRPr lang="ru-RU" dirty="0"/>
          </a:p>
        </p:txBody>
      </p:sp>
      <p:sp>
        <p:nvSpPr>
          <p:cNvPr id="3" name="Объект 2">
            <a:extLst>
              <a:ext uri="{FF2B5EF4-FFF2-40B4-BE49-F238E27FC236}">
                <a16:creationId xmlns:a16="http://schemas.microsoft.com/office/drawing/2014/main" id="{78ED5973-C057-4B5F-B295-FAF966EBC9CD}"/>
              </a:ext>
            </a:extLst>
          </p:cNvPr>
          <p:cNvSpPr>
            <a:spLocks noGrp="1"/>
          </p:cNvSpPr>
          <p:nvPr>
            <p:ph idx="1"/>
          </p:nvPr>
        </p:nvSpPr>
        <p:spPr>
          <a:xfrm>
            <a:off x="609600" y="1181100"/>
            <a:ext cx="11096625" cy="5257800"/>
          </a:xfrm>
        </p:spPr>
        <p:txBody>
          <a:bodyPr>
            <a:normAutofit fontScale="92500" lnSpcReduction="10000"/>
          </a:bodyPr>
          <a:lstStyle/>
          <a:p>
            <a:pPr marL="502920" indent="-457200">
              <a:buFont typeface="+mj-lt"/>
              <a:buAutoNum type="arabicPeriod"/>
            </a:pPr>
            <a:r>
              <a:rPr lang="ru-RU" b="1" u="sng" dirty="0"/>
              <a:t>рост через </a:t>
            </a:r>
            <a:r>
              <a:rPr lang="ru-RU" dirty="0"/>
              <a:t>творчество - компания только создает свой продукт и определяет границы своего рынка. Стремительный рост бизнеса на данном этапе приводит к возникновению кризиса лидерства. Чем больше становится компания, тем выше должны быть компетенции руководящего персонала. Руководитель должен повышать производительность растущего числа сотрудников. Неформальное управление становится невозможным при росте числа сотрудников. Поэтому учредитель должен внедрить в компанию более формализованную форму управления, установить правила, приоритеты и принципы работы. Учредитель бизнеса может это сделать самостоятельно или нанять профессионального менеджера для решения поставленных задач.</a:t>
            </a:r>
          </a:p>
          <a:p>
            <a:pPr marL="502920" indent="-457200">
              <a:buFont typeface="+mj-lt"/>
              <a:buAutoNum type="arabicPeriod"/>
            </a:pPr>
            <a:r>
              <a:rPr lang="ru-RU" b="1" u="sng" dirty="0"/>
              <a:t>рост через управление</a:t>
            </a:r>
            <a:r>
              <a:rPr lang="ru-RU" dirty="0"/>
              <a:t> - после установления четких правил работы в компании начинается стабильный рост продаж. Компания растет, появляются новые отделы и новый управленческий персонал. Увеличение размеров бизнеса является причиной нового кризиса — кризиса автономии. Менеджеры среднего звена теряют свою производительность по при  чине жесткой системы централизованного управления. Необходимость согласования решения у вышестоящего управления, отсутствие возможности принимать решение самостоятельно тормозят важные процессы в компании. Компания может преодолеть кризис автономии в случае, если пре  доставит более низким звеньям в компании больше полномочий. Руководитель бизнеса должен научиться и правильно настроить в компании процессы делегирования.</a:t>
            </a:r>
          </a:p>
          <a:p>
            <a:endParaRPr lang="ru-RU" dirty="0"/>
          </a:p>
        </p:txBody>
      </p:sp>
    </p:spTree>
    <p:extLst>
      <p:ext uri="{BB962C8B-B14F-4D97-AF65-F5344CB8AC3E}">
        <p14:creationId xmlns:p14="http://schemas.microsoft.com/office/powerpoint/2010/main" val="887326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6040C-4FFE-464E-9835-28D038902668}"/>
              </a:ext>
            </a:extLst>
          </p:cNvPr>
          <p:cNvSpPr>
            <a:spLocks noGrp="1"/>
          </p:cNvSpPr>
          <p:nvPr>
            <p:ph type="title"/>
          </p:nvPr>
        </p:nvSpPr>
        <p:spPr>
          <a:xfrm>
            <a:off x="609600" y="542925"/>
            <a:ext cx="9875520" cy="571500"/>
          </a:xfrm>
        </p:spPr>
        <p:txBody>
          <a:bodyPr>
            <a:normAutofit fontScale="90000"/>
          </a:bodyPr>
          <a:lstStyle/>
          <a:p>
            <a:r>
              <a:rPr lang="ru-RU" dirty="0"/>
              <a:t>Этапы модели Л. </a:t>
            </a:r>
            <a:r>
              <a:rPr lang="ru-RU" dirty="0" err="1"/>
              <a:t>Грейнера</a:t>
            </a:r>
            <a:endParaRPr lang="ru-RU" dirty="0"/>
          </a:p>
        </p:txBody>
      </p:sp>
      <p:sp>
        <p:nvSpPr>
          <p:cNvPr id="3" name="Объект 2">
            <a:extLst>
              <a:ext uri="{FF2B5EF4-FFF2-40B4-BE49-F238E27FC236}">
                <a16:creationId xmlns:a16="http://schemas.microsoft.com/office/drawing/2014/main" id="{78ED5973-C057-4B5F-B295-FAF966EBC9CD}"/>
              </a:ext>
            </a:extLst>
          </p:cNvPr>
          <p:cNvSpPr>
            <a:spLocks noGrp="1"/>
          </p:cNvSpPr>
          <p:nvPr>
            <p:ph idx="1"/>
          </p:nvPr>
        </p:nvSpPr>
        <p:spPr>
          <a:xfrm>
            <a:off x="609600" y="1181100"/>
            <a:ext cx="11096625" cy="5257800"/>
          </a:xfrm>
        </p:spPr>
        <p:txBody>
          <a:bodyPr>
            <a:normAutofit fontScale="85000" lnSpcReduction="20000"/>
          </a:bodyPr>
          <a:lstStyle/>
          <a:p>
            <a:pPr marL="502920" indent="-457200">
              <a:buFont typeface="+mj-lt"/>
              <a:buAutoNum type="arabicPeriod" startAt="3"/>
            </a:pPr>
            <a:r>
              <a:rPr lang="ru-RU" b="1" u="sng" dirty="0"/>
              <a:t>рост через делегирование </a:t>
            </a:r>
            <a:r>
              <a:rPr lang="ru-RU" dirty="0"/>
              <a:t>- когда все процессы делегирования полномочий определены, компания продолжает свою эволюцию. Рост обеспечивается в первую очередь мотивацией персонала. Сотрудники, не скованные излишней отчетностью и контролем, начинают быстрее принимать решения, что помогает укрепить бизнес, захватить новые рынки и расширить ас  сортимент производимых товаров и услуг. В результате такого роста возникает очередной кризис в компании — кризис контроля. Автономия и самостоятельность сотрудников может приводить к решениям, с которыми не согласно руководство организации, которое начинает заново вводить более жесткие формы контроля и отчетности. </a:t>
            </a:r>
          </a:p>
          <a:p>
            <a:pPr marL="502920" indent="-457200">
              <a:buFont typeface="+mj-lt"/>
              <a:buAutoNum type="arabicPeriod" startAt="3"/>
            </a:pPr>
            <a:r>
              <a:rPr lang="ru-RU" b="1" u="sng" dirty="0"/>
              <a:t>рост через координирование - б</a:t>
            </a:r>
            <a:r>
              <a:rPr lang="ru-RU" dirty="0"/>
              <a:t>лагодаря принятию согласованных решений организация снова увеличивает эффективность своей деятельности. Теперь все решения соотносятся с общей миссией компании и с общими целями ее менеджмента, риск ошибок уменьшается. Но появление новых точек контроля в большой компании приводит к развитию волокиты. Процедуры преобладают над решениями и задачами компании. Возникает кризис бюрократии. Снижается общая инновационность в компании так же, как и гибкость и скорость принятия решений.</a:t>
            </a:r>
          </a:p>
          <a:p>
            <a:pPr marL="502920" indent="-457200">
              <a:buFont typeface="+mj-lt"/>
              <a:buAutoNum type="arabicPeriod" startAt="3"/>
            </a:pPr>
            <a:r>
              <a:rPr lang="ru-RU" b="1" u="sng" dirty="0"/>
              <a:t>рост через сотрудничество </a:t>
            </a:r>
            <a:r>
              <a:rPr lang="ru-RU" dirty="0"/>
              <a:t>- компания пересматривает по  строение взаимоотношений внутри компании. Данный этап характеризуется появлением командной работы для решения поставленных задач, сокращается персонал, формальные системы управления упрощаются, возрастает количество обсуждений в открытой форме, появляется система обучения персонала внутри компании. </a:t>
            </a:r>
          </a:p>
          <a:p>
            <a:r>
              <a:rPr lang="ru-RU" dirty="0"/>
              <a:t>Кризис на последнем этапе роста компании еще не получил свое название. </a:t>
            </a:r>
            <a:r>
              <a:rPr lang="ru-RU" dirty="0" err="1"/>
              <a:t>Грейнер</a:t>
            </a:r>
            <a:r>
              <a:rPr lang="ru-RU" dirty="0"/>
              <a:t> считал, что данный кризис будет связан с физическим и моральным истощением сотрудника по причине интенсив  ной работы в команде, с одной стороны, и внедрения новых способов работы — с другой. </a:t>
            </a:r>
          </a:p>
          <a:p>
            <a:pPr marL="502920" indent="-457200">
              <a:buFont typeface="+mj-lt"/>
              <a:buAutoNum type="arabicPeriod" startAt="3"/>
            </a:pPr>
            <a:endParaRPr lang="ru-RU" dirty="0"/>
          </a:p>
        </p:txBody>
      </p:sp>
    </p:spTree>
    <p:extLst>
      <p:ext uri="{BB962C8B-B14F-4D97-AF65-F5344CB8AC3E}">
        <p14:creationId xmlns:p14="http://schemas.microsoft.com/office/powerpoint/2010/main" val="2424118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51FDFF7-96D3-4BA8-BD60-BA272D524A4C}"/>
              </a:ext>
            </a:extLst>
          </p:cNvPr>
          <p:cNvSpPr>
            <a:spLocks noGrp="1"/>
          </p:cNvSpPr>
          <p:nvPr>
            <p:ph type="title"/>
          </p:nvPr>
        </p:nvSpPr>
        <p:spPr>
          <a:xfrm>
            <a:off x="434131" y="274041"/>
            <a:ext cx="10131425" cy="548081"/>
          </a:xfrm>
        </p:spPr>
        <p:txBody>
          <a:bodyPr>
            <a:normAutofit fontScale="90000"/>
          </a:bodyPr>
          <a:lstStyle/>
          <a:p>
            <a:r>
              <a:rPr lang="ru-RU" dirty="0"/>
              <a:t>Модель жизненного цикла Ицхака </a:t>
            </a:r>
            <a:r>
              <a:rPr lang="ru-RU" dirty="0" err="1"/>
              <a:t>Адизеса</a:t>
            </a:r>
            <a:endParaRPr lang="ru-RU" dirty="0"/>
          </a:p>
        </p:txBody>
      </p:sp>
      <p:sp>
        <p:nvSpPr>
          <p:cNvPr id="5" name="Объект 4">
            <a:extLst>
              <a:ext uri="{FF2B5EF4-FFF2-40B4-BE49-F238E27FC236}">
                <a16:creationId xmlns:a16="http://schemas.microsoft.com/office/drawing/2014/main" id="{6D137CFF-5CF3-4ECF-9A4F-1A039C0D3224}"/>
              </a:ext>
            </a:extLst>
          </p:cNvPr>
          <p:cNvSpPr>
            <a:spLocks noGrp="1"/>
          </p:cNvSpPr>
          <p:nvPr>
            <p:ph sz="half" idx="1"/>
          </p:nvPr>
        </p:nvSpPr>
        <p:spPr>
          <a:xfrm>
            <a:off x="434131" y="1138817"/>
            <a:ext cx="3260414" cy="5445142"/>
          </a:xfrm>
        </p:spPr>
        <p:txBody>
          <a:bodyPr>
            <a:normAutofit/>
          </a:bodyPr>
          <a:lstStyle/>
          <a:p>
            <a:r>
              <a:rPr lang="ru-RU" sz="2000" dirty="0"/>
              <a:t>Фундаментальный закон, гласящий, что все организации, как живые организмы, проходят через схожие стадии жизненного цикла и демонстрируют прогнозируемые и повторяющиеся модели поведения.</a:t>
            </a:r>
          </a:p>
          <a:p>
            <a:endParaRPr lang="ru-RU" sz="1200" dirty="0"/>
          </a:p>
          <a:p>
            <a:r>
              <a:rPr lang="ru-RU" sz="2000" dirty="0"/>
              <a:t>Менеджмент — это процесс достижения результатов и эффективности в краткосрочном и долгосрочном периодах.</a:t>
            </a:r>
          </a:p>
          <a:p>
            <a:endParaRPr lang="ru-RU" dirty="0"/>
          </a:p>
        </p:txBody>
      </p:sp>
      <p:pic>
        <p:nvPicPr>
          <p:cNvPr id="1032" name="Picture 8" descr="https://bstudy.net/htm/img/21/11666/9.png">
            <a:extLst>
              <a:ext uri="{FF2B5EF4-FFF2-40B4-BE49-F238E27FC236}">
                <a16:creationId xmlns:a16="http://schemas.microsoft.com/office/drawing/2014/main" id="{443DDDE8-7679-409E-B26F-184B91086E7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47913" y="1322942"/>
            <a:ext cx="7870049" cy="3923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55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6040C-4FFE-464E-9835-28D038902668}"/>
              </a:ext>
            </a:extLst>
          </p:cNvPr>
          <p:cNvSpPr>
            <a:spLocks noGrp="1"/>
          </p:cNvSpPr>
          <p:nvPr>
            <p:ph type="title"/>
          </p:nvPr>
        </p:nvSpPr>
        <p:spPr>
          <a:xfrm>
            <a:off x="609600" y="542925"/>
            <a:ext cx="9875520" cy="571500"/>
          </a:xfrm>
        </p:spPr>
        <p:txBody>
          <a:bodyPr>
            <a:normAutofit fontScale="90000"/>
          </a:bodyPr>
          <a:lstStyle/>
          <a:p>
            <a:r>
              <a:rPr lang="ru-RU" dirty="0"/>
              <a:t>Этапы модели И. </a:t>
            </a:r>
            <a:r>
              <a:rPr lang="ru-RU" dirty="0" err="1"/>
              <a:t>Адизеса</a:t>
            </a:r>
            <a:endParaRPr lang="ru-RU" dirty="0"/>
          </a:p>
        </p:txBody>
      </p:sp>
      <p:sp>
        <p:nvSpPr>
          <p:cNvPr id="3" name="Объект 2">
            <a:extLst>
              <a:ext uri="{FF2B5EF4-FFF2-40B4-BE49-F238E27FC236}">
                <a16:creationId xmlns:a16="http://schemas.microsoft.com/office/drawing/2014/main" id="{78ED5973-C057-4B5F-B295-FAF966EBC9CD}"/>
              </a:ext>
            </a:extLst>
          </p:cNvPr>
          <p:cNvSpPr>
            <a:spLocks noGrp="1"/>
          </p:cNvSpPr>
          <p:nvPr>
            <p:ph idx="1"/>
          </p:nvPr>
        </p:nvSpPr>
        <p:spPr>
          <a:xfrm>
            <a:off x="609600" y="1181100"/>
            <a:ext cx="11096625" cy="5257800"/>
          </a:xfrm>
        </p:spPr>
        <p:txBody>
          <a:bodyPr>
            <a:normAutofit lnSpcReduction="10000"/>
          </a:bodyPr>
          <a:lstStyle/>
          <a:p>
            <a:pPr marL="502920" indent="-457200">
              <a:buFont typeface="+mj-lt"/>
              <a:buAutoNum type="arabicPeriod"/>
            </a:pPr>
            <a:r>
              <a:rPr lang="ru-RU" b="1" u="sng" dirty="0"/>
              <a:t>Выхаживание </a:t>
            </a:r>
            <a:r>
              <a:rPr lang="ru-RU" dirty="0"/>
              <a:t> — этап создания организации. У основателя (основателей) родилась бизнес-идея, он (они) горит энтузиазмом. Опасность, которая может загубить еще не рожденную организацию в самом начале, состоит в том, что, желая реализовать свою идею, предприниматель не достаточно считается с реальным положением дел на рынке.</a:t>
            </a:r>
          </a:p>
          <a:p>
            <a:pPr marL="502920" indent="-457200">
              <a:buFont typeface="+mj-lt"/>
              <a:buAutoNum type="arabicPeriod"/>
            </a:pPr>
            <a:r>
              <a:rPr lang="ru-RU" b="1" u="sng" dirty="0"/>
              <a:t>Младенчество. </a:t>
            </a:r>
            <a:r>
              <a:rPr lang="ru-RU" dirty="0"/>
              <a:t>Время самоотверженных усилий для реализации мечты. Этап характеризуется неформальностью служебных отношений, отсутствием иерархии (например, все называют друг друга по именам). Нет формальной организационной структуры — есть союз единомышленников. Нет системы оценок выполненной работы, решение, что нужно делать, принимается стремительно, организация идет от кризиса к кризису, борется за выживание. </a:t>
            </a:r>
          </a:p>
          <a:p>
            <a:pPr marL="502920" indent="-457200">
              <a:buFont typeface="+mj-lt"/>
              <a:buAutoNum type="arabicPeriod"/>
            </a:pPr>
            <a:r>
              <a:rPr lang="ru-RU" b="1" u="sng" dirty="0"/>
              <a:t>Стадия быстрого роста («Давай-давай!»). </a:t>
            </a:r>
            <a:r>
              <a:rPr lang="ru-RU" dirty="0"/>
              <a:t>Относительная финансовая стабильность, рост уровня продаж. Это новый этап внутренней ответственности организации. Ситуация опасна тем, что выживание выглядит как процветание, хотя до этой стадии еще далеко. Завышенная оценка потенциала организации в виде установки: «Мы все можем!»— способна привести к гибели фирмы.</a:t>
            </a:r>
          </a:p>
        </p:txBody>
      </p:sp>
    </p:spTree>
    <p:extLst>
      <p:ext uri="{BB962C8B-B14F-4D97-AF65-F5344CB8AC3E}">
        <p14:creationId xmlns:p14="http://schemas.microsoft.com/office/powerpoint/2010/main" val="324339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6040C-4FFE-464E-9835-28D038902668}"/>
              </a:ext>
            </a:extLst>
          </p:cNvPr>
          <p:cNvSpPr>
            <a:spLocks noGrp="1"/>
          </p:cNvSpPr>
          <p:nvPr>
            <p:ph type="title"/>
          </p:nvPr>
        </p:nvSpPr>
        <p:spPr>
          <a:xfrm>
            <a:off x="609600" y="542925"/>
            <a:ext cx="9875520" cy="571500"/>
          </a:xfrm>
        </p:spPr>
        <p:txBody>
          <a:bodyPr>
            <a:normAutofit fontScale="90000"/>
          </a:bodyPr>
          <a:lstStyle/>
          <a:p>
            <a:r>
              <a:rPr lang="ru-RU" dirty="0"/>
              <a:t>Этапы модели И. </a:t>
            </a:r>
            <a:r>
              <a:rPr lang="ru-RU" dirty="0" err="1"/>
              <a:t>Адизеса</a:t>
            </a:r>
            <a:endParaRPr lang="ru-RU" dirty="0"/>
          </a:p>
        </p:txBody>
      </p:sp>
      <p:sp>
        <p:nvSpPr>
          <p:cNvPr id="3" name="Объект 2">
            <a:extLst>
              <a:ext uri="{FF2B5EF4-FFF2-40B4-BE49-F238E27FC236}">
                <a16:creationId xmlns:a16="http://schemas.microsoft.com/office/drawing/2014/main" id="{78ED5973-C057-4B5F-B295-FAF966EBC9CD}"/>
              </a:ext>
            </a:extLst>
          </p:cNvPr>
          <p:cNvSpPr>
            <a:spLocks noGrp="1"/>
          </p:cNvSpPr>
          <p:nvPr>
            <p:ph idx="1"/>
          </p:nvPr>
        </p:nvSpPr>
        <p:spPr>
          <a:xfrm>
            <a:off x="609600" y="1181100"/>
            <a:ext cx="11096625" cy="5257800"/>
          </a:xfrm>
        </p:spPr>
        <p:txBody>
          <a:bodyPr>
            <a:normAutofit lnSpcReduction="10000"/>
          </a:bodyPr>
          <a:lstStyle/>
          <a:p>
            <a:pPr marL="502920" indent="-457200">
              <a:buFont typeface="+mj-lt"/>
              <a:buAutoNum type="arabicPeriod" startAt="4"/>
            </a:pPr>
            <a:r>
              <a:rPr lang="ru-RU" b="1" u="sng" dirty="0"/>
              <a:t>Юность.</a:t>
            </a:r>
            <a:r>
              <a:rPr lang="ru-RU" dirty="0"/>
              <a:t> Децентрализация, делегирование полномочий становятся необходимы. Принципиально появление фигуры профессионального наемного менеджера (исполнительного директора, вице-президента), который должен выполнять функции, прежде отсутствующие или распыленные, то есть уметь делать то, что не умеют, к чему не готовы те, кто работает в фирме, и в то же время и основатель, и его соратники невольно ищут «своего», «похожего на нас». Юность — время конфликтов. Сотрудники начинают задумываться о личных интересах, проявляются амбиции. Усложняются отношения между основателем и менеджером, менеджером и ветеранами, ветеранами и новичками.</a:t>
            </a:r>
          </a:p>
          <a:p>
            <a:pPr marL="502920" indent="-457200">
              <a:buFont typeface="+mj-lt"/>
              <a:buAutoNum type="arabicPeriod" startAt="4"/>
            </a:pPr>
            <a:r>
              <a:rPr lang="ru-RU" b="1" u="sng" dirty="0"/>
              <a:t>Расцвет</a:t>
            </a:r>
            <a:r>
              <a:rPr lang="ru-RU" dirty="0"/>
              <a:t> — это стадия баланса между самоконтролем и гибкостью организации, это знание и соотнесение целей, возможностей и средств достижения. Теоретически «расцвет» может длиться бесконечно при условии количественного и качественного роста организации — за счет притока новых сил, создания дочерних организаций и, главное, сохранения духа предприимчивости. Ответственность руководителей и сотрудников выражается на данном этапе именно в этом, трудно формализуемом качестве </a:t>
            </a:r>
            <a:r>
              <a:rPr lang="ru-RU" dirty="0" err="1"/>
              <a:t>самостимуляции</a:t>
            </a:r>
            <a:r>
              <a:rPr lang="ru-RU" dirty="0"/>
              <a:t>, понимании предпринимательской природы любого общественно полезного и </a:t>
            </a:r>
            <a:r>
              <a:rPr lang="ru-RU" dirty="0" err="1"/>
              <a:t>востребуемого</a:t>
            </a:r>
            <a:r>
              <a:rPr lang="ru-RU" dirty="0"/>
              <a:t> дела. В противном случае плавно наступает опасная стадия «стабилизации».</a:t>
            </a:r>
          </a:p>
          <a:p>
            <a:pPr marL="502920" indent="-457200">
              <a:buFont typeface="+mj-lt"/>
              <a:buAutoNum type="arabicPeriod" startAt="4"/>
            </a:pPr>
            <a:endParaRPr lang="ru-RU" dirty="0"/>
          </a:p>
          <a:p>
            <a:pPr marL="502920" indent="-457200">
              <a:buFont typeface="+mj-lt"/>
              <a:buAutoNum type="arabicPeriod" startAt="4"/>
            </a:pPr>
            <a:endParaRPr lang="ru-RU" dirty="0"/>
          </a:p>
        </p:txBody>
      </p:sp>
    </p:spTree>
    <p:extLst>
      <p:ext uri="{BB962C8B-B14F-4D97-AF65-F5344CB8AC3E}">
        <p14:creationId xmlns:p14="http://schemas.microsoft.com/office/powerpoint/2010/main" val="2964680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6040C-4FFE-464E-9835-28D038902668}"/>
              </a:ext>
            </a:extLst>
          </p:cNvPr>
          <p:cNvSpPr>
            <a:spLocks noGrp="1"/>
          </p:cNvSpPr>
          <p:nvPr>
            <p:ph type="title"/>
          </p:nvPr>
        </p:nvSpPr>
        <p:spPr>
          <a:xfrm>
            <a:off x="609600" y="542925"/>
            <a:ext cx="9875520" cy="571500"/>
          </a:xfrm>
        </p:spPr>
        <p:txBody>
          <a:bodyPr>
            <a:normAutofit fontScale="90000"/>
          </a:bodyPr>
          <a:lstStyle/>
          <a:p>
            <a:r>
              <a:rPr lang="ru-RU" dirty="0"/>
              <a:t>Этапы модели И. </a:t>
            </a:r>
            <a:r>
              <a:rPr lang="ru-RU" dirty="0" err="1"/>
              <a:t>Адизеса</a:t>
            </a:r>
            <a:endParaRPr lang="ru-RU" dirty="0"/>
          </a:p>
        </p:txBody>
      </p:sp>
      <p:sp>
        <p:nvSpPr>
          <p:cNvPr id="3" name="Объект 2">
            <a:extLst>
              <a:ext uri="{FF2B5EF4-FFF2-40B4-BE49-F238E27FC236}">
                <a16:creationId xmlns:a16="http://schemas.microsoft.com/office/drawing/2014/main" id="{78ED5973-C057-4B5F-B295-FAF966EBC9CD}"/>
              </a:ext>
            </a:extLst>
          </p:cNvPr>
          <p:cNvSpPr>
            <a:spLocks noGrp="1"/>
          </p:cNvSpPr>
          <p:nvPr>
            <p:ph idx="1"/>
          </p:nvPr>
        </p:nvSpPr>
        <p:spPr>
          <a:xfrm>
            <a:off x="609600" y="1181100"/>
            <a:ext cx="11096625" cy="5257800"/>
          </a:xfrm>
        </p:spPr>
        <p:txBody>
          <a:bodyPr>
            <a:normAutofit fontScale="92500"/>
          </a:bodyPr>
          <a:lstStyle/>
          <a:p>
            <a:pPr marL="502920" indent="-457200">
              <a:buFont typeface="+mj-lt"/>
              <a:buAutoNum type="arabicPeriod" startAt="6"/>
            </a:pPr>
            <a:r>
              <a:rPr lang="ru-RU" b="1" u="sng" dirty="0"/>
              <a:t>Стабилизация</a:t>
            </a:r>
            <a:r>
              <a:rPr lang="ru-RU" dirty="0"/>
              <a:t> характерна повышенным чувством безопасности. Очевидная стабильность присутствия фирмы на рынке приводит к тому, что ресурсы на исследование урезаются в пользу расходов на </a:t>
            </a:r>
            <a:r>
              <a:rPr lang="ru-RU" dirty="0" err="1"/>
              <a:t>экстраполятивное</a:t>
            </a:r>
            <a:r>
              <a:rPr lang="ru-RU" dirty="0"/>
              <a:t> развитие. Это начало старения — фирма ориентируется все больше на свое прошлое. Финансисты в фирме теперь значат больше, чем разработчики и специалисты по маркетингу. Межличностные отношения в организации занимают людей больше, чем проблемы новых рискованных предложений и акций. </a:t>
            </a:r>
          </a:p>
          <a:p>
            <a:pPr marL="502920" indent="-457200">
              <a:buFont typeface="+mj-lt"/>
              <a:buAutoNum type="arabicPeriod" startAt="6"/>
            </a:pPr>
            <a:r>
              <a:rPr lang="ru-RU" b="1" u="sng" dirty="0"/>
              <a:t>Аристократизм.</a:t>
            </a:r>
            <a:r>
              <a:rPr lang="ru-RU" dirty="0"/>
              <a:t> Переход к этому этапу почти незаметен, а это верный признак не роста, а старения. Все больше средств идет не на инновации и развитие, а на контроль и поддержание устойчивости. Гарантированность результата напрочь вытесняют варианты, связанные с риском. Имидж фирмы — консерватизм в обращении, поведении, одежде. Интерьеры конференц-залов должны производить впечатление незыблемости, внушительности. Эмоциональные всплески сотрудников воспринимаются как нарушение приличий. Кто-то еще пытается заботиться о жизнеспособности фирмы, но его одергивают, обвиняют в паникерстве и нервозности, неадекватности и неуместном самовыражении. Декларируется тот же уровень прибыли, даже при спаде продаж товаров или услуг. Повышаются отпускные цены, но качество при этом может даже снижаться. Внутренняя ответственность организации формализована, внешняя весьма слаба.</a:t>
            </a:r>
          </a:p>
        </p:txBody>
      </p:sp>
    </p:spTree>
    <p:extLst>
      <p:ext uri="{BB962C8B-B14F-4D97-AF65-F5344CB8AC3E}">
        <p14:creationId xmlns:p14="http://schemas.microsoft.com/office/powerpoint/2010/main" val="2051196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76040C-4FFE-464E-9835-28D038902668}"/>
              </a:ext>
            </a:extLst>
          </p:cNvPr>
          <p:cNvSpPr>
            <a:spLocks noGrp="1"/>
          </p:cNvSpPr>
          <p:nvPr>
            <p:ph type="title"/>
          </p:nvPr>
        </p:nvSpPr>
        <p:spPr>
          <a:xfrm>
            <a:off x="609600" y="542925"/>
            <a:ext cx="9875520" cy="571500"/>
          </a:xfrm>
        </p:spPr>
        <p:txBody>
          <a:bodyPr>
            <a:normAutofit fontScale="90000"/>
          </a:bodyPr>
          <a:lstStyle/>
          <a:p>
            <a:r>
              <a:rPr lang="ru-RU" dirty="0"/>
              <a:t>Этапы модели И. </a:t>
            </a:r>
            <a:r>
              <a:rPr lang="ru-RU" dirty="0" err="1"/>
              <a:t>Адизеса</a:t>
            </a:r>
            <a:endParaRPr lang="ru-RU" dirty="0"/>
          </a:p>
        </p:txBody>
      </p:sp>
      <p:sp>
        <p:nvSpPr>
          <p:cNvPr id="3" name="Объект 2">
            <a:extLst>
              <a:ext uri="{FF2B5EF4-FFF2-40B4-BE49-F238E27FC236}">
                <a16:creationId xmlns:a16="http://schemas.microsoft.com/office/drawing/2014/main" id="{78ED5973-C057-4B5F-B295-FAF966EBC9CD}"/>
              </a:ext>
            </a:extLst>
          </p:cNvPr>
          <p:cNvSpPr>
            <a:spLocks noGrp="1"/>
          </p:cNvSpPr>
          <p:nvPr>
            <p:ph idx="1"/>
          </p:nvPr>
        </p:nvSpPr>
        <p:spPr>
          <a:xfrm>
            <a:off x="609600" y="1181100"/>
            <a:ext cx="11096625" cy="5257800"/>
          </a:xfrm>
        </p:spPr>
        <p:txBody>
          <a:bodyPr>
            <a:normAutofit fontScale="92500"/>
          </a:bodyPr>
          <a:lstStyle/>
          <a:p>
            <a:pPr marL="502920" indent="-457200">
              <a:buFont typeface="+mj-lt"/>
              <a:buAutoNum type="arabicPeriod" startAt="8"/>
            </a:pPr>
            <a:r>
              <a:rPr lang="ru-RU" b="1" u="sng" dirty="0"/>
              <a:t> Истинное положение организации </a:t>
            </a:r>
            <a:r>
              <a:rPr lang="ru-RU" dirty="0"/>
              <a:t>— на грани катастрофы — выявляется внезапно. Начинается борьба за выживание, но не фирмы в целом. Каждый борется сам за себя. Такая ситуация уже практически неизбежно ведет к следующему этапу продолжающегося пока что существования организации — стадии «ранней бюрократизации». Для этапа характерна «управленческая паранойя». Ищут виноватых, тех, кто вызывает проблемы. Работа с рынком, с потребителем ушла на задний план. «Виноватых» убирают. Результат: предприниматели приходят и уходят, администраторы остаются. Остальные заняты выяснением отношений и меры неправоты друг друга.</a:t>
            </a:r>
          </a:p>
          <a:p>
            <a:pPr marL="45720" indent="0">
              <a:buNone/>
            </a:pPr>
            <a:r>
              <a:rPr lang="ru-RU" dirty="0"/>
              <a:t>9–10. </a:t>
            </a:r>
            <a:r>
              <a:rPr lang="ru-RU" b="1" u="sng" dirty="0"/>
              <a:t>Бюрократизация и смерть. </a:t>
            </a:r>
            <a:r>
              <a:rPr lang="ru-RU" dirty="0"/>
              <a:t>Бюрократическая организация обладает множеством систем со слабой функциональной ориентацией. Такая организация обращена на себя, замкнута. В фирме царит «культ письменного слова». Характерна разорванность «информационного поля». Каждый сотрудник владеет лишь частью информации. Клиент вынужден собирать ее по частям, прорываясь сквозь узкие информационные каналы, подразделения фирмы — тоже. Замкнутая на себя, «закрытая» организация, пребывающая в стадии «развитой бюрократизации» внешне выглядит </a:t>
            </a:r>
            <a:r>
              <a:rPr lang="ru-RU" dirty="0" err="1"/>
              <a:t>монстрообразно</a:t>
            </a:r>
            <a:r>
              <a:rPr lang="ru-RU" dirty="0"/>
              <a:t>, но достаточно небольших изменений в окружающей среде, и она рухнет. Спасти от гибели ее может только внешняя сила (например, государство — ради сохранения рабочих мест).</a:t>
            </a:r>
          </a:p>
          <a:p>
            <a:pPr marL="502920" indent="-457200">
              <a:buFont typeface="+mj-lt"/>
              <a:buAutoNum type="arabicPeriod" startAt="8"/>
            </a:pPr>
            <a:endParaRPr lang="ru-RU" dirty="0"/>
          </a:p>
        </p:txBody>
      </p:sp>
    </p:spTree>
    <p:extLst>
      <p:ext uri="{BB962C8B-B14F-4D97-AF65-F5344CB8AC3E}">
        <p14:creationId xmlns:p14="http://schemas.microsoft.com/office/powerpoint/2010/main" val="3845869888"/>
      </p:ext>
    </p:extLst>
  </p:cSld>
  <p:clrMapOvr>
    <a:masterClrMapping/>
  </p:clrMapOvr>
</p:sld>
</file>

<file path=ppt/theme/theme1.xml><?xml version="1.0" encoding="utf-8"?>
<a:theme xmlns:a="http://schemas.openxmlformats.org/drawingml/2006/main" name="Базис">
  <a:themeElements>
    <a:clrScheme name="Красный">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docProps/app.xml><?xml version="1.0" encoding="utf-8"?>
<Properties xmlns="http://schemas.openxmlformats.org/officeDocument/2006/extended-properties" xmlns:vt="http://schemas.openxmlformats.org/officeDocument/2006/docPropsVTypes">
  <Template>TM03457444[[fn=Базис]]</Template>
  <TotalTime>17</TotalTime>
  <Words>1387</Words>
  <Application>Microsoft Office PowerPoint</Application>
  <PresentationFormat>Широкоэкранный</PresentationFormat>
  <Paragraphs>33</Paragraphs>
  <Slides>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9</vt:i4>
      </vt:variant>
    </vt:vector>
  </HeadingPairs>
  <TitlesOfParts>
    <vt:vector size="12" baseType="lpstr">
      <vt:lpstr>Arial</vt:lpstr>
      <vt:lpstr>Corbel</vt:lpstr>
      <vt:lpstr>Базис</vt:lpstr>
      <vt:lpstr>Модели жизненного цикла Л. Грейнера и И. Адизеса</vt:lpstr>
      <vt:lpstr>Модель жизненного цикла Ларри Грейнера</vt:lpstr>
      <vt:lpstr>Этапы модели Л. Грейнера</vt:lpstr>
      <vt:lpstr>Этапы модели Л. Грейнера</vt:lpstr>
      <vt:lpstr>Модель жизненного цикла Ицхака Адизеса</vt:lpstr>
      <vt:lpstr>Этапы модели И. Адизеса</vt:lpstr>
      <vt:lpstr>Этапы модели И. Адизеса</vt:lpstr>
      <vt:lpstr>Этапы модели И. Адизеса</vt:lpstr>
      <vt:lpstr>Этапы модели И. Адизеса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Модели жизненного цикла Л. Грейнера и И. Адизеса</dc:title>
  <dc:creator>Инна Попова</dc:creator>
  <cp:lastModifiedBy>Инна Попова</cp:lastModifiedBy>
  <cp:revision>4</cp:revision>
  <dcterms:created xsi:type="dcterms:W3CDTF">2022-03-14T22:54:10Z</dcterms:created>
  <dcterms:modified xsi:type="dcterms:W3CDTF">2022-03-14T23:12:04Z</dcterms:modified>
</cp:coreProperties>
</file>