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7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9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115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5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35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6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7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70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21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0806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68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118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3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869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5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9A01D-F083-4BB0-BAE1-A40B57624A47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6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работами проекта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04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Основные понятия</a:t>
            </a:r>
          </a:p>
          <a:p>
            <a:r>
              <a:rPr lang="ru-RU" sz="2400" dirty="0"/>
              <a:t>Взаимосвязь объемов</a:t>
            </a:r>
            <a:r>
              <a:rPr lang="ru-RU" sz="2400" dirty="0" smtClean="0"/>
              <a:t>, продолжительности </a:t>
            </a:r>
            <a:r>
              <a:rPr lang="ru-RU" sz="2400" dirty="0"/>
              <a:t>и стоимости </a:t>
            </a:r>
            <a:r>
              <a:rPr lang="ru-RU" sz="2400" dirty="0" smtClean="0"/>
              <a:t>работ</a:t>
            </a:r>
          </a:p>
          <a:p>
            <a:r>
              <a:rPr lang="ru-RU" sz="2400" dirty="0"/>
              <a:t>Планирование потребности в </a:t>
            </a:r>
            <a:r>
              <a:rPr lang="ru-RU" sz="2400" dirty="0" smtClean="0"/>
              <a:t>ресурсах</a:t>
            </a:r>
          </a:p>
          <a:p>
            <a:r>
              <a:rPr lang="ru-RU" sz="2400" dirty="0"/>
              <a:t>Структура и объемы работ</a:t>
            </a:r>
          </a:p>
        </p:txBody>
      </p:sp>
    </p:spTree>
    <p:extLst>
      <p:ext uri="{BB962C8B-B14F-4D97-AF65-F5344CB8AC3E}">
        <p14:creationId xmlns:p14="http://schemas.microsoft.com/office/powerpoint/2010/main" val="299428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9677"/>
          </a:xfrm>
        </p:spPr>
        <p:txBody>
          <a:bodyPr/>
          <a:lstStyle/>
          <a:p>
            <a:r>
              <a:rPr lang="ru-RU" dirty="0" smtClean="0"/>
              <a:t>Работа 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3787"/>
            <a:ext cx="8915400" cy="4557435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определяется </a:t>
            </a:r>
            <a:r>
              <a:rPr lang="ru-RU" sz="2200" dirty="0"/>
              <a:t>как совокупность взаимосвязанных </a:t>
            </a:r>
            <a:r>
              <a:rPr lang="ru-RU" sz="2200" dirty="0" smtClean="0"/>
              <a:t>действий</a:t>
            </a:r>
            <a:r>
              <a:rPr lang="ru-RU" sz="2200" dirty="0"/>
              <a:t>, направленных на достижение желаемого результата за </a:t>
            </a:r>
            <a:r>
              <a:rPr lang="ru-RU" sz="2200" dirty="0" smtClean="0"/>
              <a:t>намеченный </a:t>
            </a:r>
            <a:r>
              <a:rPr lang="ru-RU" sz="2200" dirty="0"/>
              <a:t>(заданный) интервал времени (к определенному сроку). </a:t>
            </a:r>
            <a:endParaRPr lang="ru-RU" sz="2200" dirty="0" smtClean="0"/>
          </a:p>
          <a:p>
            <a:r>
              <a:rPr lang="ru-RU" sz="2200" dirty="0" smtClean="0"/>
              <a:t>наследует </a:t>
            </a:r>
            <a:r>
              <a:rPr lang="ru-RU" sz="2200" dirty="0"/>
              <a:t>основные черты проекта — сроки, объем, бюджет</a:t>
            </a:r>
            <a:r>
              <a:rPr lang="ru-RU" sz="2200" dirty="0" smtClean="0"/>
              <a:t>, ресурсы</a:t>
            </a:r>
            <a:r>
              <a:rPr lang="ru-RU" sz="2200" dirty="0"/>
              <a:t>, риск и т.д. — и является его составной частью.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В </a:t>
            </a:r>
            <a:r>
              <a:rPr lang="ru-RU" sz="2200" dirty="0"/>
              <a:t>этом </a:t>
            </a:r>
            <a:r>
              <a:rPr lang="ru-RU" sz="2200" dirty="0" smtClean="0"/>
              <a:t>смысле </a:t>
            </a:r>
            <a:r>
              <a:rPr lang="ru-RU" sz="2200" dirty="0"/>
              <a:t>проект может быть представлен как совокупность </a:t>
            </a:r>
            <a:r>
              <a:rPr lang="ru-RU" sz="2200" dirty="0" smtClean="0"/>
              <a:t>взаимосвязанных </a:t>
            </a:r>
            <a:r>
              <a:rPr lang="ru-RU" sz="2200" dirty="0"/>
              <a:t>работ.</a:t>
            </a:r>
          </a:p>
        </p:txBody>
      </p:sp>
    </p:spTree>
    <p:extLst>
      <p:ext uri="{BB962C8B-B14F-4D97-AF65-F5344CB8AC3E}">
        <p14:creationId xmlns:p14="http://schemas.microsoft.com/office/powerpoint/2010/main" val="338700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24395"/>
            <a:ext cx="8915400" cy="5186827"/>
          </a:xfrm>
        </p:spPr>
        <p:txBody>
          <a:bodyPr>
            <a:normAutofit/>
          </a:bodyPr>
          <a:lstStyle/>
          <a:p>
            <a:r>
              <a:rPr lang="ru-RU" sz="2200" u="sng" dirty="0"/>
              <a:t>Объем работы </a:t>
            </a:r>
            <a:r>
              <a:rPr lang="ru-RU" sz="2200" dirty="0"/>
              <a:t>относится к важнейшим ее характеристикам и </a:t>
            </a:r>
            <a:r>
              <a:rPr lang="ru-RU" sz="2200" dirty="0" smtClean="0"/>
              <a:t>может </a:t>
            </a:r>
            <a:r>
              <a:rPr lang="ru-RU" sz="2200" dirty="0"/>
              <a:t>выражаться в разных величинах: трудоемкости, </a:t>
            </a:r>
            <a:r>
              <a:rPr lang="ru-RU" sz="2200" dirty="0" smtClean="0"/>
              <a:t>продолжительности</a:t>
            </a:r>
            <a:r>
              <a:rPr lang="ru-RU" sz="2200" dirty="0"/>
              <a:t>, стоимости и т.д</a:t>
            </a:r>
            <a:r>
              <a:rPr lang="ru-RU" sz="2200" dirty="0" smtClean="0"/>
              <a:t>.</a:t>
            </a:r>
          </a:p>
          <a:p>
            <a:r>
              <a:rPr lang="ru-RU" sz="2200" dirty="0"/>
              <a:t>Если объем работы выражается в ее продолжительности, то </a:t>
            </a:r>
            <a:r>
              <a:rPr lang="ru-RU" sz="2200" dirty="0" smtClean="0"/>
              <a:t>выделяются </a:t>
            </a:r>
            <a:r>
              <a:rPr lang="ru-RU" sz="2200" u="sng" dirty="0"/>
              <a:t>сроки начала работы </a:t>
            </a:r>
            <a:r>
              <a:rPr lang="ru-RU" sz="2200" dirty="0"/>
              <a:t>(раннее начало и позднее начало) </a:t>
            </a:r>
            <a:r>
              <a:rPr lang="ru-RU" sz="2200" dirty="0" smtClean="0"/>
              <a:t>и сроки </a:t>
            </a:r>
            <a:r>
              <a:rPr lang="ru-RU" sz="2200" dirty="0"/>
              <a:t>окончания работы (раннее окончание и позднее окончание</a:t>
            </a:r>
            <a:r>
              <a:rPr lang="ru-RU" sz="2200" dirty="0" smtClean="0"/>
              <a:t>).</a:t>
            </a:r>
          </a:p>
          <a:p>
            <a:r>
              <a:rPr lang="ru-RU" sz="2200" u="sng" dirty="0"/>
              <a:t>Планируемая потребность в ресурсах </a:t>
            </a:r>
            <a:r>
              <a:rPr lang="ru-RU" sz="2200" dirty="0"/>
              <a:t>определяется на </a:t>
            </a:r>
            <a:r>
              <a:rPr lang="ru-RU" sz="2200" dirty="0" smtClean="0"/>
              <a:t>основании того</a:t>
            </a:r>
            <a:r>
              <a:rPr lang="ru-RU" sz="2200" dirty="0"/>
              <a:t>, какие ресурсы и в каких количествах должны быть </a:t>
            </a:r>
            <a:r>
              <a:rPr lang="ru-RU" sz="2200" dirty="0" smtClean="0"/>
              <a:t>использованы </a:t>
            </a:r>
            <a:r>
              <a:rPr lang="ru-RU" sz="2200" dirty="0"/>
              <a:t>для выполнения работ проекта</a:t>
            </a:r>
            <a:r>
              <a:rPr lang="ru-RU" sz="2200" dirty="0" smtClean="0"/>
              <a:t>.</a:t>
            </a:r>
          </a:p>
          <a:p>
            <a:r>
              <a:rPr lang="ru-RU" sz="2200" u="sng" dirty="0"/>
              <a:t>Планируемая стоимость работ </a:t>
            </a:r>
            <a:r>
              <a:rPr lang="ru-RU" sz="2200" dirty="0"/>
              <a:t>в общем случае определяется </a:t>
            </a:r>
            <a:r>
              <a:rPr lang="ru-RU" sz="2200" dirty="0" smtClean="0"/>
              <a:t>на основании </a:t>
            </a:r>
            <a:r>
              <a:rPr lang="ru-RU" sz="2200" dirty="0"/>
              <a:t>планируемой потребности в ресурсах, необходимых для </a:t>
            </a:r>
            <a:r>
              <a:rPr lang="ru-RU" sz="2200" dirty="0" smtClean="0"/>
              <a:t>ее выполнения</a:t>
            </a:r>
            <a:r>
              <a:rPr lang="ru-RU" sz="2200" dirty="0"/>
              <a:t>, и стоимости единицы ресурса.</a:t>
            </a:r>
          </a:p>
        </p:txBody>
      </p:sp>
    </p:spTree>
    <p:extLst>
      <p:ext uri="{BB962C8B-B14F-4D97-AF65-F5344CB8AC3E}">
        <p14:creationId xmlns:p14="http://schemas.microsoft.com/office/powerpoint/2010/main" val="134014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39387"/>
            <a:ext cx="8915400" cy="5471835"/>
          </a:xfrm>
        </p:spPr>
        <p:txBody>
          <a:bodyPr/>
          <a:lstStyle/>
          <a:p>
            <a:r>
              <a:rPr lang="ru-RU" sz="2200" u="sng" dirty="0"/>
              <a:t>Продолжительность проекта</a:t>
            </a:r>
            <a:r>
              <a:rPr lang="ru-RU" sz="2200" dirty="0"/>
              <a:t> и составляющих его работ, с </a:t>
            </a:r>
            <a:r>
              <a:rPr lang="ru-RU" sz="2200" dirty="0" smtClean="0"/>
              <a:t>одной стороны</a:t>
            </a:r>
            <a:r>
              <a:rPr lang="ru-RU" sz="2200" dirty="0"/>
              <a:t>, ограничивается фиксированной/желаемой датой его </a:t>
            </a:r>
            <a:r>
              <a:rPr lang="ru-RU" sz="2200" dirty="0" smtClean="0"/>
              <a:t>завершения</a:t>
            </a:r>
            <a:r>
              <a:rPr lang="ru-RU" sz="2200" dirty="0"/>
              <a:t>, установленной либо контрактом с заказчиком, либо </a:t>
            </a:r>
            <a:r>
              <a:rPr lang="ru-RU" sz="2200" dirty="0" smtClean="0"/>
              <a:t>другими внешними </a:t>
            </a:r>
            <a:r>
              <a:rPr lang="ru-RU" sz="2200" dirty="0"/>
              <a:t>условиями, например выходом конкретного продукта </a:t>
            </a:r>
            <a:r>
              <a:rPr lang="ru-RU" sz="2200" dirty="0" smtClean="0"/>
              <a:t>на рынок</a:t>
            </a:r>
            <a:r>
              <a:rPr lang="ru-RU" sz="2200" dirty="0"/>
              <a:t>. С другой стороны, продолжительность работы может </a:t>
            </a:r>
            <a:r>
              <a:rPr lang="ru-RU" sz="2200" dirty="0" smtClean="0"/>
              <a:t>быть определена </a:t>
            </a:r>
            <a:r>
              <a:rPr lang="ru-RU" sz="2200" dirty="0"/>
              <a:t>из ее объема и производительности ресурсов, </a:t>
            </a:r>
            <a:r>
              <a:rPr lang="ru-RU" sz="2200" dirty="0" smtClean="0"/>
              <a:t>требующихся </a:t>
            </a:r>
            <a:r>
              <a:rPr lang="ru-RU" sz="2200" dirty="0"/>
              <a:t>для ее выполнения</a:t>
            </a:r>
            <a:r>
              <a:rPr lang="ru-RU" sz="2200" dirty="0" smtClean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08" y="3688557"/>
            <a:ext cx="6429852" cy="222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u="sng" dirty="0"/>
              <a:t>Общие затраты проекта </a:t>
            </a:r>
            <a:r>
              <a:rPr lang="ru-RU" sz="2800" dirty="0"/>
              <a:t>для каждого периода </a:t>
            </a:r>
            <a:r>
              <a:rPr lang="ru-RU" sz="2800" dirty="0" smtClean="0"/>
              <a:t>определяются как </a:t>
            </a:r>
            <a:r>
              <a:rPr lang="ru-RU" sz="2800" dirty="0"/>
              <a:t>сумма прямых и косвенных затрат (накладных расходов).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17219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sz="2200" dirty="0"/>
              <a:t>Любое </a:t>
            </a:r>
            <a:r>
              <a:rPr lang="ru-RU" sz="2200" dirty="0" smtClean="0"/>
              <a:t>сокращение </a:t>
            </a:r>
            <a:r>
              <a:rPr lang="ru-RU" sz="2200" dirty="0"/>
              <a:t>сроков реализации проекта приведет к </a:t>
            </a:r>
            <a:r>
              <a:rPr lang="ru-RU" sz="2200" dirty="0" smtClean="0"/>
              <a:t>уменьшению </a:t>
            </a:r>
            <a:r>
              <a:rPr lang="ru-RU" sz="2200" u="sng" dirty="0" smtClean="0"/>
              <a:t>накладных затрат</a:t>
            </a:r>
            <a:r>
              <a:rPr lang="ru-RU" sz="2200" dirty="0" smtClean="0"/>
              <a:t>, если данный </a:t>
            </a:r>
            <a:r>
              <a:rPr lang="ru-RU" sz="2200" dirty="0"/>
              <a:t>вид затрат составляет существенную долю общих </a:t>
            </a:r>
            <a:r>
              <a:rPr lang="ru-RU" sz="2200" dirty="0" smtClean="0"/>
              <a:t>затрат проекта.</a:t>
            </a:r>
          </a:p>
          <a:p>
            <a:r>
              <a:rPr lang="ru-RU" sz="2200" dirty="0"/>
              <a:t>Природа </a:t>
            </a:r>
            <a:r>
              <a:rPr lang="ru-RU" sz="2200" u="sng" dirty="0"/>
              <a:t>прямых </a:t>
            </a:r>
            <a:r>
              <a:rPr lang="ru-RU" sz="2200" u="sng" dirty="0" smtClean="0"/>
              <a:t>затрат </a:t>
            </a:r>
            <a:r>
              <a:rPr lang="ru-RU" sz="2200" dirty="0"/>
              <a:t>такова, что они увеличиваются в объеме при сокращении </a:t>
            </a:r>
            <a:r>
              <a:rPr lang="ru-RU" sz="2200" dirty="0" smtClean="0"/>
              <a:t>длительности </a:t>
            </a:r>
            <a:r>
              <a:rPr lang="ru-RU" sz="2200" dirty="0"/>
              <a:t>выполнения работы. Поэтому если необходимо </a:t>
            </a:r>
            <a:r>
              <a:rPr lang="ru-RU" sz="2200" dirty="0" smtClean="0"/>
              <a:t>сократить </a:t>
            </a:r>
            <a:r>
              <a:rPr lang="ru-RU" sz="2200" dirty="0"/>
              <a:t>сроки реализации проекта при минимальном </a:t>
            </a:r>
            <a:r>
              <a:rPr lang="ru-RU" sz="2200" dirty="0" smtClean="0"/>
              <a:t>увеличении прямых </a:t>
            </a:r>
            <a:r>
              <a:rPr lang="ru-RU" sz="2200" dirty="0"/>
              <a:t>затрат, следует прежде всего уменьшать длительность </a:t>
            </a:r>
            <a:r>
              <a:rPr lang="ru-RU" sz="2200" dirty="0" smtClean="0"/>
              <a:t>тех критических </a:t>
            </a:r>
            <a:r>
              <a:rPr lang="ru-RU" sz="2200" dirty="0"/>
              <a:t>работ, стоимость которых сравнительно мало </a:t>
            </a:r>
            <a:r>
              <a:rPr lang="ru-RU" sz="2200" dirty="0" smtClean="0"/>
              <a:t>зависит от </a:t>
            </a:r>
            <a:r>
              <a:rPr lang="ru-RU" sz="2200" dirty="0"/>
              <a:t>продолжительности либо является наименьшей при </a:t>
            </a:r>
            <a:r>
              <a:rPr lang="ru-RU" sz="2200" dirty="0" smtClean="0"/>
              <a:t>одинаковых сроках </a:t>
            </a:r>
            <a:r>
              <a:rPr lang="ru-RU" sz="2200" dirty="0"/>
              <a:t>сокращения длительности.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22071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Под </a:t>
            </a:r>
            <a:r>
              <a:rPr lang="ru-RU" sz="2800" u="sng" dirty="0"/>
              <a:t>содержанием</a:t>
            </a:r>
            <a:r>
              <a:rPr lang="ru-RU" sz="2800" dirty="0"/>
              <a:t> понимают описание работ, которые </a:t>
            </a:r>
            <a:r>
              <a:rPr lang="ru-RU" sz="2800" dirty="0" smtClean="0"/>
              <a:t>должны быть </a:t>
            </a:r>
            <a:r>
              <a:rPr lang="ru-RU" sz="2800" dirty="0"/>
              <a:t>выполнены, и ресурсов, которые должны быть обеспечены.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Для эффективного </a:t>
            </a:r>
            <a:r>
              <a:rPr lang="ru-RU" sz="2200" dirty="0"/>
              <a:t>управления содержанием необходимо определить:</a:t>
            </a:r>
          </a:p>
          <a:p>
            <a:r>
              <a:rPr lang="ru-RU" sz="2200" dirty="0" smtClean="0"/>
              <a:t>работы</a:t>
            </a:r>
            <a:r>
              <a:rPr lang="ru-RU" sz="2200" dirty="0"/>
              <a:t>, которые необходимо выполнить;</a:t>
            </a:r>
          </a:p>
          <a:p>
            <a:r>
              <a:rPr lang="ru-RU" sz="2200" dirty="0" smtClean="0"/>
              <a:t>последовательность </a:t>
            </a:r>
            <a:r>
              <a:rPr lang="ru-RU" sz="2200" dirty="0"/>
              <a:t>работ;</a:t>
            </a:r>
          </a:p>
          <a:p>
            <a:r>
              <a:rPr lang="ru-RU" sz="2200" dirty="0" smtClean="0"/>
              <a:t>продолжительность </a:t>
            </a:r>
            <a:r>
              <a:rPr lang="ru-RU" sz="2200" dirty="0"/>
              <a:t>работ;</a:t>
            </a:r>
          </a:p>
          <a:p>
            <a:r>
              <a:rPr lang="ru-RU" sz="2200" dirty="0" smtClean="0"/>
              <a:t>потребность </a:t>
            </a:r>
            <a:r>
              <a:rPr lang="ru-RU" sz="2200" dirty="0"/>
              <a:t>в ресурсах и стоимость работ.</a:t>
            </a:r>
          </a:p>
        </p:txBody>
      </p:sp>
    </p:spTree>
    <p:extLst>
      <p:ext uri="{BB962C8B-B14F-4D97-AF65-F5344CB8AC3E}">
        <p14:creationId xmlns:p14="http://schemas.microsoft.com/office/powerpoint/2010/main" val="22991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Планирование потребности в ресурсах </a:t>
            </a:r>
            <a:r>
              <a:rPr lang="ru-RU" dirty="0"/>
              <a:t>осуществляется на </a:t>
            </a:r>
            <a:r>
              <a:rPr lang="ru-RU" dirty="0" smtClean="0"/>
              <a:t>основании: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79075"/>
          </a:xfrm>
        </p:spPr>
        <p:txBody>
          <a:bodyPr>
            <a:noAutofit/>
          </a:bodyPr>
          <a:lstStyle/>
          <a:p>
            <a:r>
              <a:rPr lang="ru-RU" sz="2200" dirty="0"/>
              <a:t>определения содержания проекта;</a:t>
            </a:r>
          </a:p>
          <a:p>
            <a:r>
              <a:rPr lang="ru-RU" sz="2200" dirty="0" smtClean="0"/>
              <a:t>разработки </a:t>
            </a:r>
            <a:r>
              <a:rPr lang="ru-RU" sz="2200" dirty="0"/>
              <a:t>СРР;</a:t>
            </a:r>
          </a:p>
          <a:p>
            <a:r>
              <a:rPr lang="ru-RU" sz="2200" dirty="0" smtClean="0"/>
              <a:t>опыта </a:t>
            </a:r>
            <a:r>
              <a:rPr lang="ru-RU" sz="2200" dirty="0"/>
              <a:t>ранее реализованных проектов;</a:t>
            </a:r>
          </a:p>
          <a:p>
            <a:r>
              <a:rPr lang="ru-RU" sz="2200" dirty="0" smtClean="0"/>
              <a:t>нормативной </a:t>
            </a:r>
            <a:r>
              <a:rPr lang="ru-RU" sz="2200" dirty="0"/>
              <a:t>или проектной документации;</a:t>
            </a:r>
          </a:p>
          <a:p>
            <a:r>
              <a:rPr lang="ru-RU" sz="2200" dirty="0" smtClean="0"/>
              <a:t>описания </a:t>
            </a:r>
            <a:r>
              <a:rPr lang="ru-RU" sz="2200" dirty="0"/>
              <a:t>существующих в организации запасов ресурсов. </a:t>
            </a:r>
            <a:r>
              <a:rPr lang="ru-RU" sz="2200" dirty="0" smtClean="0"/>
              <a:t>Описание </a:t>
            </a:r>
            <a:r>
              <a:rPr lang="ru-RU" sz="2200" dirty="0"/>
              <a:t>включает определение потенциально имеющихся </a:t>
            </a:r>
            <a:r>
              <a:rPr lang="ru-RU" sz="2200" dirty="0" smtClean="0"/>
              <a:t>ресурсов</a:t>
            </a:r>
            <a:r>
              <a:rPr lang="ru-RU" sz="2200" dirty="0"/>
              <a:t>, которые будут учитываться при планировании ресурсов;</a:t>
            </a:r>
          </a:p>
          <a:p>
            <a:r>
              <a:rPr lang="ru-RU" sz="2200" dirty="0" smtClean="0"/>
              <a:t>политики </a:t>
            </a:r>
            <a:r>
              <a:rPr lang="ru-RU" sz="2200" dirty="0"/>
              <a:t>в отношении набора персонала, закупки </a:t>
            </a:r>
            <a:r>
              <a:rPr lang="ru-RU" sz="2200" dirty="0" smtClean="0"/>
              <a:t>материалов, аренды </a:t>
            </a:r>
            <a:r>
              <a:rPr lang="ru-RU" sz="2200" dirty="0"/>
              <a:t>оборудования и т.д.</a:t>
            </a:r>
          </a:p>
        </p:txBody>
      </p:sp>
    </p:spTree>
    <p:extLst>
      <p:ext uri="{BB962C8B-B14F-4D97-AF65-F5344CB8AC3E}">
        <p14:creationId xmlns:p14="http://schemas.microsoft.com/office/powerpoint/2010/main" val="341412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531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процесса планирования ресурсов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2101932"/>
            <a:ext cx="8203986" cy="384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Под </a:t>
            </a:r>
            <a:r>
              <a:rPr lang="ru-RU" sz="2800" u="sng" dirty="0"/>
              <a:t>структурой работы </a:t>
            </a:r>
            <a:r>
              <a:rPr lang="ru-RU" sz="2800" dirty="0"/>
              <a:t>подразумеваются компоненты или </a:t>
            </a:r>
            <a:r>
              <a:rPr lang="ru-RU" sz="2800" dirty="0" smtClean="0"/>
              <a:t>параметры</a:t>
            </a:r>
            <a:r>
              <a:rPr lang="ru-RU" sz="2800" dirty="0"/>
              <a:t>, </a:t>
            </a:r>
            <a:r>
              <a:rPr lang="ru-RU" sz="2800" dirty="0" smtClean="0"/>
              <a:t> определяющие </a:t>
            </a:r>
            <a:r>
              <a:rPr lang="ru-RU" sz="2800" dirty="0"/>
              <a:t>ее характеристики в проекте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Состав характеристик работы в проекте:</a:t>
            </a:r>
          </a:p>
          <a:p>
            <a:r>
              <a:rPr lang="ru-RU" sz="2200" u="sng" dirty="0"/>
              <a:t>идентификатор</a:t>
            </a:r>
            <a:r>
              <a:rPr lang="ru-RU" sz="2200" dirty="0"/>
              <a:t> — уникальный код, однозначно </a:t>
            </a:r>
            <a:r>
              <a:rPr lang="ru-RU" sz="2200" dirty="0" smtClean="0"/>
              <a:t>определяющий </a:t>
            </a:r>
            <a:r>
              <a:rPr lang="ru-RU" sz="2200" dirty="0"/>
              <a:t>работу в проекте;</a:t>
            </a:r>
          </a:p>
          <a:p>
            <a:r>
              <a:rPr lang="ru-RU" sz="2200" u="sng" dirty="0" smtClean="0"/>
              <a:t>описание</a:t>
            </a:r>
            <a:r>
              <a:rPr lang="ru-RU" sz="2200" dirty="0" smtClean="0"/>
              <a:t> </a:t>
            </a:r>
            <a:r>
              <a:rPr lang="ru-RU" sz="2200" dirty="0"/>
              <a:t>— краткая характеристика, используемая в </a:t>
            </a:r>
            <a:r>
              <a:rPr lang="ru-RU" sz="2200" dirty="0" smtClean="0"/>
              <a:t>сетевой диаграмме </a:t>
            </a:r>
            <a:r>
              <a:rPr lang="ru-RU" sz="2200" dirty="0"/>
              <a:t>(графике) проекта. Обычно описывает суть работы;</a:t>
            </a:r>
          </a:p>
          <a:p>
            <a:r>
              <a:rPr lang="ru-RU" sz="2200" u="sng" dirty="0" smtClean="0"/>
              <a:t>исходная </a:t>
            </a:r>
            <a:r>
              <a:rPr lang="ru-RU" sz="2200" u="sng" dirty="0"/>
              <a:t>длительность </a:t>
            </a:r>
            <a:r>
              <a:rPr lang="ru-RU" sz="2200" dirty="0"/>
              <a:t>(продолжительность). Оценка </a:t>
            </a:r>
            <a:r>
              <a:rPr lang="ru-RU" sz="2200" dirty="0" smtClean="0"/>
              <a:t>времени </a:t>
            </a:r>
            <a:r>
              <a:rPr lang="ru-RU" sz="2200" dirty="0"/>
              <a:t>(в часах, днях, неделях, месяцах, годах), требуемого для </a:t>
            </a:r>
            <a:r>
              <a:rPr lang="ru-RU" sz="2200" dirty="0" smtClean="0"/>
              <a:t>выполнения </a:t>
            </a:r>
            <a:r>
              <a:rPr lang="ru-RU" sz="2200" dirty="0"/>
              <a:t>работы с учетом ее характера и необходимых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1628010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етоды оценки продолжительности </a:t>
            </a:r>
            <a:r>
              <a:rPr lang="ru-RU" dirty="0"/>
              <a:t>работ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638304"/>
          </a:xfrm>
        </p:spPr>
        <p:txBody>
          <a:bodyPr>
            <a:noAutofit/>
          </a:bodyPr>
          <a:lstStyle/>
          <a:p>
            <a:r>
              <a:rPr lang="ru-RU" sz="2000" dirty="0"/>
              <a:t>экспертная оценка;</a:t>
            </a:r>
          </a:p>
          <a:p>
            <a:r>
              <a:rPr lang="ru-RU" sz="2000" dirty="0" smtClean="0"/>
              <a:t>оценка </a:t>
            </a:r>
            <a:r>
              <a:rPr lang="ru-RU" sz="2000" dirty="0"/>
              <a:t>по </a:t>
            </a:r>
            <a:r>
              <a:rPr lang="ru-RU" sz="2000" dirty="0" smtClean="0"/>
              <a:t>аналогам;</a:t>
            </a:r>
          </a:p>
          <a:p>
            <a:r>
              <a:rPr lang="ru-RU" sz="2000" dirty="0"/>
              <a:t>имитация (моделирование</a:t>
            </a:r>
            <a:r>
              <a:rPr lang="ru-RU" sz="2000" dirty="0" smtClean="0"/>
              <a:t>);</a:t>
            </a:r>
          </a:p>
          <a:p>
            <a:r>
              <a:rPr lang="ru-RU" sz="2000" dirty="0"/>
              <a:t>процент </a:t>
            </a:r>
            <a:r>
              <a:rPr lang="ru-RU" sz="2000" dirty="0" smtClean="0"/>
              <a:t>выполнения;</a:t>
            </a:r>
          </a:p>
          <a:p>
            <a:r>
              <a:rPr lang="ru-RU" sz="2000" dirty="0"/>
              <a:t>оставшаяся </a:t>
            </a:r>
            <a:r>
              <a:rPr lang="ru-RU" sz="2000" dirty="0" smtClean="0"/>
              <a:t>длительность;</a:t>
            </a:r>
          </a:p>
          <a:p>
            <a:r>
              <a:rPr lang="ru-RU" sz="2000" dirty="0" smtClean="0"/>
              <a:t>календарь;</a:t>
            </a:r>
          </a:p>
          <a:p>
            <a:r>
              <a:rPr lang="ru-RU" sz="2000" dirty="0"/>
              <a:t>ранние начало и окончание, поздние начало и </a:t>
            </a:r>
            <a:r>
              <a:rPr lang="ru-RU" sz="2000" dirty="0" smtClean="0"/>
              <a:t>окончание;</a:t>
            </a:r>
          </a:p>
          <a:p>
            <a:r>
              <a:rPr lang="ru-RU" sz="2000" dirty="0"/>
              <a:t>резервы времени — свободный и </a:t>
            </a:r>
            <a:r>
              <a:rPr lang="ru-RU" sz="2000" dirty="0" smtClean="0"/>
              <a:t>полный</a:t>
            </a:r>
            <a:r>
              <a:rPr lang="ru-RU" sz="2000" dirty="0"/>
              <a:t>;</a:t>
            </a:r>
            <a:endParaRPr lang="ru-RU" sz="2000" dirty="0" smtClean="0"/>
          </a:p>
          <a:p>
            <a:r>
              <a:rPr lang="ru-RU" sz="2000" dirty="0"/>
              <a:t>фактические начало и </a:t>
            </a:r>
            <a:r>
              <a:rPr lang="ru-RU" sz="2000" dirty="0" smtClean="0"/>
              <a:t>окончание;</a:t>
            </a:r>
          </a:p>
          <a:p>
            <a:r>
              <a:rPr lang="ru-RU" sz="2000" dirty="0"/>
              <a:t>предшествующая </a:t>
            </a:r>
            <a:r>
              <a:rPr lang="ru-RU" sz="2000" dirty="0" smtClean="0"/>
              <a:t>работа;</a:t>
            </a:r>
          </a:p>
          <a:p>
            <a:r>
              <a:rPr lang="ru-RU" sz="2000" dirty="0"/>
              <a:t>последующая </a:t>
            </a:r>
            <a:r>
              <a:rPr lang="ru-RU" sz="2000" dirty="0" smtClean="0"/>
              <a:t>работа.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2981325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575</Words>
  <Application>Microsoft Office PowerPoint</Application>
  <PresentationFormat>Широкоэкранный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Управление работами проекта</vt:lpstr>
      <vt:lpstr>План</vt:lpstr>
      <vt:lpstr>Работа -</vt:lpstr>
      <vt:lpstr>Презентация PowerPoint</vt:lpstr>
      <vt:lpstr>Презентация PowerPoint</vt:lpstr>
      <vt:lpstr>Общие затраты проекта для каждого периода определяются как сумма прямых и косвенных затрат (накладных расходов).</vt:lpstr>
      <vt:lpstr>Под содержанием понимают описание работ, которые должны быть выполнены, и ресурсов, которые должны быть обеспечены.</vt:lpstr>
      <vt:lpstr>Планирование потребности в ресурсах осуществляется на основании:</vt:lpstr>
      <vt:lpstr>Пример процесса планирования ресурсов</vt:lpstr>
      <vt:lpstr>Под структурой работы подразумеваются компоненты или параметры,  определяющие ее характеристики в проекте.</vt:lpstr>
      <vt:lpstr>Методы оценки продолжительности работ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работами проекта</dc:title>
  <dc:creator>И.В.</dc:creator>
  <cp:lastModifiedBy>И.В.</cp:lastModifiedBy>
  <cp:revision>4</cp:revision>
  <dcterms:created xsi:type="dcterms:W3CDTF">2015-03-27T23:50:35Z</dcterms:created>
  <dcterms:modified xsi:type="dcterms:W3CDTF">2015-03-28T00:11:20Z</dcterms:modified>
</cp:coreProperties>
</file>