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1"/>
  </p:notesMasterIdLst>
  <p:sldIdLst>
    <p:sldId id="272" r:id="rId2"/>
    <p:sldId id="273" r:id="rId3"/>
    <p:sldId id="270" r:id="rId4"/>
    <p:sldId id="283" r:id="rId5"/>
    <p:sldId id="316" r:id="rId6"/>
    <p:sldId id="350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7" r:id="rId16"/>
    <p:sldId id="328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336" r:id="rId25"/>
    <p:sldId id="337" r:id="rId26"/>
    <p:sldId id="338" r:id="rId27"/>
    <p:sldId id="339" r:id="rId28"/>
    <p:sldId id="340" r:id="rId29"/>
    <p:sldId id="341" r:id="rId30"/>
    <p:sldId id="342" r:id="rId31"/>
    <p:sldId id="343" r:id="rId32"/>
    <p:sldId id="345" r:id="rId33"/>
    <p:sldId id="352" r:id="rId34"/>
    <p:sldId id="359" r:id="rId35"/>
    <p:sldId id="361" r:id="rId36"/>
    <p:sldId id="362" r:id="rId37"/>
    <p:sldId id="363" r:id="rId38"/>
    <p:sldId id="364" r:id="rId39"/>
    <p:sldId id="365" r:id="rId4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>
        <p:scale>
          <a:sx n="60" d="100"/>
          <a:sy n="60" d="100"/>
        </p:scale>
        <p:origin x="-1560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D5D2800-548B-4661-88BE-C53EC54969CF}" type="datetimeFigureOut">
              <a:rPr lang="en-US"/>
              <a:pPr>
                <a:defRPr/>
              </a:pPr>
              <a:t>3/16/2015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en-US" noProof="0" smtClean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7BAF8A6-4E58-4098-B393-03A489BD69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C1B6394-8AEB-4314-9642-3A56B29BABDB}" type="slidenum">
              <a:rPr lang="en-US" smtClean="0">
                <a:latin typeface="Arial" charset="0"/>
                <a:cs typeface="Arial" charset="0"/>
              </a:rPr>
              <a:pPr/>
              <a:t>9</a:t>
            </a:fld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2B5C60-E23C-461D-882A-DB46AF380BBA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4A0F6-CEE3-4220-8408-39A42C4F41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531AF-3584-4A35-B17F-B16606BD1147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44A3A-892D-4564-9C31-5EC85FC37C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C2597-7787-4479-A9C4-163D18DD2319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1CE91-AEC5-4FB6-90DE-A2BDD8D649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59E3F-056B-4FF9-8B60-8CD1251CE34D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54B85-5BE6-49B2-85BA-7B9DF3A1D6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5D85C-F29B-4B7C-B901-AFA1BCE973D9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34662-9574-4688-A738-E607B15707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726FD-4F1D-4195-8D46-441BEB914511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674A7-D7E4-4F5C-BC1F-D50D57F30B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14CEF-970B-47B4-A7E0-14A03224B3BA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82A9B-31F0-43E7-BD44-CD3C58C6C1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EF78B-5293-415E-A9EC-2A4C6A65202B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4555F-AA91-4E29-9108-CBADA11EB8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80D02-7E5F-4887-9AF0-FF4ECCF13F0C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617A7B-E14C-4BBD-953E-907D28A4F2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7B6DF-0545-4879-AFB1-B451AF2B7051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F5FC4-8B7F-4C8A-8CDE-CEF6825AC1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47075-6A13-4533-8DD6-0885A8489559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9B7AA-4EC6-4DF7-B290-F6CED662C5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0A4F3-75FF-4225-A7A9-84269B0930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79C5FE4-F657-4CDE-B14D-51A5CBD5F465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EDCC95E-0131-4BAA-A921-67365032F2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3" r:id="rId2"/>
    <p:sldLayoutId id="2147483792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93" r:id="rId9"/>
    <p:sldLayoutId id="2147483789" r:id="rId10"/>
    <p:sldLayoutId id="2147483790" r:id="rId11"/>
    <p:sldLayoutId id="214748379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bizentropy.biz/uploads/posts/2009-12/1260360068_paei-cycle1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04800"/>
            <a:ext cx="7391400" cy="19000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ФГБОУ ВПО 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Владивостокский государственный университет экономики и сервиса»</a:t>
            </a:r>
            <a:br>
              <a:rPr lang="ru-RU" sz="20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Кафедра экономики и менеджмента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6013" y="4581525"/>
            <a:ext cx="6985000" cy="1347788"/>
          </a:xfrm>
        </p:spPr>
        <p:txBody>
          <a:bodyPr/>
          <a:lstStyle/>
          <a:p>
            <a:pPr marR="0" eaLnBrk="1" hangingPunct="1">
              <a:lnSpc>
                <a:spcPct val="90000"/>
              </a:lnSpc>
            </a:pPr>
            <a:r>
              <a:rPr lang="ru-RU" sz="24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Преподаватель:</a:t>
            </a:r>
          </a:p>
          <a:p>
            <a:pPr marR="0" eaLnBrk="1" hangingPunct="1">
              <a:lnSpc>
                <a:spcPct val="90000"/>
              </a:lnSpc>
            </a:pPr>
            <a:r>
              <a:rPr lang="ru-RU" sz="24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Бодункова Анна Григорьевна</a:t>
            </a:r>
          </a:p>
          <a:p>
            <a:pPr marR="0" eaLnBrk="1" hangingPunct="1">
              <a:lnSpc>
                <a:spcPct val="90000"/>
              </a:lnSpc>
            </a:pPr>
            <a:r>
              <a:rPr lang="ru-RU" sz="24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ауд.1532, т.240-41-36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258888" y="2924175"/>
            <a:ext cx="6859587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/>
          <a:lstStyle/>
          <a:p>
            <a:pPr algn="ctr">
              <a:defRPr/>
            </a:pPr>
            <a:r>
              <a:rPr lang="ru-RU" sz="2800" b="1">
                <a:effectLst>
                  <a:outerShdw blurRad="38100" dist="38100" dir="2700000" algn="tl">
                    <a:srgbClr val="04617B"/>
                  </a:outerShdw>
                </a:effectLst>
                <a:latin typeface="Verdana" pitchFamily="34" charset="0"/>
              </a:rPr>
              <a:t>УПРАВЛЕНИЕ ИЗМЕНЕНИЯМИ</a:t>
            </a:r>
          </a:p>
        </p:txBody>
      </p:sp>
      <p:grpSp>
        <p:nvGrpSpPr>
          <p:cNvPr id="6149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6150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1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564905"/>
            <a:ext cx="7772400" cy="2520279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/>
              <a:t>Тема 3. </a:t>
            </a:r>
            <a:br>
              <a:rPr lang="ru-RU" sz="3600" dirty="0" smtClean="0"/>
            </a:br>
            <a:r>
              <a:rPr lang="ru-RU" sz="3600" dirty="0" smtClean="0"/>
              <a:t> Организация как развивающаяся система</a:t>
            </a:r>
            <a:endParaRPr lang="ru-RU" dirty="0" smtClean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981075"/>
            <a:ext cx="8208962" cy="1455738"/>
          </a:xfrm>
        </p:spPr>
        <p:txBody>
          <a:bodyPr>
            <a:normAutofit/>
          </a:bodyPr>
          <a:lstStyle/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ВГУЭС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Кафедра экономики и менеджмента 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Преподаватель: Бодункова Анна Григорьевна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Дисциплина: Управление изменениями</a:t>
            </a:r>
            <a:endParaRPr lang="ru-RU" i="1" dirty="0" smtClean="0">
              <a:solidFill>
                <a:schemeClr val="tx2"/>
              </a:solidFill>
              <a:latin typeface="Verdana" pitchFamily="34" charset="0"/>
            </a:endParaRPr>
          </a:p>
        </p:txBody>
      </p:sp>
      <p:grpSp>
        <p:nvGrpSpPr>
          <p:cNvPr id="7172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717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3"/>
          <p:cNvSpPr>
            <a:spLocks noGrp="1"/>
          </p:cNvSpPr>
          <p:nvPr>
            <p:ph type="title"/>
          </p:nvPr>
        </p:nvSpPr>
        <p:spPr>
          <a:xfrm>
            <a:off x="503238" y="908050"/>
            <a:ext cx="8172450" cy="1284288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Тема 3. </a:t>
            </a:r>
            <a:br>
              <a:rPr lang="ru-RU" sz="2800" b="1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Организация как развивающаяся система</a:t>
            </a:r>
            <a:endParaRPr lang="ru-RU" sz="2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195" name="Содержимое 4"/>
          <p:cNvSpPr>
            <a:spLocks noGrp="1"/>
          </p:cNvSpPr>
          <p:nvPr>
            <p:ph idx="1"/>
          </p:nvPr>
        </p:nvSpPr>
        <p:spPr>
          <a:xfrm>
            <a:off x="395288" y="2492375"/>
            <a:ext cx="8424862" cy="3024188"/>
          </a:xfrm>
        </p:spPr>
        <p:txBody>
          <a:bodyPr/>
          <a:lstStyle/>
          <a:p>
            <a:pPr marL="514350" indent="-514350" eaLnBrk="1" hangingPunct="1">
              <a:lnSpc>
                <a:spcPct val="90000"/>
              </a:lnSpc>
              <a:buSzPct val="100000"/>
              <a:buFont typeface="Calibri" pitchFamily="34" charset="0"/>
              <a:buAutoNum type="arabicPeriod"/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черты развивающихся систем. </a:t>
            </a:r>
          </a:p>
          <a:p>
            <a:pPr marL="514350" indent="-514350" eaLnBrk="1" hangingPunct="1">
              <a:lnSpc>
                <a:spcPct val="90000"/>
              </a:lnSpc>
              <a:buSzPct val="100000"/>
              <a:buFont typeface="Calibri" pitchFamily="34" charset="0"/>
              <a:buAutoNum type="arabicPeriod"/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организационного развития по Л. Грейнеру. </a:t>
            </a:r>
          </a:p>
          <a:p>
            <a:pPr marL="514350" indent="-514350" eaLnBrk="1" hangingPunct="1">
              <a:lnSpc>
                <a:spcPct val="90000"/>
              </a:lnSpc>
              <a:buSzPct val="100000"/>
              <a:buFont typeface="Calibri" pitchFamily="34" charset="0"/>
              <a:buAutoNum type="arabicPeriod"/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жизненного цикла организации И. Адизеса. </a:t>
            </a:r>
          </a:p>
          <a:p>
            <a:pPr marL="514350" indent="-514350" eaLnBrk="1" hangingPunct="1">
              <a:lnSpc>
                <a:spcPct val="90000"/>
              </a:lnSpc>
              <a:buSzPct val="100000"/>
              <a:buFont typeface="Calibri" pitchFamily="34" charset="0"/>
              <a:buAutoNum type="arabicPeriod"/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Система управления развитием организации (СУР). </a:t>
            </a:r>
          </a:p>
          <a:p>
            <a:pPr marL="514350" indent="-514350" eaLnBrk="1" hangingPunct="1">
              <a:lnSpc>
                <a:spcPct val="90000"/>
              </a:lnSpc>
              <a:buSzPct val="100000"/>
              <a:buFont typeface="Calibri" pitchFamily="34" charset="0"/>
              <a:buAutoNum type="arabicPeriod"/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Требования к СУР. </a:t>
            </a:r>
          </a:p>
          <a:p>
            <a:pPr marL="514350" indent="-514350" eaLnBrk="1" hangingPunct="1">
              <a:lnSpc>
                <a:spcPct val="90000"/>
              </a:lnSpc>
              <a:buSzPct val="100000"/>
              <a:buFont typeface="Calibri" pitchFamily="34" charset="0"/>
              <a:buAutoNum type="arabicPeriod"/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Кружки качества и их эволюционное развитие.</a:t>
            </a:r>
          </a:p>
          <a:p>
            <a:pPr marL="514350" indent="-514350" eaLnBrk="1" hangingPunct="1">
              <a:lnSpc>
                <a:spcPct val="90000"/>
              </a:lnSpc>
              <a:buSzPct val="100000"/>
              <a:buFont typeface="Calibri" pitchFamily="34" charset="0"/>
              <a:buAutoNum type="arabicPeriod"/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Самоорганизующиеся фрактальные структуры. </a:t>
            </a:r>
          </a:p>
        </p:txBody>
      </p:sp>
      <p:grpSp>
        <p:nvGrpSpPr>
          <p:cNvPr id="8196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Содержимое 2"/>
          <p:cNvSpPr>
            <a:spLocks noGrp="1"/>
          </p:cNvSpPr>
          <p:nvPr>
            <p:ph idx="1"/>
          </p:nvPr>
        </p:nvSpPr>
        <p:spPr>
          <a:xfrm>
            <a:off x="323850" y="908050"/>
            <a:ext cx="8229600" cy="5545138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Развитие </a:t>
            </a:r>
            <a:r>
              <a:rPr lang="ru-RU" sz="2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это совокупное изменение во взаимосвязи </a:t>
            </a:r>
          </a:p>
          <a:p>
            <a:pPr lvl="1" eaLnBrk="1" hangingPunct="1"/>
            <a:r>
              <a:rPr lang="ru-RU" sz="2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количественных, </a:t>
            </a:r>
          </a:p>
          <a:p>
            <a:pPr lvl="1" eaLnBrk="1" hangingPunct="1"/>
            <a:r>
              <a:rPr lang="ru-RU" sz="2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качественных и </a:t>
            </a:r>
          </a:p>
          <a:p>
            <a:pPr lvl="1" eaLnBrk="1" hangingPunct="1"/>
            <a:r>
              <a:rPr lang="ru-RU" sz="2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структурных </a:t>
            </a:r>
          </a:p>
          <a:p>
            <a:pPr eaLnBrk="1" hangingPunct="1"/>
            <a:r>
              <a:rPr lang="ru-RU" sz="2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категорий в системе. </a:t>
            </a:r>
          </a:p>
          <a:p>
            <a:pPr eaLnBrk="1" hangingPunct="1"/>
            <a:endParaRPr lang="ru-RU" sz="12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/>
            <a:r>
              <a:rPr lang="ru-RU" sz="28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Движущая сила </a:t>
            </a:r>
            <a:r>
              <a:rPr lang="ru-RU" sz="2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всяких изменений в системе  - </a:t>
            </a:r>
            <a:r>
              <a:rPr lang="ru-RU" sz="2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противоречия </a:t>
            </a:r>
          </a:p>
          <a:p>
            <a:pPr eaLnBrk="1" hangingPunct="1"/>
            <a:r>
              <a:rPr lang="ru-RU" sz="2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Если нет внутренних или внешних противоречий, то не может быть изменений.</a:t>
            </a:r>
            <a:endParaRPr lang="en-US" sz="2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 eaLnBrk="1" hangingPunct="1"/>
            <a:endParaRPr lang="ru-RU" sz="22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9219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9220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1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539750" y="692150"/>
            <a:ext cx="8229600" cy="650875"/>
          </a:xfrm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Характеристики развивающихся систем:</a:t>
            </a:r>
            <a:endParaRPr lang="en-US" sz="2400" b="1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250825" y="1341438"/>
            <a:ext cx="8569325" cy="5256212"/>
          </a:xfrm>
        </p:spPr>
        <p:txBody>
          <a:bodyPr/>
          <a:lstStyle/>
          <a:p>
            <a:pPr lvl="1"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устойчивость структуры, </a:t>
            </a:r>
          </a:p>
          <a:p>
            <a:pPr lvl="1"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потеря устойчивости, разрушение одной структуры и создание другой устойчивой структуры. </a:t>
            </a:r>
          </a:p>
          <a:p>
            <a:pPr eaLnBrk="1" hangingPunct="1"/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= закон «перехода количественных изменений в качественные»!!! </a:t>
            </a:r>
          </a:p>
          <a:p>
            <a:pPr eaLnBrk="1" hangingPunct="1"/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Время пребывания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развивающихся систем в устойчивых состояниях </a:t>
            </a:r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различно. </a:t>
            </a:r>
          </a:p>
          <a:p>
            <a:pPr eaLnBrk="1" hangingPunct="1"/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Процесс развития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последовательность циклов эволюционного изменения состояний внутри цикла со скачкообразным переходом состояния в конце цикла на новый качественный уровень, означающий начало нового цикла развития.</a:t>
            </a:r>
          </a:p>
          <a:p>
            <a:pPr eaLnBrk="1" hangingPunct="1"/>
            <a:endParaRPr lang="ru-RU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0244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1024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395288" y="476250"/>
            <a:ext cx="8229600" cy="541338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Особенности развивающихся организаций:</a:t>
            </a:r>
            <a:endParaRPr lang="en-US" sz="2400" b="1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250825" y="1125538"/>
            <a:ext cx="8642350" cy="5472112"/>
          </a:xfrm>
        </p:spPr>
        <p:txBody>
          <a:bodyPr/>
          <a:lstStyle/>
          <a:p>
            <a:pPr marL="514350" indent="-514350" eaLnBrk="1" hangingPunct="1">
              <a:lnSpc>
                <a:spcPct val="80000"/>
              </a:lnSpc>
              <a:buClr>
                <a:schemeClr val="accent1"/>
              </a:buClr>
              <a:buSzPct val="100000"/>
              <a:buFont typeface="Calibri" pitchFamily="34" charset="0"/>
              <a:buAutoNum type="arabicPeriod"/>
            </a:pPr>
            <a:r>
              <a:rPr lang="ru-RU" sz="20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приспособляемость к новым целям</a:t>
            </a:r>
            <a:r>
              <a:rPr lang="ru-RU" sz="20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обусловленным быстрыми изменениями условий окружения;</a:t>
            </a:r>
          </a:p>
          <a:p>
            <a:pPr marL="514350" indent="-514350" eaLnBrk="1" hangingPunct="1">
              <a:lnSpc>
                <a:spcPct val="80000"/>
              </a:lnSpc>
              <a:buClr>
                <a:schemeClr val="accent1"/>
              </a:buClr>
              <a:buSzPct val="100000"/>
              <a:buFont typeface="Calibri" pitchFamily="34" charset="0"/>
              <a:buAutoNum type="arabicPeriod"/>
            </a:pPr>
            <a:r>
              <a:rPr lang="ru-RU" sz="20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ориентация на средне- и долгосрочные перспективы</a:t>
            </a:r>
            <a:r>
              <a:rPr lang="ru-RU" sz="20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формирующая временнЫе границы внедрения изменений;</a:t>
            </a:r>
          </a:p>
          <a:p>
            <a:pPr marL="514350" indent="-514350" eaLnBrk="1" hangingPunct="1">
              <a:lnSpc>
                <a:spcPct val="80000"/>
              </a:lnSpc>
              <a:buClr>
                <a:schemeClr val="accent1"/>
              </a:buClr>
              <a:buSzPct val="100000"/>
              <a:buFont typeface="Calibri" pitchFamily="34" charset="0"/>
              <a:buAutoNum type="arabicPeriod"/>
            </a:pPr>
            <a:r>
              <a:rPr lang="ru-RU" sz="20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осуществление сотрудничества и управление изменениями её членами, 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что позволяет предотвращать сопротивление организационным изменениям;</a:t>
            </a:r>
          </a:p>
          <a:p>
            <a:pPr marL="514350" indent="-514350" eaLnBrk="1" hangingPunct="1">
              <a:lnSpc>
                <a:spcPct val="80000"/>
              </a:lnSpc>
              <a:buClr>
                <a:schemeClr val="accent1"/>
              </a:buClr>
              <a:buSzPct val="100000"/>
              <a:buFont typeface="Calibri" pitchFamily="34" charset="0"/>
              <a:buAutoNum type="arabicPeriod"/>
            </a:pPr>
            <a:r>
              <a:rPr lang="ru-RU" sz="20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наличие благоприятных возможностей</a:t>
            </a:r>
            <a:r>
              <a:rPr lang="ru-RU" sz="20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для роста и самосовершенствования (самоактуализации) её членов;</a:t>
            </a:r>
          </a:p>
          <a:p>
            <a:pPr marL="514350" indent="-514350" eaLnBrk="1" hangingPunct="1">
              <a:lnSpc>
                <a:spcPct val="80000"/>
              </a:lnSpc>
              <a:buClr>
                <a:schemeClr val="accent1"/>
              </a:buClr>
              <a:buSzPct val="100000"/>
              <a:buFont typeface="Calibri" pitchFamily="34" charset="0"/>
              <a:buAutoNum type="arabicPeriod"/>
            </a:pPr>
            <a:r>
              <a:rPr lang="ru-RU" sz="20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свободное общение</a:t>
            </a:r>
            <a:r>
              <a:rPr lang="ru-RU" sz="20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(открытые коммуникации) и высокое взаимное доверие сотрудников, способствующее конструктивному разрешению противоречий;</a:t>
            </a:r>
          </a:p>
          <a:p>
            <a:pPr marL="514350" indent="-514350" eaLnBrk="1" hangingPunct="1">
              <a:lnSpc>
                <a:spcPct val="80000"/>
              </a:lnSpc>
              <a:buClr>
                <a:schemeClr val="accent1"/>
              </a:buClr>
              <a:buSzPct val="100000"/>
              <a:buFont typeface="Calibri" pitchFamily="34" charset="0"/>
              <a:buAutoNum type="arabicPeriod"/>
            </a:pPr>
            <a:r>
              <a:rPr lang="ru-RU" sz="20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вовлечённость работников в планирование и управление изменениями</a:t>
            </a:r>
            <a:r>
              <a:rPr lang="ru-RU" sz="20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обеспеченная участием всех уровней организации в постановке целей и принятии решений;</a:t>
            </a:r>
          </a:p>
          <a:p>
            <a:pPr marL="514350" indent="-514350" eaLnBrk="1" hangingPunct="1">
              <a:lnSpc>
                <a:spcPct val="80000"/>
              </a:lnSpc>
              <a:buClr>
                <a:schemeClr val="accent1"/>
              </a:buClr>
              <a:buSzPct val="100000"/>
              <a:buFont typeface="Calibri" pitchFamily="34" charset="0"/>
              <a:buAutoNum type="arabicPeriod"/>
            </a:pPr>
            <a:r>
              <a:rPr lang="ru-RU" sz="20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применения разнообразных методов управления</a:t>
            </a:r>
            <a:r>
              <a:rPr lang="ru-RU" sz="20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 организационно-распорядительных, экономических, социально-психологических и интуитивных методов. </a:t>
            </a:r>
          </a:p>
          <a:p>
            <a:pPr marL="514350" indent="-514350" eaLnBrk="1" hangingPunct="1">
              <a:lnSpc>
                <a:spcPct val="80000"/>
              </a:lnSpc>
            </a:pPr>
            <a:endParaRPr lang="en-US" sz="20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1268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1126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7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Содержимое 2"/>
          <p:cNvSpPr>
            <a:spLocks noGrp="1"/>
          </p:cNvSpPr>
          <p:nvPr>
            <p:ph idx="1"/>
          </p:nvPr>
        </p:nvSpPr>
        <p:spPr>
          <a:xfrm>
            <a:off x="323850" y="908050"/>
            <a:ext cx="8496300" cy="56165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7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Развитие самоорганизующейся социально-экономической системы </a:t>
            </a:r>
            <a:r>
              <a:rPr lang="ru-RU" sz="27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осуществляется </a:t>
            </a:r>
            <a:r>
              <a:rPr lang="ru-RU" sz="27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 насыщением</a:t>
            </a:r>
            <a:r>
              <a:rPr lang="ru-RU" sz="270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положительным — на этапе формирования;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отрицательным — на этапе деградации. </a:t>
            </a:r>
          </a:p>
          <a:p>
            <a:pPr eaLnBrk="1" hangingPunct="1">
              <a:lnSpc>
                <a:spcPct val="90000"/>
              </a:lnSpc>
            </a:pPr>
            <a:r>
              <a:rPr lang="ru-RU" sz="27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Цикл последовательных изменений включает 3 этапа:</a:t>
            </a:r>
          </a:p>
          <a:p>
            <a:pPr lvl="1" eaLnBrk="1" hangingPunct="1">
              <a:lnSpc>
                <a:spcPct val="90000"/>
              </a:lnSpc>
              <a:buSzPct val="100000"/>
              <a:buFont typeface="Calibri" pitchFamily="34" charset="0"/>
              <a:buAutoNum type="arabicPeriod"/>
            </a:pPr>
            <a:r>
              <a:rPr lang="ru-RU" sz="2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формирование, </a:t>
            </a:r>
          </a:p>
          <a:p>
            <a:pPr lvl="1" eaLnBrk="1" hangingPunct="1">
              <a:lnSpc>
                <a:spcPct val="90000"/>
              </a:lnSpc>
              <a:buSzPct val="100000"/>
              <a:buFont typeface="Calibri" pitchFamily="34" charset="0"/>
              <a:buAutoNum type="arabicPeriod"/>
            </a:pPr>
            <a:r>
              <a:rPr lang="ru-RU" sz="2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неравновесная устойчивость,</a:t>
            </a:r>
          </a:p>
          <a:p>
            <a:pPr lvl="1" eaLnBrk="1" hangingPunct="1">
              <a:lnSpc>
                <a:spcPct val="90000"/>
              </a:lnSpc>
              <a:buSzPct val="100000"/>
              <a:buFont typeface="Calibri" pitchFamily="34" charset="0"/>
              <a:buAutoNum type="arabicPeriod"/>
            </a:pPr>
            <a:r>
              <a:rPr lang="ru-RU" sz="2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разрушение системы. </a:t>
            </a:r>
          </a:p>
          <a:p>
            <a:pPr lvl="1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7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Механизм управления организацией </a:t>
            </a:r>
            <a:r>
              <a:rPr lang="ru-RU" sz="27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формируется посредством прохождения этих трёх этапов.</a:t>
            </a:r>
            <a:endParaRPr lang="en-US" sz="26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2291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1229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250825" y="549275"/>
            <a:ext cx="8569325" cy="1582738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1-й этап цикла изменений — начальный, простейший замкнутый контур с обратной связью на уровне  саморегуляции (гомеостазиса)*: </a:t>
            </a:r>
            <a:endParaRPr lang="en-US" sz="2400" b="1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250825" y="2205038"/>
            <a:ext cx="8713788" cy="4392612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управляющая система по каналам прямой связи передаёт управляющие воздействия на объект управления;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информация воспринимается объектом управления, перерабатывается и передается по каналам обратной связи в управляющую систему посредством выполненного решения. 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Цель этапа 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самосохранение системы; для однородного функционирования системы осуществляется реакция только на текущие воздействия. 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Самосохранение или упорядоченность 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возникает в результате адаптации к внешнему воздействию на систему.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16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*   </a:t>
            </a:r>
            <a:r>
              <a:rPr lang="ru-RU" sz="19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Гомеостазис</a:t>
            </a:r>
            <a:r>
              <a:rPr lang="ru-RU" sz="190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(от греч. hómois — подобный и statis — состояние) - способность биол./эконом. систем противостоять изменениям и сохранять равновесное состояние. </a:t>
            </a:r>
            <a:endParaRPr lang="en-US" sz="19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3316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1331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395288" y="549275"/>
            <a:ext cx="7993062" cy="431800"/>
          </a:xfrm>
        </p:spPr>
        <p:txBody>
          <a:bodyPr/>
          <a:lstStyle/>
          <a:p>
            <a:pPr eaLnBrk="1" hangingPunct="1"/>
            <a:r>
              <a:rPr lang="ru-RU" sz="2000" b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1-й этап цикла изменений (2)</a:t>
            </a:r>
            <a:endParaRPr lang="en-US" sz="2000" b="1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179388" y="1052513"/>
            <a:ext cx="8785225" cy="554513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20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Стадии этапа:</a:t>
            </a:r>
          </a:p>
          <a:p>
            <a:pPr marL="457200" lvl="1" indent="-457200" eaLnBrk="1" hangingPunct="1">
              <a:buClr>
                <a:srgbClr val="0BD0D9"/>
              </a:buClr>
              <a:buSzPct val="95000"/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формирование системы:</a:t>
            </a:r>
          </a:p>
          <a:p>
            <a:pPr lvl="2" eaLnBrk="1" hangingPunct="1"/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рост, </a:t>
            </a:r>
          </a:p>
          <a:p>
            <a:pPr lvl="2" eaLnBrk="1" hangingPunct="1"/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накопление энергии, ресурсов, информации, </a:t>
            </a:r>
          </a:p>
          <a:p>
            <a:pPr lvl="2" eaLnBrk="1" hangingPunct="1"/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формирование определённого внутреннего порядка. </a:t>
            </a:r>
          </a:p>
          <a:p>
            <a:pPr marL="457200" lvl="1" indent="-457200" eaLnBrk="1" hangingPunct="1">
              <a:buClr>
                <a:srgbClr val="0BD0D9"/>
              </a:buClr>
              <a:buSzPct val="95000"/>
              <a:buFont typeface="Calibri" pitchFamily="34" charset="0"/>
              <a:buAutoNum type="arabicParenR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неравновесная устойчивость:</a:t>
            </a:r>
          </a:p>
          <a:p>
            <a:pPr lvl="2" eaLnBrk="1" hangingPunct="1"/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упорядочение потоков поступления и расхода энергии,</a:t>
            </a:r>
          </a:p>
          <a:p>
            <a:pPr lvl="2" eaLnBrk="1" hangingPunct="1"/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стабилизации ресурсов и информации. </a:t>
            </a:r>
          </a:p>
          <a:p>
            <a:pPr marL="457200" lvl="1" indent="-457200" eaLnBrk="1" hangingPunct="1">
              <a:buClr>
                <a:srgbClr val="0BD0D9"/>
              </a:buClr>
              <a:buSzPct val="95000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Система входит в режим установившегося стабильного развития:</a:t>
            </a:r>
          </a:p>
          <a:p>
            <a:pPr marL="457200" lvl="1" indent="-457200" eaLnBrk="1" hangingPunct="1"/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сформировался порядок и определённая устойчивая структура функциональных отношений системы,</a:t>
            </a:r>
          </a:p>
          <a:p>
            <a:pPr marL="457200" lvl="1" indent="-457200" eaLnBrk="1" hangingPunct="1"/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создаётся замкнутый контур саморегуляции с обратной связью.</a:t>
            </a:r>
            <a:endParaRPr lang="ru-RU" sz="2000" b="1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lvl="1" indent="-457200" eaLnBrk="1" hangingPunct="1">
              <a:buClr>
                <a:srgbClr val="0BD0D9"/>
              </a:buClr>
              <a:buSzPct val="95000"/>
            </a:pPr>
            <a:r>
              <a:rPr lang="ru-RU" sz="20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 этап становления механизма управления в системе завершается.</a:t>
            </a:r>
          </a:p>
          <a:p>
            <a:pPr eaLnBrk="1" hangingPunct="1"/>
            <a:endParaRPr lang="ru-RU" sz="2000" b="1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/>
            <a:endParaRPr lang="ru-RU" sz="2000" b="1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lvl="1" indent="-457200" eaLnBrk="1" hangingPunct="1"/>
            <a:endParaRPr lang="ru-RU" sz="20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4340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14341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2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250825" y="404813"/>
            <a:ext cx="8569325" cy="1800225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2-й этап цикла изменений — промежуточный, </a:t>
            </a:r>
            <a:br>
              <a:rPr lang="ru-RU" sz="2400" b="1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 жесткой программой,  с изменением характера воздействия управляющего субъекта на объект: </a:t>
            </a:r>
            <a:endParaRPr lang="en-US" sz="2400" b="1" smtClean="0">
              <a:solidFill>
                <a:srgbClr val="00B05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600450"/>
          </a:xfrm>
        </p:spPr>
        <p:txBody>
          <a:bodyPr/>
          <a:lstStyle/>
          <a:p>
            <a:pPr eaLnBrk="1" hangingPunct="1"/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резкое изменение в содержании системы; </a:t>
            </a:r>
          </a:p>
          <a:p>
            <a:pPr eaLnBrk="1" hangingPunct="1"/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наличие переходного периода: </a:t>
            </a:r>
          </a:p>
          <a:p>
            <a:pPr lvl="1"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момент, когда система или какой-либо её значимый показатель изменяются качественным образом </a:t>
            </a:r>
          </a:p>
          <a:p>
            <a:pPr eaLnBrk="1" hangingPunct="1"/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стремление сохранить организационную гибкость и эффективность; </a:t>
            </a:r>
          </a:p>
          <a:p>
            <a:pPr eaLnBrk="1" hangingPunct="1"/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постоянная импровизация.</a:t>
            </a:r>
            <a:endParaRPr lang="en-US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5364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1536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539750" y="404813"/>
            <a:ext cx="8229600" cy="571500"/>
          </a:xfrm>
        </p:spPr>
        <p:txBody>
          <a:bodyPr/>
          <a:lstStyle/>
          <a:p>
            <a:pPr eaLnBrk="1" hangingPunct="1"/>
            <a:r>
              <a:rPr lang="ru-RU" sz="2000" b="1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 этап цикла изменений (2)</a:t>
            </a:r>
            <a:endParaRPr lang="en-US" sz="2000" b="1" smtClean="0">
              <a:solidFill>
                <a:srgbClr val="00B05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250825" y="1125538"/>
            <a:ext cx="8642350" cy="5543550"/>
          </a:xfrm>
        </p:spPr>
        <p:txBody>
          <a:bodyPr/>
          <a:lstStyle/>
          <a:p>
            <a:pPr eaLnBrk="1" hangingPunct="1"/>
            <a:r>
              <a:rPr lang="ru-RU" sz="1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Механизм управления 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должен сохранить устойчивость управляемой системы и обеспечить обратную связь. </a:t>
            </a:r>
          </a:p>
          <a:p>
            <a:pPr eaLnBrk="1" hangingPunct="1"/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Наступает </a:t>
            </a:r>
            <a:r>
              <a:rPr lang="ru-RU" sz="1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стадия разрушения системы и формирования хаоса: </a:t>
            </a:r>
          </a:p>
          <a:p>
            <a:pPr lvl="1" eaLnBrk="1" hangingPunct="1"/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упорядоченное поступление энергии, ресурсов и информации становится меньше, чем расходуется, или вообще прекращается; </a:t>
            </a:r>
          </a:p>
          <a:p>
            <a:pPr lvl="1" eaLnBrk="1" hangingPunct="1"/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проявляется спад развития и постепенное разрушение системы: </a:t>
            </a:r>
          </a:p>
          <a:p>
            <a:pPr lvl="2" eaLnBrk="1" hangingPunct="1"/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максимальные затраты труда и материально-технических ресурсов, </a:t>
            </a:r>
          </a:p>
          <a:p>
            <a:pPr lvl="2" eaLnBrk="1" hangingPunct="1"/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ослаблением потенциала,</a:t>
            </a:r>
          </a:p>
          <a:p>
            <a:pPr lvl="1" eaLnBrk="1" hangingPunct="1"/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начинается возрастающее рассогласование отношений между всеми элементами системы, </a:t>
            </a:r>
          </a:p>
          <a:p>
            <a:pPr lvl="1" eaLnBrk="1" hangingPunct="1"/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управляемость системой резко ослабевает. </a:t>
            </a:r>
          </a:p>
          <a:p>
            <a:pPr lvl="1" eaLnBrk="1" hangingPunct="1">
              <a:buClr>
                <a:srgbClr val="0BD0D9"/>
              </a:buClr>
              <a:buSzPct val="95000"/>
            </a:pPr>
            <a:r>
              <a:rPr lang="ru-RU" sz="18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Три варианта развития системы:</a:t>
            </a:r>
          </a:p>
          <a:p>
            <a:pPr lvl="1" eaLnBrk="1" hangingPunct="1"/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экстенсивный тип (простое воспроизводство), </a:t>
            </a:r>
          </a:p>
          <a:p>
            <a:pPr lvl="1" eaLnBrk="1" hangingPunct="1"/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интенсивный тип (расширенное воспроизводство) </a:t>
            </a:r>
          </a:p>
          <a:p>
            <a:pPr lvl="1" eaLnBrk="1" hangingPunct="1"/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эволюционные катастрофы.</a:t>
            </a:r>
          </a:p>
          <a:p>
            <a:pPr lvl="1" eaLnBrk="1" hangingPunct="1"/>
            <a:endParaRPr lang="ru-RU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6388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1638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539750" y="476250"/>
            <a:ext cx="8229600" cy="1287463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3-й этап цикла изменений — заключительный (завершающий), или механизм управления самоорганизующихся систем</a:t>
            </a:r>
            <a:endParaRPr lang="en-US" sz="2400" b="1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179388" y="1773238"/>
            <a:ext cx="8713787" cy="4733925"/>
          </a:xfrm>
        </p:spPr>
        <p:txBody>
          <a:bodyPr/>
          <a:lstStyle/>
          <a:p>
            <a:pPr eaLnBrk="1" hangingPunct="1"/>
            <a:r>
              <a:rPr lang="ru-RU" sz="20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Основная задача 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преобразование поступающей в управляемую систему информации и формирование управляющих воздействий, при которых обеспечивается наилучшее достижение целей управления:</a:t>
            </a:r>
          </a:p>
          <a:p>
            <a:pPr lvl="1" eaLnBrk="1" hangingPunct="1"/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создаются второй контур обратной связи и органы памяти;</a:t>
            </a:r>
          </a:p>
          <a:p>
            <a:pPr lvl="1" eaLnBrk="1" hangingPunct="1"/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система приспосабливается к изменяющимся условиям, накапливает полезную для себя информацию, опыт, знания, повышая уровень внутренней организации и обеспечивая эффективное развитие. </a:t>
            </a:r>
          </a:p>
          <a:p>
            <a:pPr eaLnBrk="1" hangingPunct="1"/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Многократные циклически повторяющиеся воздействия внешней среды и постоянные реакции на отклонения способствуют </a:t>
            </a:r>
            <a:r>
              <a:rPr lang="ru-RU" sz="20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усложнению системы, закреплению полезных признаков.</a:t>
            </a:r>
          </a:p>
          <a:p>
            <a:pPr eaLnBrk="1" hangingPunct="1"/>
            <a:endParaRPr lang="en-US" sz="20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7412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1741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539750" y="620713"/>
            <a:ext cx="7632700" cy="576262"/>
          </a:xfrm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3-й этап цикла изменений (2)</a:t>
            </a:r>
            <a:endParaRPr lang="en-US" sz="2400" b="1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>
          <a:xfrm>
            <a:off x="250825" y="1268413"/>
            <a:ext cx="8642350" cy="5329237"/>
          </a:xfrm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Механизм управления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объединяет в себе две функции: </a:t>
            </a:r>
          </a:p>
          <a:p>
            <a:pPr lvl="1"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саморегуляция,</a:t>
            </a:r>
          </a:p>
          <a:p>
            <a:pPr lvl="1"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саморазвитие.</a:t>
            </a:r>
          </a:p>
          <a:p>
            <a:pPr eaLnBrk="1" hangingPunct="1"/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Система становится </a:t>
            </a:r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способной к самоорганизации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eaLnBrk="1" hangingPunct="1"/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Восстановление деятельности после кризиса требует </a:t>
            </a:r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инновационной идеи и иного образа мышления. </a:t>
            </a:r>
          </a:p>
          <a:p>
            <a:pPr eaLnBrk="1" hangingPunct="1"/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Внутренние проблемы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организации и повышение конкурентоспособности становятся первоочередными задачами, требующими решения. </a:t>
            </a:r>
            <a:endParaRPr lang="en-US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8436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1843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3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539750" y="692150"/>
            <a:ext cx="7704138" cy="650875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Цели управленческого воздействия:</a:t>
            </a:r>
            <a:endParaRPr lang="en-US" sz="2800" b="1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250825" y="1557338"/>
            <a:ext cx="8435975" cy="5040312"/>
          </a:xfrm>
        </p:spPr>
        <p:txBody>
          <a:bodyPr/>
          <a:lstStyle/>
          <a:p>
            <a:pPr marL="514350" lvl="2" indent="-514350" eaLnBrk="1" hangingPunct="1">
              <a:lnSpc>
                <a:spcPct val="90000"/>
              </a:lnSpc>
              <a:buSzPct val="100000"/>
              <a:buFont typeface="Calibri" pitchFamily="34" charset="0"/>
              <a:buAutoNum type="arabicParenR"/>
            </a:pPr>
            <a:r>
              <a:rPr lang="ru-RU" sz="2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повышение эффективности функционирования объекта управления (</a:t>
            </a:r>
            <a:r>
              <a:rPr lang="ru-RU" sz="26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зависит от стадии жизненного цикла организации</a:t>
            </a:r>
            <a:r>
              <a:rPr lang="ru-RU" sz="2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):</a:t>
            </a:r>
          </a:p>
          <a:p>
            <a:pPr marL="787400" lvl="3" indent="-514350" eaLnBrk="1" hangingPunct="1">
              <a:lnSpc>
                <a:spcPct val="90000"/>
              </a:lnSpc>
              <a:buSzPct val="100000"/>
            </a:pPr>
            <a:r>
              <a:rPr lang="ru-RU" sz="25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адаптивное управление</a:t>
            </a:r>
          </a:p>
          <a:p>
            <a:pPr marL="787400" lvl="3" indent="-514350" eaLnBrk="1" hangingPunct="1">
              <a:lnSpc>
                <a:spcPct val="90000"/>
              </a:lnSpc>
              <a:buSzPct val="100000"/>
            </a:pPr>
            <a:r>
              <a:rPr lang="ru-RU" sz="25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развитием</a:t>
            </a:r>
            <a:r>
              <a:rPr lang="ru-RU" sz="25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514350" lvl="2" indent="-514350" eaLnBrk="1" hangingPunct="1">
              <a:lnSpc>
                <a:spcPct val="90000"/>
              </a:lnSpc>
              <a:buSzPct val="100000"/>
              <a:buFont typeface="Calibri" pitchFamily="34" charset="0"/>
              <a:buAutoNum type="arabicParenR"/>
            </a:pPr>
            <a:r>
              <a:rPr lang="ru-RU" sz="2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приостановка падения эффективности: </a:t>
            </a:r>
          </a:p>
          <a:p>
            <a:pPr marL="787400" lvl="3" indent="-514350" eaLnBrk="1" hangingPunct="1">
              <a:lnSpc>
                <a:spcPct val="90000"/>
              </a:lnSpc>
              <a:buSzPct val="100000"/>
            </a:pPr>
            <a:r>
              <a:rPr lang="ru-RU" sz="25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стабилизационное управление</a:t>
            </a:r>
            <a:endParaRPr lang="ru-RU" sz="25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lvl="2" indent="-514350" eaLnBrk="1" hangingPunct="1">
              <a:lnSpc>
                <a:spcPct val="90000"/>
              </a:lnSpc>
              <a:buSzPct val="100000"/>
              <a:buFont typeface="Calibri" pitchFamily="34" charset="0"/>
              <a:buAutoNum type="arabicParenR"/>
            </a:pPr>
            <a:r>
              <a:rPr lang="ru-RU" sz="2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предотвращение снижения уровня эффективности функционирования объекта: </a:t>
            </a:r>
          </a:p>
          <a:p>
            <a:pPr marL="787400" lvl="3" indent="-514350" eaLnBrk="1" hangingPunct="1">
              <a:lnSpc>
                <a:spcPct val="90000"/>
              </a:lnSpc>
              <a:buSzPct val="100000"/>
            </a:pPr>
            <a:r>
              <a:rPr lang="ru-RU" sz="25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превентивное управление</a:t>
            </a:r>
            <a:endParaRPr lang="ru-RU" sz="25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lvl="2" indent="-514350" eaLnBrk="1" hangingPunct="1">
              <a:lnSpc>
                <a:spcPct val="90000"/>
              </a:lnSpc>
              <a:buSzPct val="100000"/>
              <a:buFont typeface="Calibri" pitchFamily="34" charset="0"/>
              <a:buAutoNum type="arabicParenR"/>
            </a:pPr>
            <a:endParaRPr lang="ru-RU" sz="26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 eaLnBrk="1" hangingPunct="1">
              <a:lnSpc>
                <a:spcPct val="90000"/>
              </a:lnSpc>
              <a:buSzPct val="100000"/>
              <a:buFont typeface="Calibri" pitchFamily="34" charset="0"/>
              <a:buAutoNum type="arabicParenR"/>
            </a:pPr>
            <a:endParaRPr lang="ru-RU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 eaLnBrk="1" hangingPunct="1">
              <a:lnSpc>
                <a:spcPct val="90000"/>
              </a:lnSpc>
              <a:buSzPct val="100000"/>
              <a:buFont typeface="Calibri" pitchFamily="34" charset="0"/>
              <a:buAutoNum type="arabicParenR"/>
            </a:pPr>
            <a:endParaRPr lang="en-US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9460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1946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434387" cy="792162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Модель организационного развития </a:t>
            </a:r>
            <a:br>
              <a:rPr lang="ru-RU" sz="2400" b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 Ларри Грейнеру</a:t>
            </a:r>
            <a:endParaRPr lang="en-US" sz="2400" b="1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483" name="Rectangle 6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20484" name="Group 1"/>
          <p:cNvGrpSpPr>
            <a:grpSpLocks noChangeAspect="1"/>
          </p:cNvGrpSpPr>
          <p:nvPr/>
        </p:nvGrpSpPr>
        <p:grpSpPr bwMode="auto">
          <a:xfrm>
            <a:off x="323850" y="1484313"/>
            <a:ext cx="8424863" cy="5040312"/>
            <a:chOff x="2156" y="-788"/>
            <a:chExt cx="7406" cy="4776"/>
          </a:xfrm>
        </p:grpSpPr>
        <p:sp>
          <p:nvSpPr>
            <p:cNvPr id="20488" name="AutoShape 66"/>
            <p:cNvSpPr>
              <a:spLocks noChangeAspect="1" noChangeArrowheads="1" noTextEdit="1"/>
            </p:cNvSpPr>
            <p:nvPr/>
          </p:nvSpPr>
          <p:spPr bwMode="auto">
            <a:xfrm>
              <a:off x="2156" y="-788"/>
              <a:ext cx="7406" cy="4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89" name="Text Box 65"/>
            <p:cNvSpPr txBox="1">
              <a:spLocks noChangeArrowheads="1"/>
            </p:cNvSpPr>
            <p:nvPr/>
          </p:nvSpPr>
          <p:spPr bwMode="auto">
            <a:xfrm>
              <a:off x="2611" y="3642"/>
              <a:ext cx="6559" cy="34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>
                  <a:latin typeface="Verdana" pitchFamily="34" charset="0"/>
                </a:rPr>
                <a:t>Молодая                                 </a:t>
              </a:r>
              <a:r>
                <a:rPr lang="ru-RU" sz="1200" b="1">
                  <a:latin typeface="Verdana" pitchFamily="34" charset="0"/>
                </a:rPr>
                <a:t>Возраст организации</a:t>
              </a:r>
              <a:r>
                <a:rPr lang="ru-RU" sz="1200">
                  <a:latin typeface="Verdana" pitchFamily="34" charset="0"/>
                </a:rPr>
                <a:t>                                   Зрелая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5184" name="Text Box 64"/>
            <p:cNvSpPr txBox="1">
              <a:spLocks noChangeArrowheads="1"/>
            </p:cNvSpPr>
            <p:nvPr/>
          </p:nvSpPr>
          <p:spPr bwMode="auto">
            <a:xfrm>
              <a:off x="2156" y="-285"/>
              <a:ext cx="456" cy="390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vert270"/>
            <a:lstStyle/>
            <a:p>
              <a:pPr algn="ctr">
                <a:defRPr/>
              </a:pPr>
              <a:r>
                <a:rPr lang="ru-RU" sz="12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Небольшая    </a:t>
              </a:r>
              <a:r>
                <a:rPr lang="ru-RU" sz="1200" b="1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Размер организации    </a:t>
              </a:r>
              <a:r>
                <a:rPr lang="ru-RU" sz="12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 Большая</a:t>
              </a:r>
              <a:endParaRPr lang="ru-RU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0491" name="Text Box 63"/>
            <p:cNvSpPr txBox="1">
              <a:spLocks noChangeArrowheads="1"/>
            </p:cNvSpPr>
            <p:nvPr/>
          </p:nvSpPr>
          <p:spPr bwMode="auto">
            <a:xfrm>
              <a:off x="7540" y="1036"/>
              <a:ext cx="1201" cy="68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000">
                  <a:latin typeface="Verdana" pitchFamily="34" charset="0"/>
                </a:rPr>
                <a:t>4. Развитие, основанное на координации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20492" name="Text Box 62"/>
            <p:cNvSpPr txBox="1">
              <a:spLocks noChangeArrowheads="1"/>
            </p:cNvSpPr>
            <p:nvPr/>
          </p:nvSpPr>
          <p:spPr bwMode="auto">
            <a:xfrm>
              <a:off x="6351" y="1717"/>
              <a:ext cx="1290" cy="68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000">
                  <a:latin typeface="Verdana" pitchFamily="34" charset="0"/>
                </a:rPr>
                <a:t>3. Развитие, основанное на делегировании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20493" name="Text Box 61"/>
            <p:cNvSpPr txBox="1">
              <a:spLocks noChangeArrowheads="1"/>
            </p:cNvSpPr>
            <p:nvPr/>
          </p:nvSpPr>
          <p:spPr bwMode="auto">
            <a:xfrm>
              <a:off x="5155" y="2338"/>
              <a:ext cx="1198" cy="68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000">
                  <a:latin typeface="Verdana" pitchFamily="34" charset="0"/>
                </a:rPr>
                <a:t>2. Развитие, основанное на руководстве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20494" name="Text Box 60"/>
            <p:cNvSpPr txBox="1">
              <a:spLocks noChangeArrowheads="1"/>
            </p:cNvSpPr>
            <p:nvPr/>
          </p:nvSpPr>
          <p:spPr bwMode="auto">
            <a:xfrm>
              <a:off x="3984" y="2941"/>
              <a:ext cx="1200" cy="68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000">
                  <a:latin typeface="Verdana" pitchFamily="34" charset="0"/>
                </a:rPr>
                <a:t>1. Развитие, основанное на творчестве</a:t>
              </a:r>
              <a:endParaRPr lang="ru-RU">
                <a:latin typeface="Verdana" pitchFamily="34" charset="0"/>
              </a:endParaRPr>
            </a:p>
          </p:txBody>
        </p:sp>
        <p:cxnSp>
          <p:nvCxnSpPr>
            <p:cNvPr id="20495" name="AutoShape 59"/>
            <p:cNvCxnSpPr>
              <a:cxnSpLocks noChangeShapeType="1"/>
            </p:cNvCxnSpPr>
            <p:nvPr/>
          </p:nvCxnSpPr>
          <p:spPr bwMode="auto">
            <a:xfrm flipV="1">
              <a:off x="2611" y="-576"/>
              <a:ext cx="1" cy="4217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grpSp>
          <p:nvGrpSpPr>
            <p:cNvPr id="20496" name="Group 18"/>
            <p:cNvGrpSpPr>
              <a:grpSpLocks/>
            </p:cNvGrpSpPr>
            <p:nvPr/>
          </p:nvGrpSpPr>
          <p:grpSpPr bwMode="auto">
            <a:xfrm>
              <a:off x="2611" y="139"/>
              <a:ext cx="5991" cy="3502"/>
              <a:chOff x="2611" y="266"/>
              <a:chExt cx="4445" cy="3375"/>
            </a:xfrm>
          </p:grpSpPr>
          <p:grpSp>
            <p:nvGrpSpPr>
              <p:cNvPr id="20513" name="Group 51"/>
              <p:cNvGrpSpPr>
                <a:grpSpLocks/>
              </p:cNvGrpSpPr>
              <p:nvPr/>
            </p:nvGrpSpPr>
            <p:grpSpPr bwMode="auto">
              <a:xfrm>
                <a:off x="2611" y="2966"/>
                <a:ext cx="889" cy="675"/>
                <a:chOff x="2611" y="2729"/>
                <a:chExt cx="1443" cy="912"/>
              </a:xfrm>
            </p:grpSpPr>
            <p:cxnSp>
              <p:nvCxnSpPr>
                <p:cNvPr id="20546" name="AutoShape 58"/>
                <p:cNvCxnSpPr>
                  <a:cxnSpLocks noChangeShapeType="1"/>
                </p:cNvCxnSpPr>
                <p:nvPr/>
              </p:nvCxnSpPr>
              <p:spPr bwMode="auto">
                <a:xfrm flipV="1">
                  <a:off x="2611" y="3284"/>
                  <a:ext cx="623" cy="357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47" name="AutoShape 57"/>
                <p:cNvCxnSpPr>
                  <a:cxnSpLocks noChangeShapeType="1"/>
                </p:cNvCxnSpPr>
                <p:nvPr/>
              </p:nvCxnSpPr>
              <p:spPr bwMode="auto">
                <a:xfrm flipV="1">
                  <a:off x="3234" y="3064"/>
                  <a:ext cx="0" cy="22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48" name="AutoShape 56"/>
                <p:cNvCxnSpPr>
                  <a:cxnSpLocks noChangeShapeType="1"/>
                </p:cNvCxnSpPr>
                <p:nvPr/>
              </p:nvCxnSpPr>
              <p:spPr bwMode="auto">
                <a:xfrm>
                  <a:off x="3234" y="3064"/>
                  <a:ext cx="208" cy="32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49" name="AutoShape 55"/>
                <p:cNvCxnSpPr>
                  <a:cxnSpLocks noChangeShapeType="1"/>
                </p:cNvCxnSpPr>
                <p:nvPr/>
              </p:nvCxnSpPr>
              <p:spPr bwMode="auto">
                <a:xfrm flipV="1">
                  <a:off x="3442" y="2856"/>
                  <a:ext cx="0" cy="53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50" name="AutoShape 54"/>
                <p:cNvCxnSpPr>
                  <a:cxnSpLocks noChangeShapeType="1"/>
                </p:cNvCxnSpPr>
                <p:nvPr/>
              </p:nvCxnSpPr>
              <p:spPr bwMode="auto">
                <a:xfrm>
                  <a:off x="3442" y="2856"/>
                  <a:ext cx="231" cy="428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51" name="AutoShape 53"/>
                <p:cNvCxnSpPr>
                  <a:cxnSpLocks noChangeShapeType="1"/>
                </p:cNvCxnSpPr>
                <p:nvPr/>
              </p:nvCxnSpPr>
              <p:spPr bwMode="auto">
                <a:xfrm flipV="1">
                  <a:off x="3673" y="2960"/>
                  <a:ext cx="0" cy="324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52" name="AutoShape 52"/>
                <p:cNvCxnSpPr>
                  <a:cxnSpLocks noChangeShapeType="1"/>
                </p:cNvCxnSpPr>
                <p:nvPr/>
              </p:nvCxnSpPr>
              <p:spPr bwMode="auto">
                <a:xfrm flipV="1">
                  <a:off x="3673" y="2729"/>
                  <a:ext cx="381" cy="23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  <p:grpSp>
            <p:nvGrpSpPr>
              <p:cNvPr id="20514" name="Group 43"/>
              <p:cNvGrpSpPr>
                <a:grpSpLocks/>
              </p:cNvGrpSpPr>
              <p:nvPr/>
            </p:nvGrpSpPr>
            <p:grpSpPr bwMode="auto">
              <a:xfrm>
                <a:off x="3500" y="2291"/>
                <a:ext cx="889" cy="675"/>
                <a:chOff x="2611" y="2729"/>
                <a:chExt cx="1443" cy="912"/>
              </a:xfrm>
            </p:grpSpPr>
            <p:cxnSp>
              <p:nvCxnSpPr>
                <p:cNvPr id="20539" name="AutoShape 50"/>
                <p:cNvCxnSpPr>
                  <a:cxnSpLocks noChangeShapeType="1"/>
                </p:cNvCxnSpPr>
                <p:nvPr/>
              </p:nvCxnSpPr>
              <p:spPr bwMode="auto">
                <a:xfrm flipV="1">
                  <a:off x="2611" y="3284"/>
                  <a:ext cx="623" cy="357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40" name="AutoShape 49"/>
                <p:cNvCxnSpPr>
                  <a:cxnSpLocks noChangeShapeType="1"/>
                </p:cNvCxnSpPr>
                <p:nvPr/>
              </p:nvCxnSpPr>
              <p:spPr bwMode="auto">
                <a:xfrm flipV="1">
                  <a:off x="3234" y="3064"/>
                  <a:ext cx="0" cy="22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41" name="AutoShape 48"/>
                <p:cNvCxnSpPr>
                  <a:cxnSpLocks noChangeShapeType="1"/>
                </p:cNvCxnSpPr>
                <p:nvPr/>
              </p:nvCxnSpPr>
              <p:spPr bwMode="auto">
                <a:xfrm>
                  <a:off x="3234" y="3064"/>
                  <a:ext cx="208" cy="32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42" name="AutoShape 47"/>
                <p:cNvCxnSpPr>
                  <a:cxnSpLocks noChangeShapeType="1"/>
                </p:cNvCxnSpPr>
                <p:nvPr/>
              </p:nvCxnSpPr>
              <p:spPr bwMode="auto">
                <a:xfrm flipV="1">
                  <a:off x="3442" y="2856"/>
                  <a:ext cx="0" cy="53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43" name="AutoShape 46"/>
                <p:cNvCxnSpPr>
                  <a:cxnSpLocks noChangeShapeType="1"/>
                </p:cNvCxnSpPr>
                <p:nvPr/>
              </p:nvCxnSpPr>
              <p:spPr bwMode="auto">
                <a:xfrm>
                  <a:off x="3442" y="2856"/>
                  <a:ext cx="231" cy="428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44" name="AutoShape 45"/>
                <p:cNvCxnSpPr>
                  <a:cxnSpLocks noChangeShapeType="1"/>
                </p:cNvCxnSpPr>
                <p:nvPr/>
              </p:nvCxnSpPr>
              <p:spPr bwMode="auto">
                <a:xfrm flipV="1">
                  <a:off x="3673" y="2960"/>
                  <a:ext cx="0" cy="324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45" name="AutoShape 44"/>
                <p:cNvCxnSpPr>
                  <a:cxnSpLocks noChangeShapeType="1"/>
                </p:cNvCxnSpPr>
                <p:nvPr/>
              </p:nvCxnSpPr>
              <p:spPr bwMode="auto">
                <a:xfrm flipV="1">
                  <a:off x="3673" y="2729"/>
                  <a:ext cx="381" cy="23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  <p:grpSp>
            <p:nvGrpSpPr>
              <p:cNvPr id="20515" name="Group 35"/>
              <p:cNvGrpSpPr>
                <a:grpSpLocks/>
              </p:cNvGrpSpPr>
              <p:nvPr/>
            </p:nvGrpSpPr>
            <p:grpSpPr bwMode="auto">
              <a:xfrm>
                <a:off x="4389" y="1616"/>
                <a:ext cx="889" cy="675"/>
                <a:chOff x="2611" y="2729"/>
                <a:chExt cx="1443" cy="912"/>
              </a:xfrm>
            </p:grpSpPr>
            <p:cxnSp>
              <p:nvCxnSpPr>
                <p:cNvPr id="20532" name="AutoShape 42"/>
                <p:cNvCxnSpPr>
                  <a:cxnSpLocks noChangeShapeType="1"/>
                </p:cNvCxnSpPr>
                <p:nvPr/>
              </p:nvCxnSpPr>
              <p:spPr bwMode="auto">
                <a:xfrm flipV="1">
                  <a:off x="2611" y="3284"/>
                  <a:ext cx="623" cy="357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33" name="AutoShape 41"/>
                <p:cNvCxnSpPr>
                  <a:cxnSpLocks noChangeShapeType="1"/>
                </p:cNvCxnSpPr>
                <p:nvPr/>
              </p:nvCxnSpPr>
              <p:spPr bwMode="auto">
                <a:xfrm flipV="1">
                  <a:off x="3234" y="3064"/>
                  <a:ext cx="0" cy="22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34" name="AutoShape 40"/>
                <p:cNvCxnSpPr>
                  <a:cxnSpLocks noChangeShapeType="1"/>
                </p:cNvCxnSpPr>
                <p:nvPr/>
              </p:nvCxnSpPr>
              <p:spPr bwMode="auto">
                <a:xfrm>
                  <a:off x="3234" y="3064"/>
                  <a:ext cx="208" cy="32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35" name="AutoShape 39"/>
                <p:cNvCxnSpPr>
                  <a:cxnSpLocks noChangeShapeType="1"/>
                </p:cNvCxnSpPr>
                <p:nvPr/>
              </p:nvCxnSpPr>
              <p:spPr bwMode="auto">
                <a:xfrm flipV="1">
                  <a:off x="3442" y="2856"/>
                  <a:ext cx="0" cy="53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36" name="AutoShape 38"/>
                <p:cNvCxnSpPr>
                  <a:cxnSpLocks noChangeShapeType="1"/>
                </p:cNvCxnSpPr>
                <p:nvPr/>
              </p:nvCxnSpPr>
              <p:spPr bwMode="auto">
                <a:xfrm>
                  <a:off x="3442" y="2856"/>
                  <a:ext cx="231" cy="428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37" name="AutoShape 37"/>
                <p:cNvCxnSpPr>
                  <a:cxnSpLocks noChangeShapeType="1"/>
                </p:cNvCxnSpPr>
                <p:nvPr/>
              </p:nvCxnSpPr>
              <p:spPr bwMode="auto">
                <a:xfrm flipV="1">
                  <a:off x="3673" y="2960"/>
                  <a:ext cx="0" cy="324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38" name="AutoShape 36"/>
                <p:cNvCxnSpPr>
                  <a:cxnSpLocks noChangeShapeType="1"/>
                </p:cNvCxnSpPr>
                <p:nvPr/>
              </p:nvCxnSpPr>
              <p:spPr bwMode="auto">
                <a:xfrm flipV="1">
                  <a:off x="3673" y="2729"/>
                  <a:ext cx="381" cy="23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  <p:grpSp>
            <p:nvGrpSpPr>
              <p:cNvPr id="20516" name="Group 27"/>
              <p:cNvGrpSpPr>
                <a:grpSpLocks/>
              </p:cNvGrpSpPr>
              <p:nvPr/>
            </p:nvGrpSpPr>
            <p:grpSpPr bwMode="auto">
              <a:xfrm>
                <a:off x="5278" y="941"/>
                <a:ext cx="889" cy="675"/>
                <a:chOff x="2611" y="2729"/>
                <a:chExt cx="1443" cy="912"/>
              </a:xfrm>
            </p:grpSpPr>
            <p:cxnSp>
              <p:nvCxnSpPr>
                <p:cNvPr id="20525" name="AutoShape 34"/>
                <p:cNvCxnSpPr>
                  <a:cxnSpLocks noChangeShapeType="1"/>
                </p:cNvCxnSpPr>
                <p:nvPr/>
              </p:nvCxnSpPr>
              <p:spPr bwMode="auto">
                <a:xfrm flipV="1">
                  <a:off x="2611" y="3284"/>
                  <a:ext cx="623" cy="357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26" name="AutoShape 33"/>
                <p:cNvCxnSpPr>
                  <a:cxnSpLocks noChangeShapeType="1"/>
                </p:cNvCxnSpPr>
                <p:nvPr/>
              </p:nvCxnSpPr>
              <p:spPr bwMode="auto">
                <a:xfrm flipV="1">
                  <a:off x="3234" y="3064"/>
                  <a:ext cx="0" cy="22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27" name="AutoShape 32"/>
                <p:cNvCxnSpPr>
                  <a:cxnSpLocks noChangeShapeType="1"/>
                </p:cNvCxnSpPr>
                <p:nvPr/>
              </p:nvCxnSpPr>
              <p:spPr bwMode="auto">
                <a:xfrm>
                  <a:off x="3234" y="3064"/>
                  <a:ext cx="208" cy="32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28" name="AutoShape 31"/>
                <p:cNvCxnSpPr>
                  <a:cxnSpLocks noChangeShapeType="1"/>
                </p:cNvCxnSpPr>
                <p:nvPr/>
              </p:nvCxnSpPr>
              <p:spPr bwMode="auto">
                <a:xfrm flipV="1">
                  <a:off x="3442" y="2856"/>
                  <a:ext cx="0" cy="53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29" name="AutoShape 30"/>
                <p:cNvCxnSpPr>
                  <a:cxnSpLocks noChangeShapeType="1"/>
                </p:cNvCxnSpPr>
                <p:nvPr/>
              </p:nvCxnSpPr>
              <p:spPr bwMode="auto">
                <a:xfrm>
                  <a:off x="3442" y="2856"/>
                  <a:ext cx="231" cy="428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30" name="AutoShape 29"/>
                <p:cNvCxnSpPr>
                  <a:cxnSpLocks noChangeShapeType="1"/>
                </p:cNvCxnSpPr>
                <p:nvPr/>
              </p:nvCxnSpPr>
              <p:spPr bwMode="auto">
                <a:xfrm flipV="1">
                  <a:off x="3673" y="2960"/>
                  <a:ext cx="0" cy="324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31" name="AutoShape 28"/>
                <p:cNvCxnSpPr>
                  <a:cxnSpLocks noChangeShapeType="1"/>
                </p:cNvCxnSpPr>
                <p:nvPr/>
              </p:nvCxnSpPr>
              <p:spPr bwMode="auto">
                <a:xfrm flipV="1">
                  <a:off x="3673" y="2729"/>
                  <a:ext cx="381" cy="23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  <p:grpSp>
            <p:nvGrpSpPr>
              <p:cNvPr id="20517" name="Group 19"/>
              <p:cNvGrpSpPr>
                <a:grpSpLocks/>
              </p:cNvGrpSpPr>
              <p:nvPr/>
            </p:nvGrpSpPr>
            <p:grpSpPr bwMode="auto">
              <a:xfrm>
                <a:off x="6167" y="266"/>
                <a:ext cx="889" cy="675"/>
                <a:chOff x="2611" y="2729"/>
                <a:chExt cx="1443" cy="912"/>
              </a:xfrm>
            </p:grpSpPr>
            <p:cxnSp>
              <p:nvCxnSpPr>
                <p:cNvPr id="20518" name="AutoShape 26"/>
                <p:cNvCxnSpPr>
                  <a:cxnSpLocks noChangeShapeType="1"/>
                </p:cNvCxnSpPr>
                <p:nvPr/>
              </p:nvCxnSpPr>
              <p:spPr bwMode="auto">
                <a:xfrm flipV="1">
                  <a:off x="2611" y="3284"/>
                  <a:ext cx="623" cy="357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19" name="AutoShape 25"/>
                <p:cNvCxnSpPr>
                  <a:cxnSpLocks noChangeShapeType="1"/>
                </p:cNvCxnSpPr>
                <p:nvPr/>
              </p:nvCxnSpPr>
              <p:spPr bwMode="auto">
                <a:xfrm flipV="1">
                  <a:off x="3234" y="3064"/>
                  <a:ext cx="0" cy="22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20" name="AutoShape 24"/>
                <p:cNvCxnSpPr>
                  <a:cxnSpLocks noChangeShapeType="1"/>
                </p:cNvCxnSpPr>
                <p:nvPr/>
              </p:nvCxnSpPr>
              <p:spPr bwMode="auto">
                <a:xfrm>
                  <a:off x="3234" y="3064"/>
                  <a:ext cx="208" cy="32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21" name="AutoShape 23"/>
                <p:cNvCxnSpPr>
                  <a:cxnSpLocks noChangeShapeType="1"/>
                </p:cNvCxnSpPr>
                <p:nvPr/>
              </p:nvCxnSpPr>
              <p:spPr bwMode="auto">
                <a:xfrm flipV="1">
                  <a:off x="3442" y="2856"/>
                  <a:ext cx="0" cy="53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22" name="AutoShape 22"/>
                <p:cNvCxnSpPr>
                  <a:cxnSpLocks noChangeShapeType="1"/>
                </p:cNvCxnSpPr>
                <p:nvPr/>
              </p:nvCxnSpPr>
              <p:spPr bwMode="auto">
                <a:xfrm>
                  <a:off x="3442" y="2856"/>
                  <a:ext cx="231" cy="428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23" name="AutoShape 21"/>
                <p:cNvCxnSpPr>
                  <a:cxnSpLocks noChangeShapeType="1"/>
                </p:cNvCxnSpPr>
                <p:nvPr/>
              </p:nvCxnSpPr>
              <p:spPr bwMode="auto">
                <a:xfrm flipV="1">
                  <a:off x="3673" y="2960"/>
                  <a:ext cx="0" cy="324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24" name="AutoShape 20"/>
                <p:cNvCxnSpPr>
                  <a:cxnSpLocks noChangeShapeType="1"/>
                </p:cNvCxnSpPr>
                <p:nvPr/>
              </p:nvCxnSpPr>
              <p:spPr bwMode="auto">
                <a:xfrm flipV="1">
                  <a:off x="3673" y="2729"/>
                  <a:ext cx="381" cy="23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</p:grpSp>
        <p:cxnSp>
          <p:nvCxnSpPr>
            <p:cNvPr id="20497" name="AutoShape 17"/>
            <p:cNvCxnSpPr>
              <a:cxnSpLocks noChangeShapeType="1"/>
            </p:cNvCxnSpPr>
            <p:nvPr/>
          </p:nvCxnSpPr>
          <p:spPr bwMode="auto">
            <a:xfrm flipV="1">
              <a:off x="3904" y="-518"/>
              <a:ext cx="1" cy="415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sp>
          <p:nvSpPr>
            <p:cNvPr id="20498" name="AutoShape 16"/>
            <p:cNvSpPr>
              <a:spLocks noChangeArrowheads="1"/>
            </p:cNvSpPr>
            <p:nvPr/>
          </p:nvSpPr>
          <p:spPr bwMode="auto">
            <a:xfrm>
              <a:off x="2738" y="2240"/>
              <a:ext cx="958" cy="565"/>
            </a:xfrm>
            <a:prstGeom prst="wedgeRoundRectCallout">
              <a:avLst>
                <a:gd name="adj1" fmla="val -2287"/>
                <a:gd name="adj2" fmla="val 79019"/>
                <a:gd name="adj3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000">
                  <a:latin typeface="Verdana" pitchFamily="34" charset="0"/>
                </a:rPr>
                <a:t>1. Кризис лидерства</a:t>
              </a:r>
              <a:endParaRPr lang="ru-RU">
                <a:latin typeface="Verdana" pitchFamily="34" charset="0"/>
              </a:endParaRPr>
            </a:p>
          </p:txBody>
        </p:sp>
        <p:cxnSp>
          <p:nvCxnSpPr>
            <p:cNvPr id="20499" name="AutoShape 15"/>
            <p:cNvCxnSpPr>
              <a:cxnSpLocks noChangeShapeType="1"/>
            </p:cNvCxnSpPr>
            <p:nvPr/>
          </p:nvCxnSpPr>
          <p:spPr bwMode="auto">
            <a:xfrm flipV="1">
              <a:off x="5104" y="-518"/>
              <a:ext cx="1" cy="41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20500" name="AutoShape 14"/>
            <p:cNvCxnSpPr>
              <a:cxnSpLocks noChangeShapeType="1"/>
            </p:cNvCxnSpPr>
            <p:nvPr/>
          </p:nvCxnSpPr>
          <p:spPr bwMode="auto">
            <a:xfrm flipV="1">
              <a:off x="6351" y="-518"/>
              <a:ext cx="2" cy="415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20501" name="AutoShape 13"/>
            <p:cNvCxnSpPr>
              <a:cxnSpLocks noChangeShapeType="1"/>
            </p:cNvCxnSpPr>
            <p:nvPr/>
          </p:nvCxnSpPr>
          <p:spPr bwMode="auto">
            <a:xfrm flipV="1">
              <a:off x="7540" y="-518"/>
              <a:ext cx="2" cy="415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sp>
          <p:nvSpPr>
            <p:cNvPr id="20502" name="AutoShape 12"/>
            <p:cNvSpPr>
              <a:spLocks noChangeArrowheads="1"/>
            </p:cNvSpPr>
            <p:nvPr/>
          </p:nvSpPr>
          <p:spPr bwMode="auto">
            <a:xfrm>
              <a:off x="3984" y="1540"/>
              <a:ext cx="1024" cy="506"/>
            </a:xfrm>
            <a:prstGeom prst="wedgeRoundRectCallout">
              <a:avLst>
                <a:gd name="adj1" fmla="val -2329"/>
                <a:gd name="adj2" fmla="val 89208"/>
                <a:gd name="adj3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000">
                  <a:latin typeface="Verdana" pitchFamily="34" charset="0"/>
                </a:rPr>
                <a:t>2. Кризис автономии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20503" name="AutoShape 11"/>
            <p:cNvSpPr>
              <a:spLocks noChangeArrowheads="1"/>
            </p:cNvSpPr>
            <p:nvPr/>
          </p:nvSpPr>
          <p:spPr bwMode="auto">
            <a:xfrm>
              <a:off x="5184" y="788"/>
              <a:ext cx="1109" cy="557"/>
            </a:xfrm>
            <a:prstGeom prst="wedgeRoundRectCallout">
              <a:avLst>
                <a:gd name="adj1" fmla="val -3019"/>
                <a:gd name="adj2" fmla="val 89421"/>
                <a:gd name="adj3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000">
                  <a:latin typeface="Verdana" pitchFamily="34" charset="0"/>
                </a:rPr>
                <a:t>3. Кризис контроля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20504" name="AutoShape 10"/>
            <p:cNvSpPr>
              <a:spLocks noChangeArrowheads="1"/>
            </p:cNvSpPr>
            <p:nvPr/>
          </p:nvSpPr>
          <p:spPr bwMode="auto">
            <a:xfrm>
              <a:off x="6446" y="77"/>
              <a:ext cx="1016" cy="568"/>
            </a:xfrm>
            <a:prstGeom prst="wedgeRoundRectCallout">
              <a:avLst>
                <a:gd name="adj1" fmla="val -4968"/>
                <a:gd name="adj2" fmla="val 90648"/>
                <a:gd name="adj3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000">
                  <a:latin typeface="Verdana" pitchFamily="34" charset="0"/>
                </a:rPr>
                <a:t>4. Кризис границ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20505" name="AutoShape 9"/>
            <p:cNvSpPr>
              <a:spLocks noChangeArrowheads="1"/>
            </p:cNvSpPr>
            <p:nvPr/>
          </p:nvSpPr>
          <p:spPr bwMode="auto">
            <a:xfrm>
              <a:off x="7641" y="-435"/>
              <a:ext cx="1027" cy="440"/>
            </a:xfrm>
            <a:prstGeom prst="wedgeRoundRectCallout">
              <a:avLst>
                <a:gd name="adj1" fmla="val -6630"/>
                <a:gd name="adj2" fmla="val 92556"/>
                <a:gd name="adj3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000">
                  <a:latin typeface="Verdana" pitchFamily="34" charset="0"/>
                </a:rPr>
                <a:t>5. Кризис?</a:t>
              </a:r>
              <a:endParaRPr lang="ru-RU">
                <a:latin typeface="Verdana" pitchFamily="34" charset="0"/>
              </a:endParaRPr>
            </a:p>
          </p:txBody>
        </p:sp>
        <p:cxnSp>
          <p:nvCxnSpPr>
            <p:cNvPr id="20506" name="AutoShape 8"/>
            <p:cNvCxnSpPr>
              <a:cxnSpLocks noChangeShapeType="1"/>
            </p:cNvCxnSpPr>
            <p:nvPr/>
          </p:nvCxnSpPr>
          <p:spPr bwMode="auto">
            <a:xfrm flipH="1">
              <a:off x="3049" y="3535"/>
              <a:ext cx="93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0507" name="AutoShape 7"/>
            <p:cNvCxnSpPr>
              <a:cxnSpLocks noChangeShapeType="1"/>
            </p:cNvCxnSpPr>
            <p:nvPr/>
          </p:nvCxnSpPr>
          <p:spPr bwMode="auto">
            <a:xfrm flipH="1">
              <a:off x="4250" y="2865"/>
              <a:ext cx="934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0508" name="AutoShape 6"/>
            <p:cNvCxnSpPr>
              <a:cxnSpLocks noChangeShapeType="1"/>
            </p:cNvCxnSpPr>
            <p:nvPr/>
          </p:nvCxnSpPr>
          <p:spPr bwMode="auto">
            <a:xfrm flipH="1">
              <a:off x="5525" y="2173"/>
              <a:ext cx="935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0509" name="AutoShape 5"/>
            <p:cNvCxnSpPr>
              <a:cxnSpLocks noChangeShapeType="1"/>
            </p:cNvCxnSpPr>
            <p:nvPr/>
          </p:nvCxnSpPr>
          <p:spPr bwMode="auto">
            <a:xfrm flipH="1">
              <a:off x="6707" y="1457"/>
              <a:ext cx="934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0510" name="AutoShape 4"/>
            <p:cNvCxnSpPr>
              <a:cxnSpLocks noChangeShapeType="1"/>
            </p:cNvCxnSpPr>
            <p:nvPr/>
          </p:nvCxnSpPr>
          <p:spPr bwMode="auto">
            <a:xfrm flipH="1">
              <a:off x="7738" y="729"/>
              <a:ext cx="934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20511" name="Text Box 3"/>
            <p:cNvSpPr txBox="1">
              <a:spLocks noChangeArrowheads="1"/>
            </p:cNvSpPr>
            <p:nvPr/>
          </p:nvSpPr>
          <p:spPr bwMode="auto">
            <a:xfrm>
              <a:off x="8292" y="316"/>
              <a:ext cx="1270" cy="68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000">
                  <a:latin typeface="Verdana" pitchFamily="34" charset="0"/>
                </a:rPr>
                <a:t>5. Развитие, основанное на сотрудничестве</a:t>
              </a:r>
              <a:endParaRPr lang="ru-RU">
                <a:latin typeface="Verdana" pitchFamily="34" charset="0"/>
              </a:endParaRPr>
            </a:p>
          </p:txBody>
        </p:sp>
        <p:cxnSp>
          <p:nvCxnSpPr>
            <p:cNvPr id="20512" name="AutoShape 2"/>
            <p:cNvCxnSpPr>
              <a:cxnSpLocks noChangeShapeType="1"/>
            </p:cNvCxnSpPr>
            <p:nvPr/>
          </p:nvCxnSpPr>
          <p:spPr bwMode="auto">
            <a:xfrm>
              <a:off x="2612" y="3641"/>
              <a:ext cx="6741" cy="3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</p:spPr>
        </p:cxnSp>
      </p:grpSp>
      <p:grpSp>
        <p:nvGrpSpPr>
          <p:cNvPr id="20485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2048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8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305800" cy="72008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Характеристика этапов организационного развития по </a:t>
            </a:r>
            <a:r>
              <a:rPr lang="ru-RU" sz="2400" b="1" dirty="0" err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Ларри</a:t>
            </a:r>
            <a: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Грейнеру</a:t>
            </a:r>
            <a:endParaRPr lang="en-US" sz="24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50825" y="1196975"/>
          <a:ext cx="8569325" cy="5567681"/>
        </p:xfrm>
        <a:graphic>
          <a:graphicData uri="http://schemas.openxmlformats.org/drawingml/2006/table">
            <a:tbl>
              <a:tblPr/>
              <a:tblGrid>
                <a:gridCol w="479425"/>
                <a:gridCol w="2185988"/>
                <a:gridCol w="5903912"/>
              </a:tblGrid>
              <a:tr h="201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60475" algn="l"/>
                          <a:tab pos="1349375" algn="l"/>
                          <a:tab pos="4591050" algn="l"/>
                          <a:tab pos="4770438" algn="l"/>
                        </a:tabLst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5314" marR="6531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60475" algn="l"/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Этап</a:t>
                      </a:r>
                    </a:p>
                  </a:txBody>
                  <a:tcPr marL="65314" marR="6531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60475" algn="l"/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Содержание этапа</a:t>
                      </a:r>
                    </a:p>
                  </a:txBody>
                  <a:tcPr marL="65314" marR="6531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60475" algn="l"/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marL="65314" marR="6531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60475" algn="l"/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Создание бизнеса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(творческая часть, формулирование бизнес-идеи)</a:t>
                      </a:r>
                    </a:p>
                  </a:txBody>
                  <a:tcPr marL="65314" marR="6531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60475" algn="l"/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Концентрация усилий на развитии технологии бизнеса и рынка, ожидании вознаграждения в будущем, контроле и немедленной обратной связи. </a:t>
                      </a:r>
                      <a:r>
                        <a:rPr kumimoji="0" lang="ru-RU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Возможен </a:t>
                      </a: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кризис лидерства (кризис руководства)</a:t>
                      </a:r>
                      <a:r>
                        <a:rPr kumimoji="0" lang="ru-RU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, поскольку основатель бизнеса не справляется с проблемой роста.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5314" marR="6531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62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60475" algn="l"/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marL="65314" marR="6531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60475" algn="l"/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Организация процесса управления</a:t>
                      </a:r>
                      <a:r>
                        <a:rPr kumimoji="0" lang="ru-RU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(формализация и построение структур и систем управления)</a:t>
                      </a:r>
                    </a:p>
                  </a:txBody>
                  <a:tcPr marL="65314" marR="6531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60475" algn="l"/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Построение формальных управленческих систем: организационная структура, система отчётности и контроля, стандартизация бизнес-процессов, процедур и правил, установление более формальных связей, развитие управленческих кадров. </a:t>
                      </a:r>
                      <a:r>
                        <a:rPr kumimoji="0" lang="ru-RU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Проявляется кризис автономии </a:t>
                      </a: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(кризис управления).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5314" marR="6531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62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60475" algn="l"/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</a:p>
                  </a:txBody>
                  <a:tcPr marL="65314" marR="6531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60475" algn="l"/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Делегирование полномочий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(оптимизация соотношения централизация/ децентрализация)</a:t>
                      </a:r>
                    </a:p>
                  </a:txBody>
                  <a:tcPr marL="65314" marR="6531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60475" algn="l"/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Возникает необходимость в децентрализации функций и делегировании полномочий; создаются центры прибыли, система мотивации основана на результатах работы. Централизованное управление сосредоточено на выработке стратегии. </a:t>
                      </a:r>
                      <a:r>
                        <a:rPr kumimoji="0" lang="ru-RU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Из-за частичной потери контроля и возникает </a:t>
                      </a: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кризис контроля</a:t>
                      </a:r>
                      <a:r>
                        <a:rPr kumimoji="0" lang="ru-RU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5314" marR="6531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54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60475" algn="l"/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</a:t>
                      </a:r>
                    </a:p>
                  </a:txBody>
                  <a:tcPr marL="65314" marR="6531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60475" algn="l"/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Координация деятельности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(усиление функциональных структур организации)</a:t>
                      </a:r>
                    </a:p>
                  </a:txBody>
                  <a:tcPr marL="65314" marR="6531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60475" algn="l"/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Внедряются процедуры внутрифирменного планирования. Новые продуктовые группы рассматриваются как центры инновационно-инвестиционной деятельности. Технические функции логистики и автоматизации, а также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PR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централизуются, что приводит </a:t>
                      </a:r>
                      <a:r>
                        <a:rPr kumimoji="0" lang="ru-RU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к </a:t>
                      </a: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кризису бюрократии</a:t>
                      </a:r>
                      <a:r>
                        <a:rPr kumimoji="0" lang="ru-RU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, поскольку люди теряют предпринимательский и творческий интерес.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5314" marR="6531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46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60475" algn="l"/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5</a:t>
                      </a:r>
                    </a:p>
                  </a:txBody>
                  <a:tcPr marL="65314" marR="6531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60475" algn="l"/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Сотрудничество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(автономность через интеграцию, синергия)</a:t>
                      </a:r>
                    </a:p>
                  </a:txBody>
                  <a:tcPr marL="65314" marR="6531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60475" algn="l"/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Создание структуры на основе относительно самостоятельных бизнес-единиц (преобразование в дивизиональную ОСУ), перераспределение функций и ролей между подразделениями и центром. Проявляются повышенные требования к менеджерам среднего звена, мотивация ориентирована на конечный результат. </a:t>
                      </a:r>
                      <a:r>
                        <a:rPr kumimoji="0" lang="ru-RU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Существует большая вероятность возникновения кризиса совместного действия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60475" algn="l"/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в группе </a:t>
                      </a: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(кризис синергии)</a:t>
                      </a:r>
                      <a:r>
                        <a:rPr kumimoji="0" lang="ru-RU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5314" marR="6531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1537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2153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3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864096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жизненного цикла развития организации И. </a:t>
            </a:r>
            <a:r>
              <a:rPr lang="ru-RU" sz="24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Адизеса</a:t>
            </a:r>
            <a:endParaRPr lang="en-US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531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pic>
        <p:nvPicPr>
          <p:cNvPr id="2253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484313"/>
            <a:ext cx="849630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533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22534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5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341438"/>
            <a:ext cx="8058150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8305800" cy="864096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жизненного цикла развития организации И. </a:t>
            </a:r>
            <a:r>
              <a:rPr lang="ru-RU" sz="24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Адизеса</a:t>
            </a: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3556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23557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58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1484313"/>
            <a:ext cx="8442325" cy="489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780696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жизненного цикла развития организации И. </a:t>
            </a:r>
            <a:r>
              <a:rPr lang="ru-RU" sz="24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Адизеса</a:t>
            </a: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4580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24581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2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92471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жизненного цикла развития организации И. </a:t>
            </a:r>
            <a:r>
              <a:rPr lang="ru-RU" sz="24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Адизеса</a:t>
            </a: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700213"/>
            <a:ext cx="8424862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604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25605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6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305800" cy="129840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жизненного цикла развития организации И. </a:t>
            </a:r>
            <a:r>
              <a:rPr lang="ru-RU" sz="24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Адизеса</a:t>
            </a: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КАК МЕНЯЮТСЯ ЦЕЛИ ОРГАНИЗАЦИИ</a:t>
            </a:r>
            <a:endParaRPr lang="en-US" sz="24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989138"/>
            <a:ext cx="8642350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6628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26629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0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2"/>
          <p:cNvSpPr>
            <a:spLocks noGrp="1"/>
          </p:cNvSpPr>
          <p:nvPr>
            <p:ph type="title"/>
          </p:nvPr>
        </p:nvSpPr>
        <p:spPr>
          <a:xfrm>
            <a:off x="684213" y="765175"/>
            <a:ext cx="7342187" cy="754063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жизненного цикла развития организации И. Адизеса</a:t>
            </a:r>
            <a:endParaRPr lang="en-US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651" name="Текст 4"/>
          <p:cNvSpPr>
            <a:spLocks noGrp="1"/>
          </p:cNvSpPr>
          <p:nvPr>
            <p:ph type="body" idx="2"/>
          </p:nvPr>
        </p:nvSpPr>
        <p:spPr>
          <a:xfrm>
            <a:off x="323850" y="1700213"/>
            <a:ext cx="8569325" cy="3673475"/>
          </a:xfrm>
        </p:spPr>
        <p:txBody>
          <a:bodyPr/>
          <a:lstStyle/>
          <a:p>
            <a:pPr eaLnBrk="1" hangingPunct="1"/>
            <a:r>
              <a:rPr lang="ru-RU" sz="1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1. Ухаживание:</a:t>
            </a:r>
          </a:p>
          <a:p>
            <a:pPr eaLnBrk="1" hangingPunct="1">
              <a:buFont typeface="Arial" charset="0"/>
              <a:buChar char="•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основатель компании собирает вокруг себя людей, которые постепенно вникают в его идею, принимают ее и соглашаются гласно (или негласно) рискнуть и попробовать воплотить ее в жизнь.</a:t>
            </a:r>
          </a:p>
          <a:p>
            <a:pPr eaLnBrk="1" hangingPunct="1"/>
            <a:r>
              <a:rPr lang="ru-RU" sz="1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 Младенчество:</a:t>
            </a:r>
            <a:endParaRPr lang="ru-RU" sz="180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компания не обладает четкой структурой и системой распределения полномочий и ответственности,</a:t>
            </a:r>
          </a:p>
          <a:p>
            <a:pPr eaLnBrk="1" hangingPunct="1">
              <a:buFont typeface="Arial" charset="0"/>
              <a:buChar char="•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начинается процесс организации, переход от чистых идей к практическим действиям</a:t>
            </a:r>
          </a:p>
          <a:p>
            <a:pPr eaLnBrk="1" hangingPunct="1">
              <a:buFont typeface="Arial" charset="0"/>
              <a:buChar char="•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большое внимание уделяется результатам производства и удовлетворению потребностей конечных потребителей.</a:t>
            </a:r>
          </a:p>
          <a:p>
            <a:pPr eaLnBrk="1" hangingPunct="1"/>
            <a:endParaRPr lang="en-US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765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55875" y="5445125"/>
            <a:ext cx="3671888" cy="1412875"/>
          </a:xfrm>
        </p:spPr>
      </p:pic>
      <p:grpSp>
        <p:nvGrpSpPr>
          <p:cNvPr id="27653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27654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5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2"/>
          <p:cNvSpPr>
            <a:spLocks noGrp="1"/>
          </p:cNvSpPr>
          <p:nvPr>
            <p:ph type="title"/>
          </p:nvPr>
        </p:nvSpPr>
        <p:spPr>
          <a:xfrm>
            <a:off x="685800" y="514350"/>
            <a:ext cx="7342188" cy="754063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жизненного цикла развития организации И. Адизеса</a:t>
            </a:r>
            <a:endParaRPr lang="en-US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675" name="Текст 4"/>
          <p:cNvSpPr>
            <a:spLocks noGrp="1"/>
          </p:cNvSpPr>
          <p:nvPr>
            <p:ph type="body" idx="2"/>
          </p:nvPr>
        </p:nvSpPr>
        <p:spPr>
          <a:xfrm>
            <a:off x="250825" y="1557338"/>
            <a:ext cx="8569325" cy="2951162"/>
          </a:xfrm>
        </p:spPr>
        <p:txBody>
          <a:bodyPr/>
          <a:lstStyle/>
          <a:p>
            <a:pPr eaLnBrk="1" hangingPunct="1"/>
            <a:r>
              <a:rPr lang="ru-RU" sz="1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3. Детство («давай-давай»):</a:t>
            </a:r>
          </a:p>
          <a:p>
            <a:pPr eaLnBrk="1" hangingPunct="1">
              <a:buFont typeface="Arial" charset="0"/>
              <a:buChar char="•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компания начинает работать все продуктивнее, преодолевая первые препятствия, в том числе и главное — недостаток ликвидности</a:t>
            </a:r>
          </a:p>
          <a:p>
            <a:pPr eaLnBrk="1" hangingPunct="1">
              <a:buFont typeface="Arial" charset="0"/>
              <a:buChar char="•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люди осознают, что идея начала работать и может быть экономически эффективной</a:t>
            </a:r>
          </a:p>
          <a:p>
            <a:pPr eaLnBrk="1" hangingPunct="1">
              <a:buFont typeface="Arial" charset="0"/>
              <a:buChar char="•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меняется представление людей о будущем компании; видение расширяется и охватывает практически безграничные горизонты</a:t>
            </a:r>
          </a:p>
          <a:p>
            <a:pPr eaLnBrk="1" hangingPunct="1">
              <a:buFont typeface="Arial" charset="0"/>
              <a:buChar char="•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до сих пор нет ни четкой структуры, ни порядка субординации, ни прописанных функциональных обязанностей.</a:t>
            </a:r>
          </a:p>
          <a:p>
            <a:pPr eaLnBrk="1" hangingPunct="1"/>
            <a:endParaRPr lang="en-US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675" y="4797425"/>
            <a:ext cx="2990850" cy="184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8677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28678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79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2"/>
          <p:cNvSpPr>
            <a:spLocks noGrp="1"/>
          </p:cNvSpPr>
          <p:nvPr>
            <p:ph type="title"/>
          </p:nvPr>
        </p:nvSpPr>
        <p:spPr>
          <a:xfrm>
            <a:off x="685800" y="514350"/>
            <a:ext cx="7342188" cy="754063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жизненного цикла развития организации И. Адизеса</a:t>
            </a:r>
            <a:endParaRPr lang="en-US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699" name="Текст 4"/>
          <p:cNvSpPr>
            <a:spLocks noGrp="1"/>
          </p:cNvSpPr>
          <p:nvPr>
            <p:ph type="body" idx="2"/>
          </p:nvPr>
        </p:nvSpPr>
        <p:spPr>
          <a:xfrm>
            <a:off x="323850" y="1341438"/>
            <a:ext cx="8569325" cy="2879725"/>
          </a:xfrm>
        </p:spPr>
        <p:txBody>
          <a:bodyPr/>
          <a:lstStyle/>
          <a:p>
            <a:pPr eaLnBrk="1" hangingPunct="1"/>
            <a:r>
              <a:rPr lang="ru-RU" sz="1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4. Юность: </a:t>
            </a:r>
            <a:r>
              <a:rPr lang="ru-RU" sz="1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компания очень сильно меняется </a:t>
            </a:r>
          </a:p>
          <a:p>
            <a:pPr eaLnBrk="1" hangingPunct="1">
              <a:buFont typeface="Arial" charset="0"/>
              <a:buChar char="•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основатель осознает невозможность руководить растущим бизнесом самостоятельно</a:t>
            </a:r>
          </a:p>
          <a:p>
            <a:pPr eaLnBrk="1" hangingPunct="1">
              <a:buFont typeface="Arial" charset="0"/>
              <a:buChar char="•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возникает потребность в изменении структуры компании и делегировании полномочий</a:t>
            </a:r>
          </a:p>
          <a:p>
            <a:pPr eaLnBrk="1" hangingPunct="1">
              <a:buFont typeface="Arial" charset="0"/>
              <a:buChar char="•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появляются профессиональные управленцы, которые начинают менять структуру, систему мотивации и контроля</a:t>
            </a:r>
          </a:p>
          <a:p>
            <a:pPr eaLnBrk="1" hangingPunct="1">
              <a:buFont typeface="Arial" charset="0"/>
              <a:buChar char="•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приходят новые работники, что ведет к конфликту двух культур: «старого костяка» и «новых специалистов».</a:t>
            </a:r>
            <a:endParaRPr lang="en-US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970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4437063"/>
            <a:ext cx="6335712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701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29702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03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2"/>
          <p:cNvSpPr>
            <a:spLocks noGrp="1"/>
          </p:cNvSpPr>
          <p:nvPr>
            <p:ph type="title"/>
          </p:nvPr>
        </p:nvSpPr>
        <p:spPr>
          <a:xfrm>
            <a:off x="685800" y="514350"/>
            <a:ext cx="7342188" cy="754063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жизненного цикла развития организации И. Адизеса</a:t>
            </a:r>
            <a:endParaRPr lang="en-US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723" name="Текст 4"/>
          <p:cNvSpPr>
            <a:spLocks noGrp="1"/>
          </p:cNvSpPr>
          <p:nvPr>
            <p:ph type="body" idx="2"/>
          </p:nvPr>
        </p:nvSpPr>
        <p:spPr>
          <a:xfrm>
            <a:off x="323850" y="1341438"/>
            <a:ext cx="8496300" cy="2447925"/>
          </a:xfrm>
        </p:spPr>
        <p:txBody>
          <a:bodyPr/>
          <a:lstStyle/>
          <a:p>
            <a:pPr eaLnBrk="1" hangingPunct="1"/>
            <a:r>
              <a:rPr lang="ru-RU" sz="20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5. Расцвет:</a:t>
            </a:r>
          </a:p>
          <a:p>
            <a:pPr eaLnBrk="1" hangingPunct="1">
              <a:buFont typeface="Arial" charset="0"/>
              <a:buChar char="•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относительно четкая структура, прописанные функции, системы поощрения и наказания</a:t>
            </a:r>
          </a:p>
          <a:p>
            <a:pPr eaLnBrk="1" hangingPunct="1">
              <a:buFont typeface="Arial" charset="0"/>
              <a:buChar char="•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ценится удовлетворение потребностей клиентов и достижение поставленных целей</a:t>
            </a:r>
          </a:p>
          <a:p>
            <a:pPr eaLnBrk="1" hangingPunct="1">
              <a:buFont typeface="Arial" charset="0"/>
              <a:buChar char="•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ценится умение предвидеть будущее</a:t>
            </a:r>
          </a:p>
          <a:p>
            <a:pPr eaLnBrk="1" hangingPunct="1">
              <a:buFont typeface="Arial" charset="0"/>
              <a:buChar char="•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открываются дочерние предприятия</a:t>
            </a:r>
            <a:endParaRPr lang="en-US" sz="20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072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4005263"/>
            <a:ext cx="7056437" cy="250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725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30726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27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2"/>
          <p:cNvSpPr>
            <a:spLocks noGrp="1"/>
          </p:cNvSpPr>
          <p:nvPr>
            <p:ph type="title"/>
          </p:nvPr>
        </p:nvSpPr>
        <p:spPr>
          <a:xfrm>
            <a:off x="685800" y="514350"/>
            <a:ext cx="7342188" cy="754063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жизненного цикла развития организации И. Адизеса</a:t>
            </a:r>
            <a:endParaRPr lang="en-US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747" name="Текст 4"/>
          <p:cNvSpPr>
            <a:spLocks noGrp="1"/>
          </p:cNvSpPr>
          <p:nvPr>
            <p:ph type="body" idx="2"/>
          </p:nvPr>
        </p:nvSpPr>
        <p:spPr>
          <a:xfrm>
            <a:off x="323850" y="1557338"/>
            <a:ext cx="8496300" cy="2663825"/>
          </a:xfrm>
        </p:spPr>
        <p:txBody>
          <a:bodyPr/>
          <a:lstStyle/>
          <a:p>
            <a:pPr eaLnBrk="1" hangingPunct="1"/>
            <a:r>
              <a:rPr lang="ru-RU" sz="20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6. Стабильность: </a:t>
            </a:r>
            <a:r>
              <a:rPr lang="ru-RU" sz="20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стадия старения организации</a:t>
            </a:r>
          </a:p>
          <a:p>
            <a:pPr eaLnBrk="1" hangingPunct="1">
              <a:buFont typeface="Arial" charset="0"/>
              <a:buChar char="•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постепенный отход от политики быстрого развития, захвата новых рынков и расширения присутствия на существующих</a:t>
            </a:r>
          </a:p>
          <a:p>
            <a:pPr eaLnBrk="1" hangingPunct="1">
              <a:buFont typeface="Arial" charset="0"/>
              <a:buChar char="•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отсутствие стремления к изменениям</a:t>
            </a:r>
          </a:p>
          <a:p>
            <a:pPr eaLnBrk="1" hangingPunct="1">
              <a:buFont typeface="Arial" charset="0"/>
              <a:buChar char="•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больше внимания межличностным отношениям в коллективе</a:t>
            </a:r>
          </a:p>
          <a:p>
            <a:pPr eaLnBrk="1" hangingPunct="1">
              <a:buFont typeface="Arial" charset="0"/>
              <a:buChar char="•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меньше внимания рискам, связанным с ведением бизнеса.</a:t>
            </a:r>
          </a:p>
        </p:txBody>
      </p:sp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875" y="4292600"/>
            <a:ext cx="351472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1749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31750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51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2"/>
          <p:cNvSpPr>
            <a:spLocks noGrp="1"/>
          </p:cNvSpPr>
          <p:nvPr>
            <p:ph type="title"/>
          </p:nvPr>
        </p:nvSpPr>
        <p:spPr>
          <a:xfrm>
            <a:off x="685800" y="514350"/>
            <a:ext cx="7342188" cy="754063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жизненного цикла развития организации И. Адизеса</a:t>
            </a:r>
            <a:endParaRPr lang="en-US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771" name="Текст 4"/>
          <p:cNvSpPr>
            <a:spLocks noGrp="1"/>
          </p:cNvSpPr>
          <p:nvPr>
            <p:ph type="body" idx="2"/>
          </p:nvPr>
        </p:nvSpPr>
        <p:spPr>
          <a:xfrm>
            <a:off x="323850" y="1484313"/>
            <a:ext cx="8496300" cy="3240087"/>
          </a:xfrm>
        </p:spPr>
        <p:txBody>
          <a:bodyPr/>
          <a:lstStyle/>
          <a:p>
            <a:pPr eaLnBrk="1" hangingPunct="1"/>
            <a:r>
              <a:rPr lang="ru-RU" sz="1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7. Аристократия:</a:t>
            </a:r>
            <a:r>
              <a:rPr lang="ru-RU" sz="180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</a:p>
          <a:p>
            <a:pPr eaLnBrk="1" hangingPunct="1">
              <a:buFont typeface="Arial" charset="0"/>
              <a:buChar char="•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значительные финансовые средства расходуются на укрепление существующей системы контроля и обустройство собственной деятельности</a:t>
            </a:r>
          </a:p>
          <a:p>
            <a:pPr eaLnBrk="1" hangingPunct="1">
              <a:buFont typeface="Arial" charset="0"/>
              <a:buChar char="•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появляются негласные формальные правила, связанные со стилем одежды и прочими традициями, которые не имеют рационального обоснования</a:t>
            </a:r>
          </a:p>
          <a:p>
            <a:pPr eaLnBrk="1" hangingPunct="1">
              <a:buFont typeface="Arial" charset="0"/>
              <a:buChar char="•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«покупается» инновационность, новые продукты и идеи</a:t>
            </a:r>
          </a:p>
          <a:p>
            <a:pPr eaLnBrk="1" hangingPunct="1">
              <a:buFont typeface="Arial" charset="0"/>
              <a:buChar char="•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приобретение (поглощение) компаний, находящихся на более ранних стадиях развития.</a:t>
            </a:r>
          </a:p>
        </p:txBody>
      </p:sp>
      <p:pic>
        <p:nvPicPr>
          <p:cNvPr id="3277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4724400"/>
            <a:ext cx="3959225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2773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32774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75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2"/>
          <p:cNvSpPr>
            <a:spLocks noGrp="1"/>
          </p:cNvSpPr>
          <p:nvPr>
            <p:ph type="title"/>
          </p:nvPr>
        </p:nvSpPr>
        <p:spPr>
          <a:xfrm>
            <a:off x="685800" y="514350"/>
            <a:ext cx="7342188" cy="754063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жизненного цикла развития организации И. Адизеса</a:t>
            </a:r>
            <a:endParaRPr lang="en-US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795" name="Текст 4"/>
          <p:cNvSpPr>
            <a:spLocks noGrp="1"/>
          </p:cNvSpPr>
          <p:nvPr>
            <p:ph type="body" idx="2"/>
          </p:nvPr>
        </p:nvSpPr>
        <p:spPr>
          <a:xfrm>
            <a:off x="395288" y="1484313"/>
            <a:ext cx="8353425" cy="2808287"/>
          </a:xfrm>
        </p:spPr>
        <p:txBody>
          <a:bodyPr/>
          <a:lstStyle/>
          <a:p>
            <a:pPr eaLnBrk="1" hangingPunct="1"/>
            <a:r>
              <a:rPr lang="ru-RU" sz="20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8. Салем-Сити (Ранняя бюрократизация):</a:t>
            </a:r>
          </a:p>
          <a:p>
            <a:pPr eaLnBrk="1" hangingPunct="1">
              <a:buFont typeface="Arial" charset="0"/>
              <a:buChar char="•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постепенное погружение в ряд сложных и порой неразрешимых структурных конфликтов</a:t>
            </a:r>
          </a:p>
          <a:p>
            <a:pPr eaLnBrk="1" hangingPunct="1">
              <a:buFont typeface="Arial" charset="0"/>
              <a:buChar char="•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увольнение людей</a:t>
            </a:r>
          </a:p>
          <a:p>
            <a:pPr eaLnBrk="1" hangingPunct="1">
              <a:buFont typeface="Arial" charset="0"/>
              <a:buChar char="•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нежелание менять структуру</a:t>
            </a:r>
          </a:p>
          <a:p>
            <a:pPr eaLnBrk="1" hangingPunct="1">
              <a:buFont typeface="Arial" charset="0"/>
              <a:buChar char="•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внутренняя волокита</a:t>
            </a:r>
          </a:p>
          <a:p>
            <a:pPr eaLnBrk="1" hangingPunct="1">
              <a:buFont typeface="Arial" charset="0"/>
              <a:buChar char="•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отдаление от удовлетворения потребностей конечного потребителя.</a:t>
            </a: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4365625"/>
            <a:ext cx="4751388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3797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33798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799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2"/>
          <p:cNvSpPr>
            <a:spLocks noGrp="1"/>
          </p:cNvSpPr>
          <p:nvPr>
            <p:ph type="title"/>
          </p:nvPr>
        </p:nvSpPr>
        <p:spPr>
          <a:xfrm>
            <a:off x="685800" y="514350"/>
            <a:ext cx="7342188" cy="754063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жизненного цикла развития организации И. Адизеса</a:t>
            </a:r>
            <a:endParaRPr lang="en-US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819" name="Текст 4"/>
          <p:cNvSpPr>
            <a:spLocks noGrp="1"/>
          </p:cNvSpPr>
          <p:nvPr>
            <p:ph type="body" idx="2"/>
          </p:nvPr>
        </p:nvSpPr>
        <p:spPr>
          <a:xfrm>
            <a:off x="395288" y="1268413"/>
            <a:ext cx="8353425" cy="3960812"/>
          </a:xfrm>
        </p:spPr>
        <p:txBody>
          <a:bodyPr/>
          <a:lstStyle/>
          <a:p>
            <a:pPr eaLnBrk="1" hangingPunct="1"/>
            <a:r>
              <a:rPr lang="ru-RU" sz="1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9. Поздняя бюрократия:</a:t>
            </a:r>
          </a:p>
          <a:p>
            <a:pPr eaLnBrk="1" hangingPunct="1">
              <a:buFont typeface="Arial" charset="0"/>
              <a:buChar char="•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полная сосредоточенность на себе, на внутренних неразрешимых проблемах </a:t>
            </a:r>
          </a:p>
          <a:p>
            <a:pPr eaLnBrk="1" hangingPunct="1">
              <a:buFont typeface="Arial" charset="0"/>
              <a:buChar char="•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попытка соблюсти все процедуры, процессы и предписания в надежде, что это поможет в решении проблем</a:t>
            </a:r>
          </a:p>
          <a:p>
            <a:pPr eaLnBrk="1" hangingPunct="1">
              <a:buFont typeface="Arial" charset="0"/>
              <a:buChar char="•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направленные на достижение результата структуры все сильнее запутывают внутреннюю организацию</a:t>
            </a:r>
          </a:p>
          <a:p>
            <a:pPr eaLnBrk="1" hangingPunct="1">
              <a:buFont typeface="Arial" charset="0"/>
              <a:buChar char="•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нет склонности к повышению эффективности, изменениям, нет ориентации на потребности клиента</a:t>
            </a:r>
          </a:p>
          <a:p>
            <a:pPr eaLnBrk="1" hangingPunct="1">
              <a:buFont typeface="Arial" charset="0"/>
              <a:buChar char="•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поддерживается громоздкая и сложная система контроля над текущей деятельностью, которая требует от работников соблюдения набора правил и процедур, но не эффективного труда.</a:t>
            </a:r>
          </a:p>
        </p:txBody>
      </p:sp>
      <p:pic>
        <p:nvPicPr>
          <p:cNvPr id="3482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5157788"/>
            <a:ext cx="5472113" cy="148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4821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34822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23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2"/>
          <p:cNvSpPr>
            <a:spLocks noGrp="1"/>
          </p:cNvSpPr>
          <p:nvPr>
            <p:ph type="title"/>
          </p:nvPr>
        </p:nvSpPr>
        <p:spPr>
          <a:xfrm>
            <a:off x="685800" y="514350"/>
            <a:ext cx="7342188" cy="754063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жизненного цикла развития организации И. Адизеса</a:t>
            </a:r>
            <a:endParaRPr lang="en-US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843" name="Текст 4"/>
          <p:cNvSpPr>
            <a:spLocks noGrp="1"/>
          </p:cNvSpPr>
          <p:nvPr>
            <p:ph type="body" idx="2"/>
          </p:nvPr>
        </p:nvSpPr>
        <p:spPr>
          <a:xfrm>
            <a:off x="323850" y="1412875"/>
            <a:ext cx="8351838" cy="2160588"/>
          </a:xfrm>
        </p:spPr>
        <p:txBody>
          <a:bodyPr/>
          <a:lstStyle/>
          <a:p>
            <a:pPr eaLnBrk="1" hangingPunct="1"/>
            <a:r>
              <a:rPr lang="ru-RU" sz="1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10. Смерть:</a:t>
            </a:r>
          </a:p>
          <a:p>
            <a:pPr eaLnBrk="1" hangingPunct="1">
              <a:buFont typeface="Arial" charset="0"/>
              <a:buChar char="•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клиенты массово перестают пользоваться услугами компании</a:t>
            </a:r>
          </a:p>
          <a:p>
            <a:pPr eaLnBrk="1" hangingPunct="1">
              <a:buFont typeface="Arial" charset="0"/>
              <a:buChar char="•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смерть может быть отсрочена во времени (организация предоставляет монопольный продукт или поддерживается государством)</a:t>
            </a:r>
          </a:p>
          <a:p>
            <a:pPr eaLnBrk="1" hangingPunct="1">
              <a:buFont typeface="Arial" charset="0"/>
              <a:buChar char="•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степень бюрократизации увеличивается и приведет организацию к неминуемой гибели.</a:t>
            </a: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3860800"/>
            <a:ext cx="540067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5845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35846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847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92471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«Код </a:t>
            </a:r>
            <a:r>
              <a:rPr lang="ru-RU" sz="24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Адизеса</a:t>
            </a: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» для жизненных циклов развития организации </a:t>
            </a:r>
            <a:endParaRPr lang="en-US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6867" name="Рисунок 5" descr="Есть только миг между прошлым и будущим: жизненный цикл организации. Инструкция для менеджера среднего звена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844675"/>
            <a:ext cx="8569325" cy="440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6868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36869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70" name="Picture 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511480" cy="492664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Различия моделей развития организаций</a:t>
            </a:r>
            <a:endParaRPr lang="en-US" sz="28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3850" y="1196975"/>
          <a:ext cx="8424863" cy="5110165"/>
        </p:xfrm>
        <a:graphic>
          <a:graphicData uri="http://schemas.openxmlformats.org/drawingml/2006/table">
            <a:tbl>
              <a:tblPr/>
              <a:tblGrid>
                <a:gridCol w="4081463"/>
                <a:gridCol w="4343400"/>
              </a:tblGrid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Модель И. Адизеса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4717" marR="647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Модель Л. Грейнера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4717" marR="647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3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1. Завершенная модель. Представляет собой 10 стадий от «рождения» до «смерти». Компания может вернуться с нисходящей ветви развития в стадию «Расцвета»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4717" marR="647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1. Незавершенная модель. Стадий может быть бесконечное количество, но на пройденную компания уже не может вернуться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4717" marR="647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2. И. Адизес называет оптимальную точку развития — это стадия «Расцвет»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4717" marR="647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2. Л. Грейнер не называет оптимальную точку развития, но отмечает, что поскольку любая стадия не может длиться более 15 лет, то ни на одной стадии компания не может оставаться постоянно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4717" marR="647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1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3. Фактор государства (политика протекционизма) следует учитывать при рассмотрении роста и развития организации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4717" marR="647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3. Не учитывается фактор государства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4717" marR="647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5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4. Последовательно рассматриваются все стадии роста организации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4717" marR="647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4. Стадии «Ухаживание», «Младенчество» и «Давай- давай» сведены в одну — «Креативность»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4717" marR="647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7911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3791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91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781050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Кружки качества</a:t>
            </a:r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 (Япония) </a:t>
            </a:r>
            <a:r>
              <a:rPr lang="ru-RU" sz="24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(как аналогия усилий по совершенствованию СУР ) </a:t>
            </a:r>
            <a:endParaRPr lang="en-US" sz="2400" i="1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915" name="Содержимое 2"/>
          <p:cNvSpPr>
            <a:spLocks noGrp="1"/>
          </p:cNvSpPr>
          <p:nvPr>
            <p:ph idx="1"/>
          </p:nvPr>
        </p:nvSpPr>
        <p:spPr>
          <a:xfrm>
            <a:off x="250825" y="1484313"/>
            <a:ext cx="8642350" cy="5184775"/>
          </a:xfrm>
        </p:spPr>
        <p:txBody>
          <a:bodyPr/>
          <a:lstStyle/>
          <a:p>
            <a:pPr eaLnBrk="1" hangingPunct="1"/>
            <a:r>
              <a:rPr lang="ru-RU" sz="1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важнейший элемент организации деятельности КК - </a:t>
            </a:r>
            <a:r>
              <a:rPr lang="ru-RU" sz="16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обучение их организаторов, лидеров и участников:</a:t>
            </a:r>
          </a:p>
          <a:p>
            <a:pPr lvl="1" eaLnBrk="1" hangingPunct="1"/>
            <a:r>
              <a:rPr lang="ru-RU" sz="1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приемам анализа качества, </a:t>
            </a:r>
          </a:p>
          <a:p>
            <a:pPr lvl="1" eaLnBrk="1" hangingPunct="1"/>
            <a:r>
              <a:rPr lang="ru-RU" sz="1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социально-психологическим методам (правила коммуникаций, ведение дискуссий, способы повышения умения слушать, методы развития творческой инициативы, преодоление трудностей, изменение негативных личностных установок, разрешение конфликтов и т.д.);</a:t>
            </a:r>
          </a:p>
          <a:p>
            <a:pPr lvl="1" eaLnBrk="1" hangingPunct="1"/>
            <a:r>
              <a:rPr lang="ru-RU" sz="1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административным процедурам (проведение инструктажа, составление повестки дня, организация работы совещания, составление протокола, документальное оформление результатов работы);</a:t>
            </a:r>
          </a:p>
          <a:p>
            <a:pPr eaLnBrk="1" hangingPunct="1"/>
            <a:r>
              <a:rPr lang="ru-RU" sz="1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важно подготовить людей к </a:t>
            </a:r>
            <a:r>
              <a:rPr lang="ru-RU" sz="16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новому качеству межличностного взаимодействия:</a:t>
            </a:r>
          </a:p>
          <a:p>
            <a:pPr lvl="1" eaLnBrk="1" hangingPunct="1"/>
            <a:r>
              <a:rPr lang="ru-RU" sz="1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обучение искусству общения дополняется техническими и организационными мероприятиями, которые направлены на создание эффективных рабочих групп (самоорганизующихся ячеек), благодаря интенсивному общению между сотрудниками разных подразделений и филиалов; </a:t>
            </a:r>
          </a:p>
          <a:p>
            <a:pPr eaLnBrk="1" hangingPunct="1"/>
            <a:r>
              <a:rPr lang="ru-RU" sz="1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обучение имеет </a:t>
            </a:r>
            <a:r>
              <a:rPr lang="ru-RU" sz="16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длительный период </a:t>
            </a:r>
            <a:r>
              <a:rPr lang="ru-RU" sz="1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 требует </a:t>
            </a:r>
            <a:r>
              <a:rPr lang="ru-RU" sz="16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соответствующего организационного и материального обеспечения</a:t>
            </a:r>
            <a:r>
              <a:rPr lang="ru-RU" sz="1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</a:p>
          <a:p>
            <a:pPr eaLnBrk="1" hangingPunct="1"/>
            <a:endParaRPr lang="ru-RU" sz="16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/>
            <a:endParaRPr lang="en-US" sz="16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8916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3891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1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692150"/>
            <a:ext cx="8286750" cy="54737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ru-RU" sz="22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Фрактал </a:t>
            </a:r>
            <a:r>
              <a:rPr lang="ru-RU" sz="220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</a:t>
            </a: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это самостоятельно действующая структурная единица предприятия, основными принципами деятельности которой являются:</a:t>
            </a:r>
            <a:r>
              <a:rPr lang="ru-RU" sz="21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ru-RU" sz="10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eaLnBrk="1" hangingPunct="1">
              <a:lnSpc>
                <a:spcPct val="80000"/>
              </a:lnSpc>
            </a:pPr>
            <a:r>
              <a:rPr lang="ru-RU" sz="21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САМОподобие;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ru-RU" sz="21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САМОорганизация;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ru-RU" sz="21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САМОоптимизация;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ru-RU" sz="21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динамизм;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ru-RU" sz="21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адаптивность;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ru-RU" sz="21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ориентация на сложные цели;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ru-RU" sz="21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прозрачность процессов и параметров;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ru-RU" sz="21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мотивация сотрудников;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ru-RU" sz="21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кооперация вместо конфронтации;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ru-RU" sz="21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понимание общих целей;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ru-RU" sz="21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отношение к качеству как к разумному требованию;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ru-RU" sz="21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осознание условий внутренней и внешней конкуренции;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ru-RU" sz="21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холизм/целостность.</a:t>
            </a:r>
          </a:p>
        </p:txBody>
      </p:sp>
      <p:grpSp>
        <p:nvGrpSpPr>
          <p:cNvPr id="39939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39940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1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shutterstock_9331486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81000"/>
            <a:ext cx="72390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Text Box 4"/>
          <p:cNvSpPr txBox="1">
            <a:spLocks noChangeArrowheads="1"/>
          </p:cNvSpPr>
          <p:nvPr/>
        </p:nvSpPr>
        <p:spPr bwMode="auto">
          <a:xfrm>
            <a:off x="1828800" y="6248400"/>
            <a:ext cx="541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latin typeface="Verdana" pitchFamily="34" charset="0"/>
              </a:rPr>
              <a:t>Фракталы (лат. </a:t>
            </a:r>
            <a:r>
              <a:rPr lang="en-US" b="1" i="1">
                <a:latin typeface="Verdana" pitchFamily="34" charset="0"/>
              </a:rPr>
              <a:t>fractus</a:t>
            </a:r>
            <a:r>
              <a:rPr lang="ru-RU" b="1">
                <a:latin typeface="Verdana" pitchFamily="34" charset="0"/>
              </a:rPr>
              <a:t>) РОМАНЕСКО</a:t>
            </a:r>
          </a:p>
        </p:txBody>
      </p:sp>
      <p:grpSp>
        <p:nvGrpSpPr>
          <p:cNvPr id="40964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40965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66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8207375" cy="28082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Регуляторы деятельности фракталов: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общие цели и общие интересы;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интеграция и гармонизация доступных средств производства и ресурсов;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общие ценности и нормы, разделяемые всеми членами фракталов.</a:t>
            </a:r>
          </a:p>
        </p:txBody>
      </p:sp>
      <p:sp>
        <p:nvSpPr>
          <p:cNvPr id="41987" name="AutoShape 6"/>
          <p:cNvSpPr>
            <a:spLocks/>
          </p:cNvSpPr>
          <p:nvPr/>
        </p:nvSpPr>
        <p:spPr bwMode="auto">
          <a:xfrm rot="-5400000">
            <a:off x="4171950" y="85725"/>
            <a:ext cx="838200" cy="8534400"/>
          </a:xfrm>
          <a:prstGeom prst="leftBrace">
            <a:avLst>
              <a:gd name="adj1" fmla="val 84848"/>
              <a:gd name="adj2" fmla="val 49236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988" name="Text Box 7"/>
          <p:cNvSpPr txBox="1">
            <a:spLocks noChangeArrowheads="1"/>
          </p:cNvSpPr>
          <p:nvPr/>
        </p:nvSpPr>
        <p:spPr bwMode="auto">
          <a:xfrm>
            <a:off x="1116013" y="4941888"/>
            <a:ext cx="6781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FF3300"/>
                </a:solidFill>
                <a:latin typeface="Verdana" pitchFamily="34" charset="0"/>
              </a:rPr>
              <a:t>СОТРУДНИЧЕСТВО</a:t>
            </a:r>
          </a:p>
        </p:txBody>
      </p:sp>
      <p:sp>
        <p:nvSpPr>
          <p:cNvPr id="41989" name="AutoShape 8"/>
          <p:cNvSpPr>
            <a:spLocks/>
          </p:cNvSpPr>
          <p:nvPr/>
        </p:nvSpPr>
        <p:spPr bwMode="auto">
          <a:xfrm rot="5400000">
            <a:off x="4105275" y="2816225"/>
            <a:ext cx="838200" cy="6096000"/>
          </a:xfrm>
          <a:prstGeom prst="leftBrace">
            <a:avLst>
              <a:gd name="adj1" fmla="val 60606"/>
              <a:gd name="adj2" fmla="val 49236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990" name="Text Box 9"/>
          <p:cNvSpPr txBox="1">
            <a:spLocks noChangeArrowheads="1"/>
          </p:cNvSpPr>
          <p:nvPr/>
        </p:nvSpPr>
        <p:spPr bwMode="auto">
          <a:xfrm>
            <a:off x="2195513" y="6165850"/>
            <a:ext cx="472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latin typeface="Verdana" pitchFamily="34" charset="0"/>
              </a:rPr>
              <a:t>ДОВЕРИЕ + УВАЖЕНИЕ</a:t>
            </a:r>
          </a:p>
        </p:txBody>
      </p:sp>
      <p:grpSp>
        <p:nvGrpSpPr>
          <p:cNvPr id="41991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4199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99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395" name="Group 3"/>
          <p:cNvGraphicFramePr>
            <a:graphicFrameLocks noGrp="1"/>
          </p:cNvGraphicFramePr>
          <p:nvPr/>
        </p:nvGraphicFramePr>
        <p:xfrm>
          <a:off x="250825" y="981075"/>
          <a:ext cx="8713788" cy="5547360"/>
        </p:xfrm>
        <a:graphic>
          <a:graphicData uri="http://schemas.openxmlformats.org/drawingml/2006/table">
            <a:tbl>
              <a:tblPr/>
              <a:tblGrid>
                <a:gridCol w="1271588"/>
                <a:gridCol w="1803400"/>
                <a:gridCol w="1978025"/>
                <a:gridCol w="1647825"/>
                <a:gridCol w="2012950"/>
              </a:tblGrid>
              <a:tr h="625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Эффект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  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Потенциал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Высокая эффективность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Более быстрая реакция и жизнеспособность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Более быстрая инновация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Комбинаторные выгоды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66"/>
                    </a:solidFill>
                  </a:tcPr>
                </a:tc>
              </a:tr>
              <a:tr h="11604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Структура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Целевая ориентация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Самооптимизация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Саморегулирование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Гласность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Малые регулирующие контуры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Динамичность структуры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конкуренция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Самоорганизация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Динамичность структуры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Кросс-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организационная структура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66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Окружающая среда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Кооперация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Гласность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Кооперация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Формирование рынка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Социальная ответственность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Имидж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66"/>
                    </a:solidFill>
                  </a:tcPr>
                </a:tc>
              </a:tr>
              <a:tr h="11604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Сотрудники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Профессиональное обучение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Работа в коллективе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Система стимулирования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Самооптимизация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Предпринимательское мышление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Квалификация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Система стимулирования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Предприниматель-ское мышление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Синергизм профессиональных компетенций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Предпринимательская этика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66"/>
                    </a:solidFill>
                  </a:tcPr>
                </a:tc>
              </a:tr>
              <a:tr h="9826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Знания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Квалификация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Система стимулирования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Информационная система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Гласность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Динамичность структуры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Открытость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Глобальное мышление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Социальный капитал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66"/>
                    </a:solidFill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Банк данных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Информационная система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Методы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Квалификация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Динамичность структуры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Квалификация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66"/>
                    </a:solidFill>
                  </a:tcPr>
                </a:tc>
              </a:tr>
            </a:tbl>
          </a:graphicData>
        </a:graphic>
      </p:graphicFrame>
      <p:sp>
        <p:nvSpPr>
          <p:cNvPr id="4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188913"/>
            <a:ext cx="7070725" cy="647700"/>
          </a:xfrm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Потенциал и эффекты развития</a:t>
            </a:r>
            <a:br>
              <a:rPr lang="ru-RU" sz="2400" b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фрактальной организации</a:t>
            </a:r>
          </a:p>
        </p:txBody>
      </p:sp>
      <p:sp>
        <p:nvSpPr>
          <p:cNvPr id="43059" name="Line 51"/>
          <p:cNvSpPr>
            <a:spLocks noChangeShapeType="1"/>
          </p:cNvSpPr>
          <p:nvPr/>
        </p:nvSpPr>
        <p:spPr bwMode="auto">
          <a:xfrm>
            <a:off x="228600" y="1143000"/>
            <a:ext cx="1295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3060" name="Picture 53" descr="mini_Romanesco-vegetabl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1219200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3061" name="Group 6"/>
          <p:cNvGrpSpPr>
            <a:grpSpLocks/>
          </p:cNvGrpSpPr>
          <p:nvPr/>
        </p:nvGrpSpPr>
        <p:grpSpPr bwMode="auto">
          <a:xfrm>
            <a:off x="7956550" y="6308725"/>
            <a:ext cx="1033463" cy="409575"/>
            <a:chOff x="4876" y="4062"/>
            <a:chExt cx="651" cy="258"/>
          </a:xfrm>
        </p:grpSpPr>
        <p:pic>
          <p:nvPicPr>
            <p:cNvPr id="43062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63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Содержимое 2"/>
          <p:cNvSpPr>
            <a:spLocks noGrp="1"/>
          </p:cNvSpPr>
          <p:nvPr>
            <p:ph idx="1"/>
          </p:nvPr>
        </p:nvSpPr>
        <p:spPr>
          <a:xfrm>
            <a:off x="250825" y="549275"/>
            <a:ext cx="8642350" cy="5472013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КОНТРОЛЬНЫЕ ВОПРОСЫ</a:t>
            </a:r>
          </a:p>
          <a:p>
            <a:pPr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Почему организацию можно охарактеризовать как развивающуюся систему?</a:t>
            </a:r>
            <a:endParaRPr lang="ru-RU" sz="2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Почему развитие – это процесс количественно-качественных изменений?</a:t>
            </a:r>
            <a:endParaRPr lang="ru-RU" sz="2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Объясните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каждую фазу в модели организационного развития Л. </a:t>
            </a:r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Грейнера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/ И. </a:t>
            </a:r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Адизеса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ru-RU" sz="2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Какие рекомендации можно дать руководителям относительно специфики управления на каждой фазе жизненного цикла организации?</a:t>
            </a:r>
          </a:p>
          <a:p>
            <a:pPr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Опишите  особенности самоорганизующихся структур на примере кружков качества и фрактальных структур.</a:t>
            </a:r>
          </a:p>
        </p:txBody>
      </p:sp>
      <p:grpSp>
        <p:nvGrpSpPr>
          <p:cNvPr id="44035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4403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3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Содержимое 2"/>
          <p:cNvSpPr>
            <a:spLocks noGrp="1"/>
          </p:cNvSpPr>
          <p:nvPr>
            <p:ph idx="1"/>
          </p:nvPr>
        </p:nvSpPr>
        <p:spPr>
          <a:xfrm>
            <a:off x="250825" y="692150"/>
            <a:ext cx="8642350" cy="5616575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28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Список рекомендуемой литературы</a:t>
            </a:r>
          </a:p>
          <a:p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Кожевина О.В. Управление изменениями. Учебное пособие. – М.: ИНФРА-М, 2012 (и др.). – 286 с. </a:t>
            </a:r>
          </a:p>
          <a:p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Распопов В.М. Управление изменениями: учебное пособие [для студентов, обуч. по программам магистратуры, и слушателей программ MBA]. – М.: Магистр, 2013. – 336 с.</a:t>
            </a:r>
          </a:p>
          <a:p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Шермет М.А. Управление изменениями: учеб. пособие. – М.: Изд-во «Дело» АНХ, 2010. – 128 с.</a:t>
            </a:r>
          </a:p>
          <a:p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Широкова Г.В. Управление изменениями в российских компаниях: учебник. 3-е издание./ Г.В. Широкова; Высшая школа менеджмента СПбГУ. – СПб.: Изд-во «Высшая школа менеджмента», 2009. – 480 с. </a:t>
            </a:r>
          </a:p>
        </p:txBody>
      </p:sp>
      <p:grpSp>
        <p:nvGrpSpPr>
          <p:cNvPr id="45059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45060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1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623</TotalTime>
  <Words>2342</Words>
  <Application>Microsoft Office PowerPoint</Application>
  <PresentationFormat>Экран (4:3)</PresentationFormat>
  <Paragraphs>308</Paragraphs>
  <Slides>39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5" baseType="lpstr">
      <vt:lpstr>Arial</vt:lpstr>
      <vt:lpstr>Calibri</vt:lpstr>
      <vt:lpstr>Constantia</vt:lpstr>
      <vt:lpstr>Wingdings 2</vt:lpstr>
      <vt:lpstr>Verdana</vt:lpstr>
      <vt:lpstr>Поток</vt:lpstr>
      <vt:lpstr>ФГБОУ ВПО «Владивостокский государственный университет экономики и сервиса»  Кафедра экономики и менеджмента</vt:lpstr>
      <vt:lpstr>Тема 3.   Организация как развивающаяся система</vt:lpstr>
      <vt:lpstr>Тема 3.  Организация как развивающаяся система</vt:lpstr>
      <vt:lpstr>Слайд 4</vt:lpstr>
      <vt:lpstr>Характеристики развивающихся систем:</vt:lpstr>
      <vt:lpstr>Особенности развивающихся организаций:</vt:lpstr>
      <vt:lpstr>Слайд 7</vt:lpstr>
      <vt:lpstr>1-й этап цикла изменений — начальный, простейший замкнутый контур с обратной связью на уровне  саморегуляции (гомеостазиса)*: </vt:lpstr>
      <vt:lpstr>1-й этап цикла изменений (2)</vt:lpstr>
      <vt:lpstr>2-й этап цикла изменений — промежуточный,  с жесткой программой,  с изменением характера воздействия управляющего субъекта на объект: </vt:lpstr>
      <vt:lpstr>2 этап цикла изменений (2)</vt:lpstr>
      <vt:lpstr>3-й этап цикла изменений — заключительный (завершающий), или механизм управления самоорганизующихся систем</vt:lpstr>
      <vt:lpstr>3-й этап цикла изменений (2)</vt:lpstr>
      <vt:lpstr>Цели управленческого воздействия:</vt:lpstr>
      <vt:lpstr>Модель организационного развития  по Ларри Грейнеру</vt:lpstr>
      <vt:lpstr>Характеристика этапов организационного развития по Ларри Грейнеру</vt:lpstr>
      <vt:lpstr>Модель жизненного цикла развития организации И. Адизеса</vt:lpstr>
      <vt:lpstr>Модель жизненного цикла развития организации И. Адизеса</vt:lpstr>
      <vt:lpstr>Модель жизненного цикла развития организации И. Адизеса</vt:lpstr>
      <vt:lpstr>Модель жизненного цикла развития организации И. Адизеса</vt:lpstr>
      <vt:lpstr>Модель жизненного цикла развития организации И. Адизеса КАК МЕНЯЮТСЯ ЦЕЛИ ОРГАНИЗАЦИИ</vt:lpstr>
      <vt:lpstr>Модель жизненного цикла развития организации И. Адизеса</vt:lpstr>
      <vt:lpstr>Модель жизненного цикла развития организации И. Адизеса</vt:lpstr>
      <vt:lpstr>Модель жизненного цикла развития организации И. Адизеса</vt:lpstr>
      <vt:lpstr>Модель жизненного цикла развития организации И. Адизеса</vt:lpstr>
      <vt:lpstr>Модель жизненного цикла развития организации И. Адизеса</vt:lpstr>
      <vt:lpstr>Модель жизненного цикла развития организации И. Адизеса</vt:lpstr>
      <vt:lpstr>Модель жизненного цикла развития организации И. Адизеса</vt:lpstr>
      <vt:lpstr>Модель жизненного цикла развития организации И. Адизеса</vt:lpstr>
      <vt:lpstr>Модель жизненного цикла развития организации И. Адизеса</vt:lpstr>
      <vt:lpstr>«Код Адизеса» для жизненных циклов развития организации </vt:lpstr>
      <vt:lpstr>Различия моделей развития организаций</vt:lpstr>
      <vt:lpstr>Кружки качества (Япония) (как аналогия усилий по совершенствованию СУР ) </vt:lpstr>
      <vt:lpstr>Слайд 34</vt:lpstr>
      <vt:lpstr>Слайд 35</vt:lpstr>
      <vt:lpstr>Слайд 36</vt:lpstr>
      <vt:lpstr>Потенциал и эффекты развития фрактальной организации</vt:lpstr>
      <vt:lpstr>Слайд 38</vt:lpstr>
      <vt:lpstr>Слайд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Представление цели изменений через позиционирование</dc:title>
  <dc:creator>Пользователь</dc:creator>
  <cp:lastModifiedBy>Пользователь</cp:lastModifiedBy>
  <cp:revision>78</cp:revision>
  <dcterms:created xsi:type="dcterms:W3CDTF">2014-06-09T00:30:37Z</dcterms:created>
  <dcterms:modified xsi:type="dcterms:W3CDTF">2015-03-15T18:34:42Z</dcterms:modified>
</cp:coreProperties>
</file>