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9" r:id="rId2"/>
    <p:sldId id="260" r:id="rId3"/>
    <p:sldId id="274" r:id="rId4"/>
    <p:sldId id="275" r:id="rId5"/>
    <p:sldId id="276" r:id="rId6"/>
    <p:sldId id="278" r:id="rId7"/>
    <p:sldId id="262" r:id="rId8"/>
    <p:sldId id="263" r:id="rId9"/>
    <p:sldId id="277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297" r:id="rId2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5C7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97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1CDC6-9D1F-4FC1-984F-E892498D4374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EDC59E-B1AF-4617-AE24-C9F105801F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TextBox 25"/>
          <p:cNvSpPr txBox="1">
            <a:spLocks noChangeArrowheads="1"/>
          </p:cNvSpPr>
          <p:nvPr/>
        </p:nvSpPr>
        <p:spPr bwMode="auto">
          <a:xfrm>
            <a:off x="838200" y="2057400"/>
            <a:ext cx="810738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Трудовые ресурсы предприятия</a:t>
            </a:r>
            <a:endParaRPr lang="ru-RU" sz="4000" b="1" dirty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pic>
        <p:nvPicPr>
          <p:cNvPr id="7" name="Picture 2" descr="Картинки по запросу управление 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3124200"/>
            <a:ext cx="3352800" cy="27178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2667000"/>
            <a:ext cx="8153400" cy="3921125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buBlip>
                <a:blip r:embed="rId4"/>
              </a:buBlip>
              <a:defRPr/>
            </a:pPr>
            <a:r>
              <a:rPr lang="ru-RU" sz="28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Трудовые ресурсы</a:t>
            </a:r>
            <a:r>
              <a:rPr lang="ru-RU" sz="2800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совокупность работников, различных профессиональных и квалификационных групп, занятых на предприятии и входящих в его списочный состав.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762000" y="1447800"/>
            <a:ext cx="7924800" cy="847725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Основные понятия и определения.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2362200"/>
            <a:ext cx="8153400" cy="422592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1. По профессиональной структуре</a:t>
            </a: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Профессия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род трудовой деятельности, который определяется набором теоретических знаний и практических навыков, необходимых для выполнения конкретных видов деятельности.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Специальность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определяется дальнейшим разделением труда в рамках одной профессии с учетом дополнительных навыков и знаний для осуществления конкретных операций в рамках одной профессии.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762000" y="1447800"/>
            <a:ext cx="7924800" cy="847725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Классификация трудовых ресурсов.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2667000"/>
            <a:ext cx="8153400" cy="3921125"/>
          </a:xfrm>
          <a:prstGeom prst="rect">
            <a:avLst/>
          </a:prstGeom>
        </p:spPr>
        <p:txBody>
          <a:bodyPr/>
          <a:lstStyle/>
          <a:p>
            <a:pPr marL="609600" indent="-609600">
              <a:lnSpc>
                <a:spcPct val="150000"/>
              </a:lnSpc>
            </a:pPr>
            <a:r>
              <a:rPr lang="en-US" sz="24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младший </a:t>
            </a:r>
            <a:r>
              <a:rPr lang="en-US" sz="24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обслуживающий</a:t>
            </a:r>
            <a:r>
              <a:rPr lang="en-US" sz="24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персонал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дворники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уборщицы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150000"/>
              </a:lnSpc>
            </a:pPr>
            <a:r>
              <a:rPr lang="ru-RU" sz="24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4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абочие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горничные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официанты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водители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автобусов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150000"/>
              </a:lnSpc>
            </a:pPr>
            <a:r>
              <a:rPr lang="ru-RU" sz="24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лужащие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кассиры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экспедиторы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секретари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150000"/>
              </a:lnSpc>
            </a:pPr>
            <a:r>
              <a:rPr lang="en-US" sz="24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специалисты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бухгалтеры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юристы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150000"/>
              </a:lnSpc>
            </a:pPr>
            <a:r>
              <a:rPr lang="ru-RU" sz="24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4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уководители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главный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инженер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главный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бухгалтер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150000"/>
              </a:lnSpc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заведующий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762000" y="1447800"/>
            <a:ext cx="7924800" cy="847725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Структура</a:t>
            </a:r>
            <a:r>
              <a:rPr kumimoji="0" lang="ru-RU" sz="36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профессий по видам качественных характеристик.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2362200"/>
            <a:ext cx="8153400" cy="4225925"/>
          </a:xfrm>
          <a:prstGeom prst="rect">
            <a:avLst/>
          </a:prstGeom>
        </p:spPr>
        <p:txBody>
          <a:bodyPr/>
          <a:lstStyle/>
          <a:p>
            <a:pPr>
              <a:buFontTx/>
              <a:buNone/>
            </a:pP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По квалификационной структуре</a:t>
            </a:r>
          </a:p>
          <a:p>
            <a:pPr>
              <a:buFontTx/>
              <a:buNone/>
            </a:pPr>
            <a:r>
              <a:rPr lang="ru-RU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Квалификация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степень овладения работниками той или иной профессии, отражаемая в категориях и разрядах.  </a:t>
            </a:r>
            <a:endParaRPr lang="ru-RU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В туризме применяются </a:t>
            </a:r>
            <a:r>
              <a:rPr lang="ru-RU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квалификационные справочники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 предприятиям: туроператор,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турагент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экскурсионное бюро, а так же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ГОСТы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Р 50935 – 96 «Общественное питание, требование по обслуживанию», </a:t>
            </a:r>
            <a:b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 50690-2000 «Туристско-экскурсионное обслуживание. Общие требования» и др.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762000" y="1447800"/>
            <a:ext cx="7924800" cy="847725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Классификация трудовых ресурсов.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2286000"/>
            <a:ext cx="8153400" cy="4302125"/>
          </a:xfrm>
          <a:prstGeom prst="rect">
            <a:avLst/>
          </a:prstGeo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состоянию в штате</a:t>
            </a:r>
            <a:endParaRPr lang="en-US" sz="28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90000"/>
              </a:lnSpc>
            </a:pPr>
            <a:r>
              <a:rPr lang="en-US" sz="28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штатные</a:t>
            </a:r>
            <a:r>
              <a:rPr lang="en-US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постоянные</a:t>
            </a:r>
            <a:r>
              <a:rPr lang="en-US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8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работники</a:t>
            </a:r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постоянно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работают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организации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их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трудовые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книжки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находятся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отделе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кадров</a:t>
            </a:r>
            <a:endParaRPr lang="en-US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90000"/>
              </a:lnSpc>
            </a:pPr>
            <a:r>
              <a:rPr lang="en-US" sz="28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совместители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привлекаются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мере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необходимости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работают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выпискам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трудовой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книжки</a:t>
            </a:r>
            <a:endParaRPr lang="en-US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90000"/>
              </a:lnSpc>
            </a:pPr>
            <a:r>
              <a:rPr lang="en-US" sz="28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временные</a:t>
            </a:r>
            <a:r>
              <a:rPr lang="en-US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работники</a:t>
            </a:r>
            <a:r>
              <a:rPr lang="en-US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нанимаются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определенного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объема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выполняют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работу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договору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762000" y="1447800"/>
            <a:ext cx="7924800" cy="847725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Классификация трудовых ресурсов.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2286001"/>
            <a:ext cx="8153400" cy="4572000"/>
          </a:xfrm>
          <a:prstGeom prst="rect">
            <a:avLst/>
          </a:prstGeom>
        </p:spPr>
        <p:txBody>
          <a:bodyPr/>
          <a:lstStyle/>
          <a:p>
            <a:pPr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Трудовые отношения </a:t>
            </a: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регулируются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Конституцией РФ,  Трудовым кодексом, ФЗ «О минимальном размере оплате труда», ФЗ «Об основах охраны труда в РФ», др. нормативно-законодательными актами. </a:t>
            </a:r>
          </a:p>
          <a:p>
            <a:pPr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Внутри предприятия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 трудовой договор, коллективный договор, должностные инструкции, штатное расписание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Трудовые отношения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1600200"/>
            <a:ext cx="8153400" cy="5368925"/>
          </a:xfrm>
          <a:prstGeom prst="rect">
            <a:avLst/>
          </a:prstGeom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Трудовой договор</a:t>
            </a:r>
          </a:p>
          <a:p>
            <a:pPr marL="609600" indent="-609600">
              <a:buFontTx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Согласно трудовому кодексу при заключении трудового договора должны быть указаны следующие данные:</a:t>
            </a:r>
          </a:p>
          <a:p>
            <a:pPr marL="609600" indent="-60960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Права и обязанности работодателя. </a:t>
            </a:r>
          </a:p>
          <a:p>
            <a:pPr marL="609600" indent="-60960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Характеристики условий труда.  </a:t>
            </a:r>
          </a:p>
          <a:p>
            <a:pPr marL="609600" indent="-60960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Режим труда.</a:t>
            </a:r>
          </a:p>
          <a:p>
            <a:pPr marL="609600" indent="-60960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Условия оплаты труда (тарифы, ставки..).</a:t>
            </a:r>
          </a:p>
          <a:p>
            <a:pPr marL="609600" indent="-60960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Дополнительные условия (испытательный срок, совмещение профессий, повышение квалификации). </a:t>
            </a:r>
          </a:p>
          <a:p>
            <a:pPr marL="609600" indent="-60960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Предоставление дополнительного отпуска по усмотрению администрации.</a:t>
            </a:r>
          </a:p>
          <a:p>
            <a:pPr marL="609600" indent="-60960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 неразглашении служебной тайны.</a:t>
            </a:r>
          </a:p>
          <a:p>
            <a:pPr marL="609600" indent="-60960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Обязательство отработать после обучения не менее установленного срока.  </a:t>
            </a:r>
          </a:p>
          <a:p>
            <a:pPr marL="609600" indent="-609600">
              <a:buFontTx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1828800"/>
            <a:ext cx="8153400" cy="5029201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Виды договора: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а) срочный (на 1 – 3 - 5 лет)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б) бессрочный (на неопределенный срок) 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в) на срок выполнения работы. </a:t>
            </a:r>
          </a:p>
          <a:p>
            <a:pPr>
              <a:buFontTx/>
              <a:buNone/>
            </a:pP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1600200"/>
            <a:ext cx="8153400" cy="914401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Прием на работу.</a:t>
            </a:r>
            <a:endParaRPr lang="ru-RU" sz="28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5800" y="2514600"/>
            <a:ext cx="7848600" cy="393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Основанием приема на работу является </a:t>
            </a:r>
            <a:r>
              <a:rPr lang="ru-RU" sz="24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приказ </a:t>
            </a:r>
            <a:endParaRPr lang="en-US" sz="2400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трудоустройстве предъявляются: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трудовая книжка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страховое свидетельство, ИНН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паспорт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документы воинского учета 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документы об образовании при необходимости специальных знаний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Co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гласно ст. 16 Трудового кодекса необоснованный отказ не допускается.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допускается требовать документы, не предусмотренные законодательством.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отказе сообщаются причины.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1600200"/>
            <a:ext cx="8153400" cy="914401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Увольнение.</a:t>
            </a:r>
            <a:endParaRPr lang="ru-RU" sz="28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5800" y="2514600"/>
            <a:ext cx="7848600" cy="2758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Основание прекращения договора ст.29 ТК РФ. Условия прекращения договора: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соглашение сторон 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истечение срока договора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призыв на воинскую службу 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расторжение контракта по инициативе работника 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перевод 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отказ от перевода предприятия  в другие места 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приговору суда при осуждении работника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1600200"/>
            <a:ext cx="8153400" cy="914401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Расторжение ТД по инициативе работника.</a:t>
            </a:r>
            <a:endParaRPr lang="ru-RU" sz="28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5800" y="2514600"/>
            <a:ext cx="7848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невозможности продолжения работы (зачисление в учебные заведения, пенсия) в срок, о котором   просит работник.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общих случаях - за две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недели.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1600200"/>
            <a:ext cx="8153400" cy="914401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Расторжение ТД по инициативе работодателя.</a:t>
            </a:r>
            <a:endParaRPr lang="ru-RU" sz="28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5800" y="2514600"/>
            <a:ext cx="7848600" cy="3940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Ликвидация предприятия, сокращение численности.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Несоответствие работника должности.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Систематическое неисполнение обязанностей, если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работнику применялись меры дисциплинарного взыскания.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Прогулы (более 3 часов) без уважительных причин.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Неявки более 4-х месяцев подряд вследствие временной нетрудоспособности. При трудовом увечье или производственном заболевании за работником сохраняется место работы до восстановления трудоспособности или установления инвалидности.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Появление на работе в нетрезвом состоянии или токсического опьянения.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1600200"/>
            <a:ext cx="8153400" cy="914401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Предоставление отпуска.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5800" y="2514600"/>
            <a:ext cx="7848600" cy="3054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Каждый работник имеет право ежегодного отпуска, право на первый отпуск наступает по истечении 6 месяцев, но это не означает, что работодатель обязан предоставить отпуск по истечению этого срока.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- минимальная продолжительность ежегодного отпуска - 28 календарных дней,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- для  молодежи до 18 лет - 31 календарный день. (ст.114-128 ТК РФ).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Максимальная продолжительность отпуска Трудовым Кодексом не определена.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1447800"/>
            <a:ext cx="8153400" cy="1066801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Эффективность труда.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5800" y="2362200"/>
            <a:ext cx="7848600" cy="415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Производительность (выработка) -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количество продукции, произведенной и реализованной в единицу времени.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= В / Ч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Весовое измерение: 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часовая, сменная, месячная, квартальная и годовая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Натуральный, стоимостной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Char char="-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Б) Трудоемкость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затраты труда на производство и реализацию единицу продукции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Показатель обратный производительности труда. Трудоемкость определяется в часах, минутах, секундах.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1447800"/>
            <a:ext cx="8153400" cy="1066801"/>
          </a:xfrm>
          <a:prstGeom prst="rect">
            <a:avLst/>
          </a:prstGeom>
        </p:spPr>
        <p:txBody>
          <a:bodyPr/>
          <a:lstStyle/>
          <a:p>
            <a:pPr algn="ctr">
              <a:buFontTx/>
              <a:buNone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Факторы, влияющие на производительность труда.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5800" y="2514600"/>
            <a:ext cx="7848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Технический уровень труда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(о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снащение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новым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оборудованием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609600" indent="-60960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Уровень квалификации работника</a:t>
            </a:r>
          </a:p>
          <a:p>
            <a:pPr marL="609600" indent="-60960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Условия труда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(организация рабочего места,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психологический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климат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коллективе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609600" indent="-60960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Система управления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укрепление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дисциплины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труда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рименение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методов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нормирования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труда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1447800"/>
            <a:ext cx="8153400" cy="1066801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4. Оплата труда.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5800" y="2438400"/>
            <a:ext cx="7848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Основой оплаты труда является принцип материального стимулирования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Используются два вида оплаты труда: </a:t>
            </a:r>
          </a:p>
          <a:p>
            <a:pPr>
              <a:buFontTx/>
              <a:buNone/>
            </a:pPr>
            <a:r>
              <a:rPr lang="ru-RU" sz="28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   а) основная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(повременная, сдельная)</a:t>
            </a:r>
          </a:p>
          <a:p>
            <a:pPr>
              <a:buFontTx/>
              <a:buNone/>
            </a:pP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б) дополнительная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1447800"/>
            <a:ext cx="8153400" cy="1066801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Повременная система.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7200" y="2438400"/>
            <a:ext cx="8077200" cy="368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sz="2800" dirty="0" smtClean="0"/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Оплата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труда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зависимости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количества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отработанного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времени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уровня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квалификации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работника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Используется </a:t>
            </a:r>
            <a:r>
              <a:rPr lang="ru-RU" sz="2400" b="1" i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тарифная система</a:t>
            </a:r>
            <a:r>
              <a:rPr lang="ru-RU" sz="24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совокупность нормативов, позволяющих дифференцировать заработную плату работников различных категорий.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b="1" i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Тарифная система включает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Тарифную ставку относительно рабочего дня, часа</a:t>
            </a:r>
          </a:p>
          <a:p>
            <a:pPr marL="609600" indent="-609600">
              <a:lnSpc>
                <a:spcPct val="80000"/>
              </a:lnSpc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Тарифную сетку - совокупность тарифных разрядов (профессий, должностей) в зависимости от сложности работ и квалификационных характеристик работников </a:t>
            </a:r>
          </a:p>
          <a:p>
            <a:pPr marL="609600" indent="-609600">
              <a:lnSpc>
                <a:spcPct val="80000"/>
              </a:lnSpc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Тарифно-квалификационные справочники (определение разряда работ)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1447800"/>
            <a:ext cx="8153400" cy="1066801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Виды повременной формы оплаты труда.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7200" y="2667000"/>
            <a:ext cx="8229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4"/>
              </a:buBlip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простая повременная не зависит от количества работы</a:t>
            </a:r>
          </a:p>
          <a:p>
            <a:pPr>
              <a:buBlip>
                <a:blip r:embed="rId4"/>
              </a:buBlip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повременно-премиальная (к простой повременной добавляется выплата премии за качество)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1447800"/>
            <a:ext cx="8153400" cy="1066801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Сдельная система.</a:t>
            </a:r>
            <a:endParaRPr lang="ru-RU" sz="3200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762000" y="2362200"/>
            <a:ext cx="7848600" cy="492125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Устанавливается в зависимости от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количества произведенной продукции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В основу расчета берется сдельная расценка - размер вознаграждения, подлежащий выплате работнику за изготовление единицы продукции или выполнение определенной операции.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                   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Рсд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=   </a:t>
            </a:r>
            <a:r>
              <a:rPr kumimoji="0" lang="ru-RU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 ст.ч. (</a:t>
            </a:r>
            <a:r>
              <a:rPr kumimoji="0" lang="ru-RU" sz="20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дн</a:t>
            </a:r>
            <a:r>
              <a:rPr kumimoji="0" lang="ru-RU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Нвыр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ч (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дн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Рсд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= Т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ст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ч (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дн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х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вр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ч (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дн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),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где Т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ст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ч (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дн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 - тарифная ставка часовая (дневная)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Нвыр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ч (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дн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 - норма выработки часовая (дневная)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Нвр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ч (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дн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 - норма времени часовая (дневная)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1447800"/>
            <a:ext cx="8153400" cy="1066801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Виды сдельной системы оплаты труда.</a:t>
            </a:r>
            <a:endParaRPr lang="ru-RU" sz="3200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762000" y="2286000"/>
            <a:ext cx="7848600" cy="499745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1600" dirty="0" smtClean="0"/>
          </a:p>
          <a:p>
            <a:pPr>
              <a:lnSpc>
                <a:spcPct val="80000"/>
              </a:lnSpc>
              <a:spcBef>
                <a:spcPct val="30000"/>
              </a:spcBef>
              <a:buBlip>
                <a:blip r:embed="rId4"/>
              </a:buBlip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прямая сдельная - прямая зависимость от результатов труда</a:t>
            </a:r>
          </a:p>
          <a:p>
            <a:pPr>
              <a:lnSpc>
                <a:spcPct val="80000"/>
              </a:lnSpc>
              <a:spcBef>
                <a:spcPct val="30000"/>
              </a:spcBef>
              <a:buBlip>
                <a:blip r:embed="rId4"/>
              </a:buBlip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сдельно-премиальная - дополнительно премирование за перевыполнение задания</a:t>
            </a:r>
          </a:p>
          <a:p>
            <a:pPr>
              <a:lnSpc>
                <a:spcPct val="80000"/>
              </a:lnSpc>
              <a:spcBef>
                <a:spcPct val="30000"/>
              </a:spcBef>
              <a:buBlip>
                <a:blip r:embed="rId4"/>
              </a:buBlip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аккордная - комплекс работ с указанием срока их окончания</a:t>
            </a:r>
          </a:p>
          <a:p>
            <a:pPr>
              <a:lnSpc>
                <a:spcPct val="80000"/>
              </a:lnSpc>
              <a:spcBef>
                <a:spcPct val="30000"/>
              </a:spcBef>
              <a:buBlip>
                <a:blip r:embed="rId4"/>
              </a:buBlip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сдельно-прогрессивная - выполнение нормы труда оплачивается по прямым расценкам, а сверх нормы - по повышенным, но не свыше двойной расценки</a:t>
            </a:r>
          </a:p>
          <a:p>
            <a:pPr>
              <a:lnSpc>
                <a:spcPct val="80000"/>
              </a:lnSpc>
              <a:spcBef>
                <a:spcPct val="30000"/>
              </a:spcBef>
              <a:buBlip>
                <a:blip r:embed="rId4"/>
              </a:buBlip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косвенно-сдельная - для работников, обслуживающих оборудование их оплата труда зависит от количества продукции, произведенной основными работниками.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1447800"/>
            <a:ext cx="8153400" cy="1066801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Дополнительные виды оплаты труда.</a:t>
            </a:r>
            <a:endParaRPr lang="ru-RU" sz="3200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762000" y="2286000"/>
            <a:ext cx="7848600" cy="4997450"/>
          </a:xfrm>
          <a:prstGeom prst="rect">
            <a:avLst/>
          </a:prstGeo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arenR"/>
            </a:pP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Доплата за работу в ночное время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609600" indent="-609600">
              <a:lnSpc>
                <a:spcPct val="80000"/>
              </a:lnSpc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осуществляется за рабочий период с 22 часов до 6 часов, при этом продолжительность смены должна быть сокращена на 1 час. </a:t>
            </a:r>
          </a:p>
          <a:p>
            <a:pPr marL="609600" indent="-609600">
              <a:lnSpc>
                <a:spcPct val="80000"/>
              </a:lnSpc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составляет 20% тарифной ставки.</a:t>
            </a:r>
          </a:p>
          <a:p>
            <a:pPr marL="609600" indent="-609600">
              <a:lnSpc>
                <a:spcPct val="80000"/>
              </a:lnSpc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Доплата за сверхурочное время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609600" indent="-609600">
              <a:lnSpc>
                <a:spcPct val="80000"/>
              </a:lnSpc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 первые два часа переработки - увеличение оплаты не менее, чем в 1,5 раза</a:t>
            </a:r>
          </a:p>
          <a:p>
            <a:pPr marL="609600" indent="-609600">
              <a:lnSpc>
                <a:spcPct val="80000"/>
              </a:lnSpc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 переработку последующих часов - оплата не менее, чем в 2 раза.</a:t>
            </a:r>
          </a:p>
          <a:p>
            <a:pPr marL="609600" indent="-609600">
              <a:lnSpc>
                <a:spcPct val="80000"/>
              </a:lnSpc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допускается работа в сверхурочное время не более 4-х часов в течение двух дней подряд и не более 120 часов в год. </a:t>
            </a:r>
          </a:p>
          <a:p>
            <a:pPr marL="609600" indent="-609600">
              <a:lnSpc>
                <a:spcPct val="80000"/>
              </a:lnSpc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Компенсация сверхурочных работ отгулом не допускается.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762000" y="1752600"/>
            <a:ext cx="7848600" cy="5530850"/>
          </a:xfrm>
          <a:prstGeom prst="rect">
            <a:avLst/>
          </a:prstGeo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Ограничение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сверхурочных работ: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сверхурочные работы не допускаются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 исключения составляют:</a:t>
            </a:r>
          </a:p>
          <a:p>
            <a:pPr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требования обороны страны, стихийные бедствия, аварии</a:t>
            </a:r>
          </a:p>
          <a:p>
            <a:pPr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общественные работы по водоснабжению,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газоснабжени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т.д.</a:t>
            </a:r>
          </a:p>
          <a:p>
            <a:pPr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при необходимости закончить начатую работу, если при этом прекращение работ может повлечь порчу или гибель имущества</a:t>
            </a:r>
          </a:p>
          <a:p>
            <a:pPr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для продолжения работы при неявке сменщика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762000" y="1752600"/>
            <a:ext cx="7848600" cy="553085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Оплата в праздничные дни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сдельной форме оплаты труда - по двойным сдельным расценкам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повременной форме оплаты труда - подвойным размерам тарифных ставок.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С согласия работника денежная компенсация может быть заменена другим днем отдыха.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400" b="1" i="1" dirty="0" err="1" smtClean="0">
                <a:latin typeface="Times New Roman" pitchFamily="18" charset="0"/>
                <a:cs typeface="Times New Roman" pitchFamily="18" charset="0"/>
              </a:rPr>
              <a:t>плата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работнику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вынужденных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производственных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 smtClean="0">
                <a:latin typeface="Times New Roman" pitchFamily="18" charset="0"/>
                <a:cs typeface="Times New Roman" pitchFamily="18" charset="0"/>
              </a:rPr>
              <a:t>простоев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предприятии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33400" y="1752600"/>
            <a:ext cx="8382000" cy="553085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smtClean="0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sz="2400" b="1" i="1" smtClean="0">
                <a:latin typeface="Times New Roman" pitchFamily="18" charset="0"/>
                <a:cs typeface="Times New Roman" pitchFamily="18" charset="0"/>
              </a:rPr>
              <a:t>премии, премиальные надбавки (единовременные поощрительные выплаты)</a:t>
            </a:r>
            <a:endParaRPr lang="ru-RU" sz="2400" b="1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i="1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Премии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- выплаты сверх основного заработка в целях поощрения достигнутых успехов, высокую производительность труда, качество, новаторство. Общий порядок премирования прописан в Коллективном Договоре.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400" b="1" i="1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Виды премирования: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разовые премии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годовое вознаграждение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дополнительные выплаты при  предоставлении ежегодного отпуска (сверх отпускных сумм в соответствии с законодательством)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стоимость бесплатно выданных акций или льгот при их приобретении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стоимость подарков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оплата за питание, жилье, топливо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33400" y="1752600"/>
            <a:ext cx="8382000" cy="553085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6)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Выплаты за совмещение профессий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7)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Надбавка за выслугу лет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а) Устанавливаются на предприятии самостоятельно. Например: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выслуга 	от 3 до 8 лет			надбавка 	10%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	от 13 до 18 лет				15%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	от 18 до 23 лет				25%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	свыше   23 лет				30%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б) Надбавка за стаж работы в районах Крайнего Севера устанавливается до 50%, Дальнего Востока до 30%.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в) Районные коэффициенты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33400" y="1752600"/>
            <a:ext cx="8382000" cy="553085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8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Другие виды дополнительной оплаты труда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оплата отпуска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оплата за выполнение государственных и общественных обязанностей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оплата перерывов кормящим матерям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оплата льготных часов подростков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выходное пособие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надбавки к пенсиям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страховые платежи работникам за счет средств предприятия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33400" y="1752600"/>
            <a:ext cx="8382000" cy="553085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расходы по здравоохранению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оплата путевок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возмещение платы родителей за детей в дошкольных учреждениях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компенсация по уходу за ребенком (сверх пособий по соц.  страхованию)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проезд к месту работы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материальная помощь по семейным обстоятельствам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стипендии работникам, включенным в списочный состав предприятия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расходы на погашение ссуд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суммы для первоначального взноса на жилищное строительство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1278</Words>
  <PresentationFormat>Экран (4:3)</PresentationFormat>
  <Paragraphs>237</Paragraphs>
  <Slides>28</Slides>
  <Notes>28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</dc:creator>
  <cp:lastModifiedBy>Пользователь Windows</cp:lastModifiedBy>
  <cp:revision>16</cp:revision>
  <dcterms:created xsi:type="dcterms:W3CDTF">2017-08-14T15:09:51Z</dcterms:created>
  <dcterms:modified xsi:type="dcterms:W3CDTF">2017-08-24T16:44:11Z</dcterms:modified>
</cp:coreProperties>
</file>