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74" r:id="rId2"/>
    <p:sldId id="261" r:id="rId3"/>
    <p:sldId id="256" r:id="rId4"/>
    <p:sldId id="263" r:id="rId5"/>
    <p:sldId id="264" r:id="rId6"/>
    <p:sldId id="270" r:id="rId7"/>
    <p:sldId id="266" r:id="rId8"/>
    <p:sldId id="271" r:id="rId9"/>
    <p:sldId id="269" r:id="rId10"/>
    <p:sldId id="268" r:id="rId11"/>
    <p:sldId id="262" r:id="rId12"/>
    <p:sldId id="257" r:id="rId13"/>
    <p:sldId id="259" r:id="rId14"/>
    <p:sldId id="272" r:id="rId15"/>
    <p:sldId id="273" r:id="rId16"/>
    <p:sldId id="275" r:id="rId17"/>
    <p:sldId id="276"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109" d="100"/>
          <a:sy n="109" d="100"/>
        </p:scale>
        <p:origin x="16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3233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87849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829736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8169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02151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47720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15114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36950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070691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36662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63443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28916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4122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075411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4071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30.08.2017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517532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106E36-FD25-4E2D-B0AA-010F637433A0}" type="datetimeFigureOut">
              <a:rPr lang="ru-RU" smtClean="0"/>
              <a:pPr/>
              <a:t>30.08.2017</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87064718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Учетная политика организации</a:t>
            </a:r>
            <a:endParaRPr lang="ru-RU" dirty="0"/>
          </a:p>
        </p:txBody>
      </p:sp>
      <p:sp>
        <p:nvSpPr>
          <p:cNvPr id="3" name="Подзаголовок 2"/>
          <p:cNvSpPr>
            <a:spLocks noGrp="1"/>
          </p:cNvSpPr>
          <p:nvPr>
            <p:ph type="subTitle" idx="1"/>
          </p:nvPr>
        </p:nvSpPr>
        <p:spPr/>
        <p:txBody>
          <a:bodyPr>
            <a:normAutofit fontScale="85000" lnSpcReduction="20000"/>
          </a:bodyPr>
          <a:lstStyle/>
          <a:p>
            <a:r>
              <a:rPr lang="ru-RU" dirty="0" smtClean="0"/>
              <a:t>Дисциплина: Бухгалтерская финансовая </a:t>
            </a:r>
            <a:r>
              <a:rPr lang="ru-RU" dirty="0" smtClean="0"/>
              <a:t>отчетность и ее анализ</a:t>
            </a:r>
            <a:endParaRPr lang="ru-RU" dirty="0" smtClean="0"/>
          </a:p>
          <a:p>
            <a:r>
              <a:rPr lang="ru-RU" dirty="0" smtClean="0"/>
              <a:t>Тема 3: Учетная политика организации</a:t>
            </a:r>
          </a:p>
          <a:p>
            <a:r>
              <a:rPr lang="ru-RU" dirty="0" smtClean="0"/>
              <a:t>Автор: к.э.н., доцент </a:t>
            </a:r>
            <a:r>
              <a:rPr lang="ru-RU" dirty="0" err="1" smtClean="0"/>
              <a:t>Бубновская</a:t>
            </a:r>
            <a:r>
              <a:rPr lang="ru-RU" dirty="0" smtClean="0"/>
              <a:t> Т.В.</a:t>
            </a:r>
            <a:endParaRPr lang="ru-RU" dirty="0"/>
          </a:p>
        </p:txBody>
      </p:sp>
    </p:spTree>
    <p:extLst>
      <p:ext uri="{BB962C8B-B14F-4D97-AF65-F5344CB8AC3E}">
        <p14:creationId xmlns:p14="http://schemas.microsoft.com/office/powerpoint/2010/main" val="275874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96752"/>
            <a:ext cx="7630616" cy="240369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ru-RU" sz="4000" dirty="0" smtClean="0">
                <a:solidFill>
                  <a:srgbClr val="FF0000"/>
                </a:solidFill>
              </a:rPr>
              <a:t>Учетная политика должна применяться </a:t>
            </a:r>
            <a:r>
              <a:rPr lang="ru-RU" sz="4000" b="1" dirty="0" smtClean="0">
                <a:solidFill>
                  <a:srgbClr val="FF0000"/>
                </a:solidFill>
              </a:rPr>
              <a:t>последовательно</a:t>
            </a:r>
            <a:r>
              <a:rPr lang="ru-RU" sz="4000" dirty="0" smtClean="0">
                <a:solidFill>
                  <a:srgbClr val="FF0000"/>
                </a:solidFill>
              </a:rPr>
              <a:t> из года в год</a:t>
            </a:r>
            <a:r>
              <a:rPr lang="en-AU" dirty="0" smtClean="0"/>
              <a:t/>
            </a:r>
            <a:br>
              <a:rPr lang="en-AU" dirty="0" smtClean="0"/>
            </a:br>
            <a:endParaRPr lang="en-AU" dirty="0"/>
          </a:p>
        </p:txBody>
      </p:sp>
      <p:sp>
        <p:nvSpPr>
          <p:cNvPr id="3" name="Подзаголовок 2"/>
          <p:cNvSpPr>
            <a:spLocks noGrp="1"/>
          </p:cNvSpPr>
          <p:nvPr>
            <p:ph type="subTitle" idx="1"/>
          </p:nvPr>
        </p:nvSpPr>
        <p:spPr/>
        <p:style>
          <a:lnRef idx="1">
            <a:schemeClr val="dk1"/>
          </a:lnRef>
          <a:fillRef idx="2">
            <a:schemeClr val="dk1"/>
          </a:fillRef>
          <a:effectRef idx="1">
            <a:schemeClr val="dk1"/>
          </a:effectRef>
          <a:fontRef idx="minor">
            <a:schemeClr val="dk1"/>
          </a:fontRef>
        </p:style>
        <p:txBody>
          <a:bodyPr/>
          <a:lstStyle/>
          <a:p>
            <a:r>
              <a:rPr lang="ru-RU" dirty="0">
                <a:solidFill>
                  <a:srgbClr val="FF0000"/>
                </a:solidFill>
              </a:rPr>
              <a:t>п. 5 ст. 8 Федерального закона от 06.12.2011 № 402-ФЗ «О бухгалтерском учете»</a:t>
            </a:r>
            <a:endParaRPr lang="en-AU"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486600" cy="648071"/>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ru-RU" dirty="0" smtClean="0"/>
              <a:t>Учетная политика</a:t>
            </a:r>
            <a:endParaRPr lang="en-AU" dirty="0"/>
          </a:p>
        </p:txBody>
      </p:sp>
      <p:sp>
        <p:nvSpPr>
          <p:cNvPr id="3" name="Подзаголовок 2"/>
          <p:cNvSpPr>
            <a:spLocks noGrp="1"/>
          </p:cNvSpPr>
          <p:nvPr>
            <p:ph type="subTitle" idx="1"/>
          </p:nvPr>
        </p:nvSpPr>
        <p:spPr>
          <a:xfrm>
            <a:off x="755576" y="1124744"/>
            <a:ext cx="7416824" cy="5328592"/>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ru-RU" sz="2600" b="1" u="sng" dirty="0" smtClean="0">
                <a:solidFill>
                  <a:schemeClr val="tx2">
                    <a:lumMod val="75000"/>
                  </a:schemeClr>
                </a:solidFill>
              </a:rPr>
              <a:t>Совокупность способов </a:t>
            </a:r>
            <a:r>
              <a:rPr lang="ru-RU" sz="2600" dirty="0" smtClean="0">
                <a:solidFill>
                  <a:schemeClr val="tx1"/>
                </a:solidFill>
              </a:rPr>
              <a:t>ведения экономическим субъектом бухгалтерского учета составляет его учетную политику </a:t>
            </a:r>
            <a:r>
              <a:rPr lang="ru-RU" sz="2600" dirty="0" smtClean="0">
                <a:solidFill>
                  <a:srgbClr val="C00000"/>
                </a:solidFill>
              </a:rPr>
              <a:t>(п. 1 ст. 8 № 402-ФЗ от 06.12.2011)</a:t>
            </a:r>
            <a:r>
              <a:rPr lang="ru-RU" sz="2600" dirty="0" smtClean="0">
                <a:solidFill>
                  <a:schemeClr val="tx1"/>
                </a:solidFill>
              </a:rPr>
              <a:t>.</a:t>
            </a:r>
          </a:p>
          <a:p>
            <a:pPr algn="just"/>
            <a:r>
              <a:rPr lang="ru-RU" sz="2800" i="1" dirty="0" smtClean="0">
                <a:solidFill>
                  <a:schemeClr val="tx1"/>
                </a:solidFill>
              </a:rPr>
              <a:t>Учетная политика организации </a:t>
            </a:r>
            <a:r>
              <a:rPr lang="ru-RU" sz="2800" dirty="0" smtClean="0">
                <a:solidFill>
                  <a:schemeClr val="tx1"/>
                </a:solidFill>
              </a:rPr>
              <a:t>– принятая ею </a:t>
            </a:r>
            <a:r>
              <a:rPr lang="ru-RU" sz="2800" b="1" u="sng" dirty="0" smtClean="0">
                <a:solidFill>
                  <a:schemeClr val="tx2">
                    <a:lumMod val="75000"/>
                  </a:schemeClr>
                </a:solidFill>
              </a:rPr>
              <a:t>совокупность способов</a:t>
            </a:r>
            <a:r>
              <a:rPr lang="ru-RU" sz="2800" dirty="0" smtClean="0">
                <a:solidFill>
                  <a:schemeClr val="tx2">
                    <a:lumMod val="75000"/>
                  </a:schemeClr>
                </a:solidFill>
              </a:rPr>
              <a:t> </a:t>
            </a:r>
            <a:r>
              <a:rPr lang="ru-RU" sz="2800" dirty="0" smtClean="0">
                <a:solidFill>
                  <a:schemeClr val="tx1"/>
                </a:solidFill>
              </a:rPr>
              <a:t>ведения бухгалтерского учета </a:t>
            </a:r>
            <a:r>
              <a:rPr lang="ru-RU" sz="2800" dirty="0" smtClean="0">
                <a:solidFill>
                  <a:srgbClr val="C00000"/>
                </a:solidFill>
              </a:rPr>
              <a:t>(п. 2 ПБУ 1/2008)</a:t>
            </a:r>
            <a:r>
              <a:rPr lang="ru-RU" sz="2800" dirty="0" smtClean="0">
                <a:solidFill>
                  <a:schemeClr val="tx1"/>
                </a:solidFill>
              </a:rPr>
              <a:t>:</a:t>
            </a:r>
          </a:p>
          <a:p>
            <a:pPr algn="just">
              <a:buFont typeface="Arial" pitchFamily="34" charset="0"/>
              <a:buChar char="•"/>
            </a:pPr>
            <a:r>
              <a:rPr lang="ru-RU" sz="2800" dirty="0" smtClean="0">
                <a:solidFill>
                  <a:schemeClr val="tx1"/>
                </a:solidFill>
              </a:rPr>
              <a:t> первичного наблюдения, </a:t>
            </a:r>
            <a:r>
              <a:rPr lang="ru-RU" sz="2000" dirty="0" smtClean="0">
                <a:solidFill>
                  <a:schemeClr val="tx1"/>
                </a:solidFill>
              </a:rPr>
              <a:t>(идентификация) </a:t>
            </a:r>
          </a:p>
          <a:p>
            <a:pPr algn="just">
              <a:buFont typeface="Arial" pitchFamily="34" charset="0"/>
              <a:buChar char="•"/>
            </a:pPr>
            <a:r>
              <a:rPr lang="ru-RU" sz="2800" dirty="0" smtClean="0">
                <a:solidFill>
                  <a:schemeClr val="tx1"/>
                </a:solidFill>
              </a:rPr>
              <a:t> стоимостного измерения, </a:t>
            </a:r>
            <a:r>
              <a:rPr lang="ru-RU" sz="2000" dirty="0" smtClean="0">
                <a:solidFill>
                  <a:schemeClr val="tx1"/>
                </a:solidFill>
              </a:rPr>
              <a:t>(оценка)</a:t>
            </a:r>
            <a:endParaRPr lang="ru-RU" sz="2800" dirty="0" smtClean="0">
              <a:solidFill>
                <a:schemeClr val="tx1"/>
              </a:solidFill>
            </a:endParaRPr>
          </a:p>
          <a:p>
            <a:pPr algn="just">
              <a:buFont typeface="Arial" pitchFamily="34" charset="0"/>
              <a:buChar char="•"/>
            </a:pPr>
            <a:r>
              <a:rPr lang="ru-RU" sz="2800" dirty="0" smtClean="0">
                <a:solidFill>
                  <a:schemeClr val="tx1"/>
                </a:solidFill>
              </a:rPr>
              <a:t> текущей группировки, </a:t>
            </a:r>
            <a:r>
              <a:rPr lang="ru-RU" sz="2000" dirty="0" smtClean="0">
                <a:solidFill>
                  <a:schemeClr val="tx1"/>
                </a:solidFill>
              </a:rPr>
              <a:t>(классификация)</a:t>
            </a:r>
            <a:endParaRPr lang="ru-RU" sz="2800" dirty="0" smtClean="0">
              <a:solidFill>
                <a:schemeClr val="tx1"/>
              </a:solidFill>
            </a:endParaRPr>
          </a:p>
          <a:p>
            <a:pPr algn="just">
              <a:buFont typeface="Arial" pitchFamily="34" charset="0"/>
              <a:buChar char="•"/>
            </a:pPr>
            <a:r>
              <a:rPr lang="ru-RU" sz="2800" dirty="0" smtClean="0">
                <a:solidFill>
                  <a:schemeClr val="tx1"/>
                </a:solidFill>
              </a:rPr>
              <a:t> итогового обобщения фактов хозяйственной деятельности </a:t>
            </a:r>
            <a:r>
              <a:rPr lang="ru-RU" sz="2000" dirty="0" smtClean="0">
                <a:solidFill>
                  <a:schemeClr val="tx1"/>
                </a:solidFill>
              </a:rPr>
              <a:t>(бухгалтерская отчетность)</a:t>
            </a:r>
            <a:endParaRPr lang="en-AU" sz="2600" dirty="0" smtClean="0">
              <a:solidFill>
                <a:schemeClr val="tx1"/>
              </a:solidFill>
            </a:endParaRPr>
          </a:p>
          <a:p>
            <a:endParaRPr lang="en-A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778098"/>
          </a:xfrm>
        </p:spPr>
        <p:style>
          <a:lnRef idx="1">
            <a:schemeClr val="accent4"/>
          </a:lnRef>
          <a:fillRef idx="2">
            <a:schemeClr val="accent4"/>
          </a:fillRef>
          <a:effectRef idx="1">
            <a:schemeClr val="accent4"/>
          </a:effectRef>
          <a:fontRef idx="minor">
            <a:schemeClr val="dk1"/>
          </a:fontRef>
        </p:style>
        <p:txBody>
          <a:bodyPr>
            <a:noAutofit/>
          </a:bodyPr>
          <a:lstStyle/>
          <a:p>
            <a:r>
              <a:rPr lang="ru-RU" sz="2400" dirty="0" smtClean="0"/>
              <a:t>Обязательные разделы учетной политики</a:t>
            </a:r>
            <a:br>
              <a:rPr lang="ru-RU" sz="2400" dirty="0" smtClean="0"/>
            </a:br>
            <a:r>
              <a:rPr lang="ru-RU" sz="2400" dirty="0" smtClean="0"/>
              <a:t>(п. 4 ПБУ 1/2008)</a:t>
            </a:r>
            <a:endParaRPr lang="en-AU" sz="2400" dirty="0"/>
          </a:p>
        </p:txBody>
      </p:sp>
      <p:sp>
        <p:nvSpPr>
          <p:cNvPr id="3" name="Содержимое 2"/>
          <p:cNvSpPr>
            <a:spLocks noGrp="1"/>
          </p:cNvSpPr>
          <p:nvPr>
            <p:ph idx="1"/>
          </p:nvPr>
        </p:nvSpPr>
        <p:spPr>
          <a:xfrm>
            <a:off x="457200" y="1196752"/>
            <a:ext cx="8219256" cy="4929411"/>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ru-RU" dirty="0" smtClean="0">
                <a:solidFill>
                  <a:srgbClr val="C00000"/>
                </a:solidFill>
              </a:rPr>
              <a:t>рабочий план счетов </a:t>
            </a:r>
            <a:r>
              <a:rPr lang="ru-RU" dirty="0" smtClean="0"/>
              <a:t>бухгалтерского учета, содержащий синтетические и аналитические счета, необходимые для ведения бухгалтерского учета в соответствии с требованиями своевременности и полноты учета и отчетности;</a:t>
            </a:r>
            <a:endParaRPr lang="en-AU" dirty="0" smtClean="0"/>
          </a:p>
          <a:p>
            <a:r>
              <a:rPr lang="ru-RU" dirty="0" smtClean="0"/>
              <a:t>формы </a:t>
            </a:r>
            <a:r>
              <a:rPr lang="ru-RU" dirty="0" smtClean="0">
                <a:solidFill>
                  <a:srgbClr val="C00000"/>
                </a:solidFill>
              </a:rPr>
              <a:t>первичных учетных документов</a:t>
            </a:r>
            <a:r>
              <a:rPr lang="ru-RU" dirty="0" smtClean="0"/>
              <a:t>, </a:t>
            </a:r>
          </a:p>
          <a:p>
            <a:r>
              <a:rPr lang="ru-RU" dirty="0" smtClean="0"/>
              <a:t>формы </a:t>
            </a:r>
            <a:r>
              <a:rPr lang="ru-RU" dirty="0" smtClean="0">
                <a:solidFill>
                  <a:srgbClr val="C00000"/>
                </a:solidFill>
              </a:rPr>
              <a:t>регистров</a:t>
            </a:r>
            <a:r>
              <a:rPr lang="ru-RU" dirty="0" smtClean="0"/>
              <a:t> бухгалтерского учета;</a:t>
            </a:r>
          </a:p>
          <a:p>
            <a:r>
              <a:rPr lang="ru-RU" dirty="0" smtClean="0"/>
              <a:t>формы документов для </a:t>
            </a:r>
            <a:r>
              <a:rPr lang="ru-RU" dirty="0" smtClean="0">
                <a:solidFill>
                  <a:srgbClr val="C00000"/>
                </a:solidFill>
              </a:rPr>
              <a:t>внутренней бухгалтерской отчетности</a:t>
            </a:r>
            <a:r>
              <a:rPr lang="ru-RU" dirty="0" smtClean="0"/>
              <a:t>;</a:t>
            </a:r>
            <a:endParaRPr lang="en-AU" dirty="0" smtClean="0"/>
          </a:p>
          <a:p>
            <a:r>
              <a:rPr lang="ru-RU" dirty="0" smtClean="0"/>
              <a:t>порядок проведения </a:t>
            </a:r>
            <a:r>
              <a:rPr lang="ru-RU" dirty="0" smtClean="0">
                <a:solidFill>
                  <a:srgbClr val="C00000"/>
                </a:solidFill>
              </a:rPr>
              <a:t>инвентаризации</a:t>
            </a:r>
            <a:r>
              <a:rPr lang="ru-RU" dirty="0" smtClean="0"/>
              <a:t> активов и обязательств организации;</a:t>
            </a:r>
            <a:endParaRPr lang="en-AU" dirty="0" smtClean="0"/>
          </a:p>
          <a:p>
            <a:r>
              <a:rPr lang="ru-RU" u="sng" dirty="0" smtClean="0"/>
              <a:t>способы оценки активов и обязательств</a:t>
            </a:r>
            <a:r>
              <a:rPr lang="ru-RU" dirty="0" smtClean="0"/>
              <a:t>;</a:t>
            </a:r>
            <a:endParaRPr lang="en-AU" dirty="0" smtClean="0"/>
          </a:p>
          <a:p>
            <a:r>
              <a:rPr lang="ru-RU" dirty="0" smtClean="0"/>
              <a:t>правила </a:t>
            </a:r>
            <a:r>
              <a:rPr lang="ru-RU" dirty="0" smtClean="0">
                <a:solidFill>
                  <a:srgbClr val="C00000"/>
                </a:solidFill>
              </a:rPr>
              <a:t>документооборота </a:t>
            </a:r>
            <a:r>
              <a:rPr lang="ru-RU" dirty="0" smtClean="0"/>
              <a:t>и технология обработки учетной информации;</a:t>
            </a:r>
            <a:endParaRPr lang="en-AU" dirty="0" smtClean="0"/>
          </a:p>
          <a:p>
            <a:r>
              <a:rPr lang="ru-RU" dirty="0" smtClean="0"/>
              <a:t>порядок </a:t>
            </a:r>
            <a:r>
              <a:rPr lang="ru-RU" dirty="0" smtClean="0">
                <a:solidFill>
                  <a:srgbClr val="C00000"/>
                </a:solidFill>
              </a:rPr>
              <a:t>контроля </a:t>
            </a:r>
            <a:r>
              <a:rPr lang="ru-RU" dirty="0" smtClean="0">
                <a:solidFill>
                  <a:schemeClr val="tx1"/>
                </a:solidFill>
              </a:rPr>
              <a:t>з</a:t>
            </a:r>
            <a:r>
              <a:rPr lang="ru-RU" dirty="0" smtClean="0"/>
              <a:t>а хозяйственными операциями;</a:t>
            </a:r>
            <a:endParaRPr lang="en-AU" dirty="0" smtClean="0"/>
          </a:p>
          <a:p>
            <a:r>
              <a:rPr lang="ru-RU" dirty="0" smtClean="0"/>
              <a:t>другие решения, необходимые для организации бухгалтерского учета.</a:t>
            </a:r>
            <a:endParaRPr lang="en-AU" dirty="0" smtClean="0"/>
          </a:p>
          <a:p>
            <a:pPr>
              <a:buNone/>
            </a:pPr>
            <a:endParaRPr lang="en-A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Autofit/>
          </a:bodyPr>
          <a:lstStyle/>
          <a:p>
            <a:r>
              <a:rPr lang="ru-RU" sz="2400" dirty="0" smtClean="0"/>
              <a:t>Статья 8 «Учетная политика»</a:t>
            </a:r>
            <a:br>
              <a:rPr lang="ru-RU" sz="2400" dirty="0" smtClean="0"/>
            </a:br>
            <a:r>
              <a:rPr lang="ru-RU" sz="2400" dirty="0" smtClean="0"/>
              <a:t>Федерального закона от 06.12.2011 № 402-ФЗ </a:t>
            </a:r>
            <a:br>
              <a:rPr lang="ru-RU" sz="2400" dirty="0" smtClean="0"/>
            </a:br>
            <a:r>
              <a:rPr lang="ru-RU" sz="2400" dirty="0" smtClean="0"/>
              <a:t>«О бухгалтерском учете»</a:t>
            </a:r>
            <a:endParaRPr lang="en-AU" sz="2400" dirty="0"/>
          </a:p>
        </p:txBody>
      </p:sp>
      <p:sp>
        <p:nvSpPr>
          <p:cNvPr id="3" name="Содержимое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lnSpcReduction="10000"/>
          </a:bodyPr>
          <a:lstStyle/>
          <a:p>
            <a:pPr>
              <a:buNone/>
            </a:pPr>
            <a:r>
              <a:rPr lang="ru-RU" dirty="0" smtClean="0"/>
              <a:t>(п. 3) При формировании учетной политики в отношении конкретного объекта бухгалтерского учета </a:t>
            </a:r>
            <a:r>
              <a:rPr lang="ru-RU" b="1" u="sng" dirty="0" smtClean="0"/>
              <a:t>выбирается</a:t>
            </a:r>
            <a:r>
              <a:rPr lang="ru-RU" dirty="0" smtClean="0"/>
              <a:t> способ ведения бухгалтерского учета из способов, допускаемых федеральными стандартами.</a:t>
            </a:r>
          </a:p>
          <a:p>
            <a:pPr>
              <a:buNone/>
            </a:pPr>
            <a:endParaRPr lang="en-AU" dirty="0" smtClean="0"/>
          </a:p>
          <a:p>
            <a:pPr>
              <a:buNone/>
            </a:pPr>
            <a:r>
              <a:rPr lang="ru-RU" dirty="0" smtClean="0"/>
              <a:t>(п. 4) В случае, если в отношении конкретного объекта бухгалтерского учета федеральными стандартами </a:t>
            </a:r>
            <a:r>
              <a:rPr lang="ru-RU" u="sng" dirty="0" smtClean="0"/>
              <a:t>не установлен</a:t>
            </a:r>
            <a:r>
              <a:rPr lang="ru-RU" dirty="0" smtClean="0"/>
              <a:t> способ ведения бухгалтерского учета, такой способ </a:t>
            </a:r>
            <a:r>
              <a:rPr lang="ru-RU" b="1" i="1" u="sng" dirty="0" smtClean="0"/>
              <a:t>самостоятельно </a:t>
            </a:r>
            <a:r>
              <a:rPr lang="ru-RU" i="1" u="sng" dirty="0" smtClean="0"/>
              <a:t>разрабатывается </a:t>
            </a:r>
            <a:r>
              <a:rPr lang="ru-RU" dirty="0" smtClean="0"/>
              <a:t>исходя из требований, установленных:</a:t>
            </a:r>
          </a:p>
          <a:p>
            <a:r>
              <a:rPr lang="ru-RU" dirty="0" smtClean="0"/>
              <a:t>законодательством Российской Федерации о бухгалтерском учете, </a:t>
            </a:r>
          </a:p>
          <a:p>
            <a:r>
              <a:rPr lang="ru-RU" dirty="0" smtClean="0">
                <a:solidFill>
                  <a:srgbClr val="C00000"/>
                </a:solidFill>
              </a:rPr>
              <a:t>федеральными </a:t>
            </a:r>
            <a:r>
              <a:rPr lang="ru-RU" dirty="0" smtClean="0">
                <a:solidFill>
                  <a:schemeClr val="tx1"/>
                </a:solidFill>
              </a:rPr>
              <a:t>и</a:t>
            </a:r>
            <a:r>
              <a:rPr lang="ru-RU" dirty="0" smtClean="0"/>
              <a:t> (или) отраслевыми </a:t>
            </a:r>
            <a:r>
              <a:rPr lang="ru-RU" dirty="0" smtClean="0">
                <a:solidFill>
                  <a:srgbClr val="C00000"/>
                </a:solidFill>
              </a:rPr>
              <a:t>стандартами</a:t>
            </a:r>
            <a:r>
              <a:rPr lang="ru-RU" dirty="0" smtClean="0"/>
              <a:t>.</a:t>
            </a:r>
            <a:endParaRPr lang="en-AU" dirty="0" smtClean="0"/>
          </a:p>
          <a:p>
            <a:pPr>
              <a:buNone/>
            </a:pPr>
            <a:endParaRPr lang="en-A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562074"/>
          </a:xfrm>
        </p:spPr>
        <p:style>
          <a:lnRef idx="1">
            <a:schemeClr val="accent4"/>
          </a:lnRef>
          <a:fillRef idx="2">
            <a:schemeClr val="accent4"/>
          </a:fillRef>
          <a:effectRef idx="1">
            <a:schemeClr val="accent4"/>
          </a:effectRef>
          <a:fontRef idx="minor">
            <a:schemeClr val="dk1"/>
          </a:fontRef>
        </p:style>
        <p:txBody>
          <a:bodyPr>
            <a:noAutofit/>
          </a:bodyPr>
          <a:lstStyle/>
          <a:p>
            <a:r>
              <a:rPr lang="ru-RU" sz="2400" dirty="0" smtClean="0"/>
              <a:t>п. 7 ПБУ 1/2008</a:t>
            </a:r>
            <a:endParaRPr lang="en-AU" sz="2400" dirty="0"/>
          </a:p>
        </p:txBody>
      </p:sp>
      <p:sp>
        <p:nvSpPr>
          <p:cNvPr id="3" name="Содержимое 2"/>
          <p:cNvSpPr>
            <a:spLocks noGrp="1"/>
          </p:cNvSpPr>
          <p:nvPr>
            <p:ph idx="1"/>
          </p:nvPr>
        </p:nvSpPr>
        <p:spPr>
          <a:xfrm>
            <a:off x="457200" y="980728"/>
            <a:ext cx="8219256" cy="5145435"/>
          </a:xfrm>
        </p:spPr>
        <p:style>
          <a:lnRef idx="1">
            <a:schemeClr val="accent3"/>
          </a:lnRef>
          <a:fillRef idx="2">
            <a:schemeClr val="accent3"/>
          </a:fillRef>
          <a:effectRef idx="1">
            <a:schemeClr val="accent3"/>
          </a:effectRef>
          <a:fontRef idx="minor">
            <a:schemeClr val="dk1"/>
          </a:fontRef>
        </p:style>
        <p:txBody>
          <a:bodyPr>
            <a:normAutofit/>
          </a:bodyPr>
          <a:lstStyle/>
          <a:p>
            <a:pPr>
              <a:buNone/>
            </a:pPr>
            <a:r>
              <a:rPr lang="ru-RU" dirty="0" smtClean="0"/>
              <a:t>Если по конкретному вопросу в нормативных правовых актах не установлены способы ведения бухгалтерского учета, то при формировании учетной политики осуществляется разработка организацией соответствующего способа, исходя из:</a:t>
            </a:r>
          </a:p>
          <a:p>
            <a:r>
              <a:rPr lang="ru-RU" dirty="0" smtClean="0">
                <a:solidFill>
                  <a:srgbClr val="C00000"/>
                </a:solidFill>
              </a:rPr>
              <a:t> настоящего и иных положений по бухгалтерскому учету, </a:t>
            </a:r>
          </a:p>
          <a:p>
            <a:r>
              <a:rPr lang="ru-RU" dirty="0" smtClean="0">
                <a:solidFill>
                  <a:srgbClr val="C00000"/>
                </a:solidFill>
              </a:rPr>
              <a:t>а также Международных стандартов финансовой отчетности. </a:t>
            </a:r>
          </a:p>
          <a:p>
            <a:pPr>
              <a:buNone/>
            </a:pPr>
            <a:r>
              <a:rPr lang="ru-RU" dirty="0" smtClean="0"/>
              <a:t>При этом иные положения по бухгалтерскому учету применяются для разработки соответствующего способа в части аналогичных или связанных фактов хозяйственной деятельности, определений, условий признания и порядка оценки активов, обязательств, доходов и расходов.</a:t>
            </a:r>
            <a:endParaRPr lang="en-AU" dirty="0" smtClean="0"/>
          </a:p>
          <a:p>
            <a:pPr>
              <a:buNone/>
            </a:pPr>
            <a:endParaRPr lang="en-A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490066"/>
          </a:xfrm>
        </p:spPr>
        <p:style>
          <a:lnRef idx="1">
            <a:schemeClr val="accent4"/>
          </a:lnRef>
          <a:fillRef idx="2">
            <a:schemeClr val="accent4"/>
          </a:fillRef>
          <a:effectRef idx="1">
            <a:schemeClr val="accent4"/>
          </a:effectRef>
          <a:fontRef idx="minor">
            <a:schemeClr val="dk1"/>
          </a:fontRef>
        </p:style>
        <p:txBody>
          <a:bodyPr>
            <a:normAutofit/>
          </a:bodyPr>
          <a:lstStyle/>
          <a:p>
            <a:r>
              <a:rPr lang="ru-RU" sz="2400" dirty="0" smtClean="0"/>
              <a:t>Состав учетной политики</a:t>
            </a:r>
            <a:endParaRPr lang="en-AU" sz="2400" dirty="0"/>
          </a:p>
        </p:txBody>
      </p:sp>
      <p:sp>
        <p:nvSpPr>
          <p:cNvPr id="3" name="Содержимое 2"/>
          <p:cNvSpPr>
            <a:spLocks noGrp="1"/>
          </p:cNvSpPr>
          <p:nvPr>
            <p:ph idx="1"/>
          </p:nvPr>
        </p:nvSpPr>
        <p:spPr>
          <a:xfrm>
            <a:off x="539552" y="908720"/>
            <a:ext cx="8136904" cy="5649491"/>
          </a:xfrm>
        </p:spPr>
        <p:style>
          <a:lnRef idx="1">
            <a:schemeClr val="accent3"/>
          </a:lnRef>
          <a:fillRef idx="2">
            <a:schemeClr val="accent3"/>
          </a:fillRef>
          <a:effectRef idx="1">
            <a:schemeClr val="accent3"/>
          </a:effectRef>
          <a:fontRef idx="minor">
            <a:schemeClr val="dk1"/>
          </a:fontRef>
        </p:style>
        <p:txBody>
          <a:bodyPr>
            <a:normAutofit fontScale="62500" lnSpcReduction="20000"/>
          </a:bodyPr>
          <a:lstStyle/>
          <a:p>
            <a:pPr algn="ctr">
              <a:buNone/>
            </a:pPr>
            <a:r>
              <a:rPr lang="ru-RU" sz="3400" dirty="0" smtClean="0"/>
              <a:t>Раздел 1. Организационно-технический:</a:t>
            </a:r>
          </a:p>
          <a:p>
            <a:r>
              <a:rPr lang="ru-RU" sz="3400" dirty="0" smtClean="0"/>
              <a:t>организация ведения бухгалтерского учета (главный бухгалтер, иное должностное лицо, по договору,  руководитель лично) – </a:t>
            </a:r>
            <a:r>
              <a:rPr lang="ru-RU" sz="3400" dirty="0" smtClean="0">
                <a:solidFill>
                  <a:srgbClr val="C00000"/>
                </a:solidFill>
              </a:rPr>
              <a:t>п. 3 ст. 7 № 402-ФЗ</a:t>
            </a:r>
            <a:endParaRPr lang="ru-RU" sz="3400" dirty="0" smtClean="0"/>
          </a:p>
          <a:p>
            <a:r>
              <a:rPr lang="ru-RU" sz="3400" dirty="0" smtClean="0"/>
              <a:t>структура бухгалтерии;</a:t>
            </a:r>
          </a:p>
          <a:p>
            <a:r>
              <a:rPr lang="ru-RU" sz="3400" dirty="0" smtClean="0"/>
              <a:t>применяемая программа для ведения бухгалтерского учета;</a:t>
            </a:r>
          </a:p>
          <a:p>
            <a:r>
              <a:rPr lang="ru-RU" sz="3400" dirty="0" smtClean="0"/>
              <a:t>документооборот (первичные учетные документы, правила документооборота, </a:t>
            </a:r>
            <a:r>
              <a:rPr lang="ru-RU" sz="3400" u="sng" dirty="0" smtClean="0"/>
              <a:t>право подписи первичных документов</a:t>
            </a:r>
            <a:r>
              <a:rPr lang="ru-RU" sz="3400" dirty="0" smtClean="0"/>
              <a:t>);</a:t>
            </a:r>
          </a:p>
          <a:p>
            <a:r>
              <a:rPr lang="ru-RU" sz="3400" dirty="0" smtClean="0"/>
              <a:t>регистры бухгалтерского учета (состав и формы);</a:t>
            </a:r>
          </a:p>
          <a:p>
            <a:r>
              <a:rPr lang="ru-RU" sz="3400" dirty="0" smtClean="0"/>
              <a:t>формы для управленческой отчетности;</a:t>
            </a:r>
          </a:p>
          <a:p>
            <a:r>
              <a:rPr lang="ru-RU" sz="3400" dirty="0" smtClean="0"/>
              <a:t>инвентаризации (</a:t>
            </a:r>
            <a:r>
              <a:rPr lang="ru-RU" sz="3400" u="sng" dirty="0" smtClean="0"/>
              <a:t>график/ план на год)</a:t>
            </a:r>
            <a:r>
              <a:rPr lang="ru-RU" sz="3400" dirty="0" smtClean="0"/>
              <a:t>;</a:t>
            </a:r>
          </a:p>
          <a:p>
            <a:r>
              <a:rPr lang="ru-RU" sz="3400" dirty="0" smtClean="0"/>
              <a:t>перечень лиц, имеющих право получать наличные денежные средства из кассы, использовать корпоративные карты</a:t>
            </a:r>
          </a:p>
          <a:p>
            <a:endParaRPr lang="ru-RU" dirty="0" smtClean="0"/>
          </a:p>
          <a:p>
            <a:endParaRPr lang="ru-RU" dirty="0" smtClean="0"/>
          </a:p>
          <a:p>
            <a:endParaRPr lang="en-A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490066"/>
          </a:xfrm>
        </p:spPr>
        <p:style>
          <a:lnRef idx="1">
            <a:schemeClr val="accent4"/>
          </a:lnRef>
          <a:fillRef idx="2">
            <a:schemeClr val="accent4"/>
          </a:fillRef>
          <a:effectRef idx="1">
            <a:schemeClr val="accent4"/>
          </a:effectRef>
          <a:fontRef idx="minor">
            <a:schemeClr val="dk1"/>
          </a:fontRef>
        </p:style>
        <p:txBody>
          <a:bodyPr>
            <a:normAutofit/>
          </a:bodyPr>
          <a:lstStyle/>
          <a:p>
            <a:r>
              <a:rPr lang="ru-RU" sz="2400" dirty="0" smtClean="0"/>
              <a:t>Инвентаризации</a:t>
            </a:r>
            <a:endParaRPr lang="en-AU" sz="2400" dirty="0"/>
          </a:p>
        </p:txBody>
      </p:sp>
      <p:sp>
        <p:nvSpPr>
          <p:cNvPr id="3" name="Содержимое 2"/>
          <p:cNvSpPr>
            <a:spLocks noGrp="1"/>
          </p:cNvSpPr>
          <p:nvPr>
            <p:ph idx="1"/>
          </p:nvPr>
        </p:nvSpPr>
        <p:spPr>
          <a:xfrm>
            <a:off x="539552" y="908720"/>
            <a:ext cx="8136904" cy="5649491"/>
          </a:xfrm>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pPr algn="just">
              <a:buNone/>
            </a:pPr>
            <a:r>
              <a:rPr lang="ru-RU" u="sng" dirty="0" smtClean="0">
                <a:solidFill>
                  <a:srgbClr val="C00000"/>
                </a:solidFill>
              </a:rPr>
              <a:t>п.п.26, 27 ПБУ, приказ МФ от 29.07.1998 № 34н</a:t>
            </a:r>
          </a:p>
          <a:p>
            <a:pPr algn="just">
              <a:buNone/>
            </a:pPr>
            <a:r>
              <a:rPr lang="ru-RU" b="1" dirty="0" smtClean="0"/>
              <a:t>Порядок </a:t>
            </a:r>
            <a:r>
              <a:rPr lang="ru-RU" dirty="0" smtClean="0"/>
              <a:t>проведения инвентаризации:</a:t>
            </a:r>
          </a:p>
          <a:p>
            <a:r>
              <a:rPr lang="ru-RU" dirty="0" smtClean="0"/>
              <a:t>количество инвентаризаций в отчетном году;</a:t>
            </a:r>
          </a:p>
          <a:p>
            <a:r>
              <a:rPr lang="ru-RU" dirty="0" smtClean="0"/>
              <a:t>даты их проведения;</a:t>
            </a:r>
          </a:p>
          <a:p>
            <a:r>
              <a:rPr lang="ru-RU" dirty="0" smtClean="0"/>
              <a:t>перечень имущества и обязательств, проверяемых при каждой из них; </a:t>
            </a:r>
          </a:p>
          <a:p>
            <a:r>
              <a:rPr lang="ru-RU" dirty="0" smtClean="0"/>
              <a:t>и т.д.</a:t>
            </a:r>
          </a:p>
          <a:p>
            <a:pPr>
              <a:buNone/>
            </a:pPr>
            <a:r>
              <a:rPr lang="ru-RU" b="1" dirty="0" smtClean="0"/>
              <a:t>Периодичность</a:t>
            </a:r>
            <a:r>
              <a:rPr lang="ru-RU" dirty="0" smtClean="0"/>
              <a:t> инвентаризации ОС.</a:t>
            </a:r>
            <a:endParaRPr lang="ru-RU" b="1" dirty="0" smtClean="0"/>
          </a:p>
          <a:p>
            <a:pPr algn="just">
              <a:buNone/>
            </a:pPr>
            <a:r>
              <a:rPr lang="ru-RU" sz="3100" u="sng" dirty="0" smtClean="0">
                <a:solidFill>
                  <a:srgbClr val="C00000"/>
                </a:solidFill>
              </a:rPr>
              <a:t>Методические указания по инвентаризации имущества и финансовых обязательств (приказ МФ от 13.06.1995 N 49)</a:t>
            </a:r>
          </a:p>
          <a:p>
            <a:pPr algn="just"/>
            <a:r>
              <a:rPr lang="ru-RU" sz="3100" dirty="0" smtClean="0">
                <a:solidFill>
                  <a:schemeClr val="tx1"/>
                </a:solidFill>
              </a:rPr>
              <a:t>постоянно действующая инвентаризационная комиссия; рабочие комиссии; ревизионная комиссия;</a:t>
            </a:r>
          </a:p>
          <a:p>
            <a:pPr algn="just"/>
            <a:r>
              <a:rPr lang="ru-RU" sz="3100" dirty="0" smtClean="0">
                <a:solidFill>
                  <a:schemeClr val="tx1"/>
                </a:solidFill>
              </a:rPr>
              <a:t>выборочные (внеплановые) инвентаризации;</a:t>
            </a:r>
          </a:p>
          <a:p>
            <a:pPr algn="just"/>
            <a:r>
              <a:rPr lang="ru-RU" sz="3100" dirty="0" smtClean="0">
                <a:solidFill>
                  <a:schemeClr val="tx1"/>
                </a:solidFill>
              </a:rPr>
              <a:t>порядок утверждения руководителем протокола инвентаризационной комиссии.</a:t>
            </a:r>
          </a:p>
          <a:p>
            <a:pPr algn="just">
              <a:buNone/>
            </a:pPr>
            <a:endParaRPr lang="ru-RU" sz="3100" dirty="0" smtClean="0">
              <a:solidFill>
                <a:schemeClr val="tx1"/>
              </a:solidFill>
            </a:endParaRPr>
          </a:p>
          <a:p>
            <a:pPr algn="just">
              <a:buNone/>
            </a:pPr>
            <a:r>
              <a:rPr lang="ru-RU" sz="3100" u="sng" dirty="0" smtClean="0">
                <a:solidFill>
                  <a:srgbClr val="C00000"/>
                </a:solidFill>
              </a:rPr>
              <a:t>Внутренняя инструкция </a:t>
            </a:r>
            <a:r>
              <a:rPr lang="ru-RU" sz="3100" dirty="0" smtClean="0">
                <a:solidFill>
                  <a:schemeClr val="tx1"/>
                </a:solidFill>
              </a:rPr>
              <a:t>по проведению инвентаризации</a:t>
            </a:r>
            <a:endParaRPr lang="en-AU" sz="3100"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490066"/>
          </a:xfrm>
        </p:spPr>
        <p:style>
          <a:lnRef idx="1">
            <a:schemeClr val="accent4"/>
          </a:lnRef>
          <a:fillRef idx="2">
            <a:schemeClr val="accent4"/>
          </a:fillRef>
          <a:effectRef idx="1">
            <a:schemeClr val="accent4"/>
          </a:effectRef>
          <a:fontRef idx="minor">
            <a:schemeClr val="dk1"/>
          </a:fontRef>
        </p:style>
        <p:txBody>
          <a:bodyPr>
            <a:normAutofit/>
          </a:bodyPr>
          <a:lstStyle/>
          <a:p>
            <a:r>
              <a:rPr lang="ru-RU" sz="2400" dirty="0" smtClean="0"/>
              <a:t>Состав учетной политики</a:t>
            </a:r>
            <a:endParaRPr lang="en-AU" sz="2400" dirty="0"/>
          </a:p>
        </p:txBody>
      </p:sp>
      <p:sp>
        <p:nvSpPr>
          <p:cNvPr id="3" name="Содержимое 2"/>
          <p:cNvSpPr>
            <a:spLocks noGrp="1"/>
          </p:cNvSpPr>
          <p:nvPr>
            <p:ph idx="1"/>
          </p:nvPr>
        </p:nvSpPr>
        <p:spPr>
          <a:xfrm>
            <a:off x="467544" y="692696"/>
            <a:ext cx="8219256" cy="594928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algn="ctr">
              <a:buNone/>
            </a:pPr>
            <a:r>
              <a:rPr lang="ru-RU" dirty="0" smtClean="0"/>
              <a:t>Раздел 2. Методологический:</a:t>
            </a:r>
          </a:p>
          <a:p>
            <a:r>
              <a:rPr lang="ru-RU" dirty="0" smtClean="0"/>
              <a:t>метод учета (начислений или кассовый);</a:t>
            </a:r>
          </a:p>
          <a:p>
            <a:r>
              <a:rPr lang="ru-RU" dirty="0" smtClean="0"/>
              <a:t>рабочий план счетов;</a:t>
            </a:r>
          </a:p>
          <a:p>
            <a:r>
              <a:rPr lang="ru-RU" dirty="0" smtClean="0"/>
              <a:t>способы оценки активов и обязательств:</a:t>
            </a:r>
          </a:p>
          <a:p>
            <a:pPr>
              <a:buFontTx/>
              <a:buChar char="-"/>
            </a:pPr>
            <a:r>
              <a:rPr lang="ru-RU" sz="2100" dirty="0" smtClean="0"/>
              <a:t>способ начисления амортизации ОС и НМА,</a:t>
            </a:r>
          </a:p>
          <a:p>
            <a:pPr>
              <a:buFontTx/>
              <a:buChar char="-"/>
            </a:pPr>
            <a:r>
              <a:rPr lang="ru-RU" sz="2100" dirty="0" smtClean="0"/>
              <a:t>стоимостной критерий отнесения имущества к ОС; </a:t>
            </a:r>
          </a:p>
          <a:p>
            <a:pPr>
              <a:buFontTx/>
              <a:buChar char="-"/>
            </a:pPr>
            <a:r>
              <a:rPr lang="ru-RU" sz="2100" dirty="0" smtClean="0"/>
              <a:t>способ списания МПЗ;</a:t>
            </a:r>
          </a:p>
          <a:p>
            <a:pPr>
              <a:buFontTx/>
              <a:buChar char="-"/>
            </a:pPr>
            <a:r>
              <a:rPr lang="ru-RU" sz="2100" dirty="0" smtClean="0"/>
              <a:t>порядок формирования себестоимости покупных товаров; др.</a:t>
            </a:r>
          </a:p>
          <a:p>
            <a:r>
              <a:rPr lang="ru-RU" dirty="0" smtClean="0"/>
              <a:t>классификация доходов и расходов;</a:t>
            </a:r>
          </a:p>
          <a:p>
            <a:r>
              <a:rPr lang="ru-RU" dirty="0" smtClean="0"/>
              <a:t>состав расходов на продажу, порядок распределения (для производства);</a:t>
            </a:r>
          </a:p>
          <a:p>
            <a:r>
              <a:rPr lang="ru-RU" dirty="0" smtClean="0"/>
              <a:t>способы оценки НЗП (производство, работы);</a:t>
            </a:r>
          </a:p>
          <a:p>
            <a:r>
              <a:rPr lang="ru-RU" dirty="0" smtClean="0"/>
              <a:t>порядок списания общехозяйственных расходов, …  </a:t>
            </a:r>
          </a:p>
          <a:p>
            <a:r>
              <a:rPr lang="ru-RU" b="1" dirty="0" smtClean="0">
                <a:solidFill>
                  <a:schemeClr val="accent2">
                    <a:lumMod val="75000"/>
                  </a:schemeClr>
                </a:solidFill>
              </a:rPr>
              <a:t>иные способы учета:</a:t>
            </a:r>
          </a:p>
          <a:p>
            <a:pPr>
              <a:buFontTx/>
              <a:buChar char="-"/>
            </a:pPr>
            <a:r>
              <a:rPr lang="ru-RU" sz="2300" dirty="0" smtClean="0">
                <a:solidFill>
                  <a:schemeClr val="accent2">
                    <a:lumMod val="75000"/>
                  </a:schemeClr>
                </a:solidFill>
              </a:rPr>
              <a:t>отраслевая специфика;</a:t>
            </a:r>
          </a:p>
          <a:p>
            <a:pPr>
              <a:buFontTx/>
              <a:buChar char="-"/>
            </a:pPr>
            <a:r>
              <a:rPr lang="ru-RU" sz="2300" dirty="0" smtClean="0">
                <a:solidFill>
                  <a:schemeClr val="accent2">
                    <a:lumMod val="75000"/>
                  </a:schemeClr>
                </a:solidFill>
              </a:rPr>
              <a:t>отсутствуют в НПА;</a:t>
            </a:r>
          </a:p>
          <a:p>
            <a:pPr>
              <a:buFontTx/>
              <a:buChar char="-"/>
            </a:pPr>
            <a:r>
              <a:rPr lang="ru-RU" sz="2300" dirty="0" smtClean="0">
                <a:solidFill>
                  <a:schemeClr val="accent2">
                    <a:lumMod val="75000"/>
                  </a:schemeClr>
                </a:solidFill>
              </a:rPr>
              <a:t>противоречия (несовершенства) в законодательстве</a:t>
            </a:r>
          </a:p>
          <a:p>
            <a:pPr>
              <a:buNone/>
            </a:pPr>
            <a:r>
              <a:rPr lang="ru-RU" sz="2000" i="1" dirty="0" smtClean="0"/>
              <a:t>Рекомендация.</a:t>
            </a:r>
            <a:r>
              <a:rPr lang="ru-RU" sz="2000" dirty="0" smtClean="0"/>
              <a:t> По каждому способу приводить его нормативное обоснование.</a:t>
            </a:r>
            <a:endParaRPr lang="ru-RU" sz="2600" i="1" dirty="0" smtClean="0"/>
          </a:p>
          <a:p>
            <a:pPr>
              <a:buNone/>
            </a:pPr>
            <a:endParaRPr lang="en-A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490066"/>
          </a:xfrm>
        </p:spPr>
        <p:style>
          <a:lnRef idx="1">
            <a:schemeClr val="accent4"/>
          </a:lnRef>
          <a:fillRef idx="2">
            <a:schemeClr val="accent4"/>
          </a:fillRef>
          <a:effectRef idx="1">
            <a:schemeClr val="accent4"/>
          </a:effectRef>
          <a:fontRef idx="minor">
            <a:schemeClr val="dk1"/>
          </a:fontRef>
        </p:style>
        <p:txBody>
          <a:bodyPr>
            <a:normAutofit/>
          </a:bodyPr>
          <a:lstStyle/>
          <a:p>
            <a:r>
              <a:rPr lang="ru-RU" sz="2400" dirty="0" smtClean="0"/>
              <a:t>Состав учетной политики</a:t>
            </a:r>
            <a:endParaRPr lang="en-AU" sz="2400" dirty="0"/>
          </a:p>
        </p:txBody>
      </p:sp>
      <p:sp>
        <p:nvSpPr>
          <p:cNvPr id="3" name="Содержимое 2"/>
          <p:cNvSpPr>
            <a:spLocks noGrp="1"/>
          </p:cNvSpPr>
          <p:nvPr>
            <p:ph idx="1"/>
          </p:nvPr>
        </p:nvSpPr>
        <p:spPr>
          <a:xfrm>
            <a:off x="457200" y="908720"/>
            <a:ext cx="8219256" cy="5217443"/>
          </a:xfrm>
        </p:spPr>
        <p:style>
          <a:lnRef idx="1">
            <a:schemeClr val="accent3"/>
          </a:lnRef>
          <a:fillRef idx="2">
            <a:schemeClr val="accent3"/>
          </a:fillRef>
          <a:effectRef idx="1">
            <a:schemeClr val="accent3"/>
          </a:effectRef>
          <a:fontRef idx="minor">
            <a:schemeClr val="dk1"/>
          </a:fontRef>
        </p:style>
        <p:txBody>
          <a:bodyPr>
            <a:normAutofit/>
          </a:bodyPr>
          <a:lstStyle/>
          <a:p>
            <a:pPr algn="just">
              <a:buNone/>
            </a:pPr>
            <a:r>
              <a:rPr lang="ru-RU" dirty="0" smtClean="0"/>
              <a:t>3. Бухгалтерская отчетность организации:</a:t>
            </a:r>
          </a:p>
          <a:p>
            <a:pPr algn="just"/>
            <a:r>
              <a:rPr lang="ru-RU" dirty="0" smtClean="0"/>
              <a:t>ОДДС: </a:t>
            </a:r>
          </a:p>
          <a:p>
            <a:pPr algn="just">
              <a:buFontTx/>
              <a:buChar char="-"/>
            </a:pPr>
            <a:r>
              <a:rPr lang="ru-RU" sz="2000" dirty="0" smtClean="0"/>
              <a:t>денежные эквиваленты, </a:t>
            </a:r>
          </a:p>
          <a:p>
            <a:pPr algn="just">
              <a:buFontTx/>
              <a:buChar char="-"/>
            </a:pPr>
            <a:r>
              <a:rPr lang="ru-RU" sz="2000" dirty="0" smtClean="0"/>
              <a:t>денежные потоки, отражаемые на нетто-основе</a:t>
            </a:r>
          </a:p>
          <a:p>
            <a:pPr algn="just"/>
            <a:r>
              <a:rPr lang="ru-RU" dirty="0" smtClean="0"/>
              <a:t>состав пояснений.</a:t>
            </a:r>
          </a:p>
          <a:p>
            <a:pPr algn="just">
              <a:buNone/>
            </a:pPr>
            <a:r>
              <a:rPr lang="ru-RU" dirty="0" smtClean="0"/>
              <a:t>4. Стандарты (инструкции, положения), регулирующие порядок учета отдельных объектов бухгалтерского учета:</a:t>
            </a:r>
          </a:p>
          <a:p>
            <a:pPr algn="just">
              <a:buFontTx/>
              <a:buChar char="-"/>
            </a:pPr>
            <a:r>
              <a:rPr lang="ru-RU" sz="2000" dirty="0" smtClean="0"/>
              <a:t>всех,</a:t>
            </a:r>
          </a:p>
          <a:p>
            <a:pPr algn="just">
              <a:buFontTx/>
              <a:buChar char="-"/>
            </a:pPr>
            <a:r>
              <a:rPr lang="ru-RU" sz="2000" dirty="0" smtClean="0"/>
              <a:t>или наиболее сложных (значимых),</a:t>
            </a:r>
          </a:p>
          <a:p>
            <a:pPr algn="just">
              <a:buFontTx/>
              <a:buChar char="-"/>
            </a:pPr>
            <a:r>
              <a:rPr lang="ru-RU" sz="2000" dirty="0" smtClean="0"/>
              <a:t>или по которым нет соответствующих ПБУ.</a:t>
            </a:r>
          </a:p>
          <a:p>
            <a:endParaRPr lang="ru-RU" dirty="0" smtClean="0"/>
          </a:p>
          <a:p>
            <a:endParaRPr lang="en-A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486600" cy="648071"/>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ru-RU" dirty="0" smtClean="0"/>
              <a:t>Учетная политика</a:t>
            </a:r>
            <a:endParaRPr lang="en-AU" dirty="0"/>
          </a:p>
        </p:txBody>
      </p:sp>
      <p:sp>
        <p:nvSpPr>
          <p:cNvPr id="3" name="Подзаголовок 2"/>
          <p:cNvSpPr>
            <a:spLocks noGrp="1"/>
          </p:cNvSpPr>
          <p:nvPr>
            <p:ph type="subTitle" idx="1"/>
          </p:nvPr>
        </p:nvSpPr>
        <p:spPr>
          <a:xfrm>
            <a:off x="755576" y="1124744"/>
            <a:ext cx="7416824" cy="5328592"/>
          </a:xfrm>
        </p:spPr>
        <p:style>
          <a:lnRef idx="1">
            <a:schemeClr val="dk1"/>
          </a:lnRef>
          <a:fillRef idx="2">
            <a:schemeClr val="dk1"/>
          </a:fillRef>
          <a:effectRef idx="1">
            <a:schemeClr val="dk1"/>
          </a:effectRef>
          <a:fontRef idx="minor">
            <a:schemeClr val="dk1"/>
          </a:fontRef>
        </p:style>
        <p:txBody>
          <a:bodyPr>
            <a:normAutofit/>
          </a:bodyPr>
          <a:lstStyle/>
          <a:p>
            <a:pPr algn="just"/>
            <a:r>
              <a:rPr lang="ru-RU" dirty="0" smtClean="0">
                <a:solidFill>
                  <a:schemeClr val="tx1"/>
                </a:solidFill>
              </a:rPr>
              <a:t>Экономический субъект </a:t>
            </a:r>
            <a:r>
              <a:rPr lang="ru-RU" b="1" u="sng" dirty="0" smtClean="0">
                <a:solidFill>
                  <a:schemeClr val="tx1"/>
                </a:solidFill>
              </a:rPr>
              <a:t>самостоятельно</a:t>
            </a:r>
            <a:r>
              <a:rPr lang="ru-RU" dirty="0" smtClean="0">
                <a:solidFill>
                  <a:schemeClr val="tx1"/>
                </a:solidFill>
              </a:rPr>
              <a:t> формирует свою учетную политику, руководствуясь законодательством РФ о бухгалтерском учете, федеральными и отраслевыми стандартами </a:t>
            </a:r>
            <a:r>
              <a:rPr lang="ru-RU" dirty="0" smtClean="0">
                <a:solidFill>
                  <a:srgbClr val="C00000"/>
                </a:solidFill>
              </a:rPr>
              <a:t>(п. 2 ст. 8 закона № 402-ФЗ)</a:t>
            </a:r>
            <a:r>
              <a:rPr lang="ru-RU" dirty="0" smtClean="0">
                <a:solidFill>
                  <a:schemeClr val="tx1"/>
                </a:solidFill>
              </a:rPr>
              <a:t>.</a:t>
            </a:r>
          </a:p>
          <a:p>
            <a:pPr algn="just"/>
            <a:r>
              <a:rPr lang="ru-RU" dirty="0" smtClean="0">
                <a:solidFill>
                  <a:schemeClr val="tx1"/>
                </a:solidFill>
              </a:rPr>
              <a:t>Учетную политику </a:t>
            </a:r>
            <a:r>
              <a:rPr lang="ru-RU" u="sng" dirty="0" smtClean="0">
                <a:solidFill>
                  <a:schemeClr val="tx1"/>
                </a:solidFill>
              </a:rPr>
              <a:t>формирует главный бухгалтер</a:t>
            </a:r>
            <a:r>
              <a:rPr lang="ru-RU" dirty="0" smtClean="0">
                <a:solidFill>
                  <a:schemeClr val="tx1"/>
                </a:solidFill>
              </a:rPr>
              <a:t> в соответствии с требованиями ПБУ 1/2008 и утверждает руководитель </a:t>
            </a:r>
            <a:r>
              <a:rPr lang="ru-RU" dirty="0" smtClean="0">
                <a:solidFill>
                  <a:srgbClr val="C00000"/>
                </a:solidFill>
              </a:rPr>
              <a:t>(п. 4 ПБУ 1/2008)</a:t>
            </a:r>
            <a:r>
              <a:rPr lang="ru-RU" dirty="0" smtClean="0">
                <a:solidFill>
                  <a:schemeClr val="tx1"/>
                </a:solidFill>
              </a:rPr>
              <a:t>.</a:t>
            </a:r>
            <a:endParaRPr lang="en-AU" dirty="0" smtClean="0">
              <a:solidFill>
                <a:schemeClr val="tx1"/>
              </a:solidFill>
            </a:endParaRPr>
          </a:p>
          <a:p>
            <a:endParaRPr lang="en-A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Autofit/>
          </a:bodyPr>
          <a:lstStyle/>
          <a:p>
            <a:r>
              <a:rPr lang="ru-RU" sz="2400" dirty="0" smtClean="0"/>
              <a:t>Концепция развития бухгалтерского учета и бухгалтерской отчетности в РФ (приказ МФ от 01.07.2004 </a:t>
            </a:r>
            <a:r>
              <a:rPr lang="en-AU" sz="2400" dirty="0" smtClean="0"/>
              <a:t>N</a:t>
            </a:r>
            <a:r>
              <a:rPr lang="ru-RU" sz="2400" dirty="0" smtClean="0"/>
              <a:t> 180)</a:t>
            </a:r>
            <a:endParaRPr lang="en-AU" sz="2400" dirty="0"/>
          </a:p>
        </p:txBody>
      </p:sp>
      <p:sp>
        <p:nvSpPr>
          <p:cNvPr id="3" name="Содержимое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buNone/>
            </a:pPr>
            <a:r>
              <a:rPr lang="ru-RU" dirty="0" smtClean="0"/>
              <a:t>Развитие навыков </a:t>
            </a:r>
            <a:r>
              <a:rPr lang="ru-RU" i="1" u="sng" dirty="0" smtClean="0"/>
              <a:t>профессионального суждения бухгалтера </a:t>
            </a:r>
            <a:r>
              <a:rPr lang="ru-RU" dirty="0" smtClean="0"/>
              <a:t>при</a:t>
            </a:r>
          </a:p>
          <a:p>
            <a:r>
              <a:rPr lang="ru-RU" dirty="0" smtClean="0"/>
              <a:t>квалификации, </a:t>
            </a:r>
          </a:p>
          <a:p>
            <a:r>
              <a:rPr lang="ru-RU" dirty="0" smtClean="0"/>
              <a:t>стоимостном измерении, </a:t>
            </a:r>
          </a:p>
          <a:p>
            <a:r>
              <a:rPr lang="ru-RU" dirty="0" smtClean="0"/>
              <a:t>классификации, </a:t>
            </a:r>
          </a:p>
          <a:p>
            <a:r>
              <a:rPr lang="ru-RU" dirty="0" smtClean="0"/>
              <a:t>оценке значимости (существенности)</a:t>
            </a:r>
          </a:p>
          <a:p>
            <a:pPr>
              <a:buNone/>
            </a:pPr>
            <a:r>
              <a:rPr lang="ru-RU" dirty="0" smtClean="0"/>
              <a:t>фактов хозяйственной жизни для целей бухгалтерского учета </a:t>
            </a:r>
            <a:endParaRPr lang="en-AU" dirty="0" smtClean="0"/>
          </a:p>
          <a:p>
            <a:pPr>
              <a:buNone/>
            </a:pPr>
            <a:endParaRPr lang="en-A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Autofit/>
          </a:bodyPr>
          <a:lstStyle/>
          <a:p>
            <a:r>
              <a:rPr lang="ru-RU" sz="2400" dirty="0" smtClean="0"/>
              <a:t>Статья 8 «Учетная политика»</a:t>
            </a:r>
            <a:br>
              <a:rPr lang="ru-RU" sz="2400" dirty="0" smtClean="0"/>
            </a:br>
            <a:r>
              <a:rPr lang="ru-RU" sz="2400" dirty="0" smtClean="0"/>
              <a:t>Федерального закона от 06.12.2011 № 402-ФЗ </a:t>
            </a:r>
            <a:br>
              <a:rPr lang="ru-RU" sz="2400" dirty="0" smtClean="0"/>
            </a:br>
            <a:r>
              <a:rPr lang="ru-RU" sz="2400" dirty="0" smtClean="0"/>
              <a:t>«О бухгалтерском учете»</a:t>
            </a:r>
            <a:endParaRPr lang="en-AU" sz="2400" dirty="0"/>
          </a:p>
        </p:txBody>
      </p:sp>
      <p:sp>
        <p:nvSpPr>
          <p:cNvPr id="3" name="Содержимое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buNone/>
            </a:pPr>
            <a:r>
              <a:rPr lang="ru-RU" b="1" dirty="0" smtClean="0"/>
              <a:t>(п. 6)</a:t>
            </a:r>
            <a:r>
              <a:rPr lang="ru-RU" dirty="0" smtClean="0"/>
              <a:t> Изменение учетной политики может производиться при следующих условиях:</a:t>
            </a:r>
            <a:endParaRPr lang="en-AU" dirty="0" smtClean="0"/>
          </a:p>
          <a:p>
            <a:pPr>
              <a:buNone/>
            </a:pPr>
            <a:r>
              <a:rPr lang="ru-RU" dirty="0" smtClean="0"/>
              <a:t>1) </a:t>
            </a:r>
            <a:r>
              <a:rPr lang="ru-RU" i="1" u="sng" dirty="0" smtClean="0"/>
              <a:t>изменении</a:t>
            </a:r>
            <a:r>
              <a:rPr lang="ru-RU" u="sng" dirty="0" smtClean="0"/>
              <a:t> </a:t>
            </a:r>
            <a:r>
              <a:rPr lang="ru-RU" dirty="0" smtClean="0"/>
              <a:t>требований, установленных </a:t>
            </a:r>
            <a:r>
              <a:rPr lang="ru-RU" i="1" u="sng" dirty="0" smtClean="0"/>
              <a:t>законодательством</a:t>
            </a:r>
            <a:r>
              <a:rPr lang="ru-RU" dirty="0" smtClean="0"/>
              <a:t> Российской Федерации о бухгалтерском учете, федеральными и (или) отраслевыми стандартами;</a:t>
            </a:r>
            <a:endParaRPr lang="en-AU" dirty="0" smtClean="0"/>
          </a:p>
          <a:p>
            <a:pPr>
              <a:buNone/>
            </a:pPr>
            <a:r>
              <a:rPr lang="ru-RU" dirty="0" smtClean="0"/>
              <a:t>2) разработке или выборе </a:t>
            </a:r>
            <a:r>
              <a:rPr lang="ru-RU" b="1" u="sng" dirty="0" smtClean="0"/>
              <a:t>нового способа ведения </a:t>
            </a:r>
            <a:r>
              <a:rPr lang="ru-RU" dirty="0" smtClean="0"/>
              <a:t>бухгалтерского учета, применение которого приводит к повышению качества информации об объекте бухгалтерского учета;</a:t>
            </a:r>
            <a:endParaRPr lang="en-AU" dirty="0" smtClean="0"/>
          </a:p>
          <a:p>
            <a:pPr>
              <a:buNone/>
            </a:pPr>
            <a:r>
              <a:rPr lang="ru-RU" dirty="0" smtClean="0"/>
              <a:t>3) </a:t>
            </a:r>
            <a:r>
              <a:rPr lang="ru-RU" i="1" u="sng" dirty="0" smtClean="0"/>
              <a:t>существенном изменении условий </a:t>
            </a:r>
            <a:r>
              <a:rPr lang="ru-RU" dirty="0" smtClean="0"/>
              <a:t>деятельности экономического субъекта.</a:t>
            </a:r>
          </a:p>
          <a:p>
            <a:pPr>
              <a:buNone/>
            </a:pPr>
            <a:endParaRPr lang="ru-RU" dirty="0" smtClean="0"/>
          </a:p>
          <a:p>
            <a:pPr>
              <a:buNone/>
            </a:pPr>
            <a:r>
              <a:rPr lang="ru-RU" b="1" dirty="0" smtClean="0"/>
              <a:t>( п. 7)</a:t>
            </a:r>
            <a:r>
              <a:rPr lang="ru-RU" dirty="0" smtClean="0"/>
              <a:t> В целях обеспечения сопоставимости бухгалтерской (финансовой) отчетности за ряд лет изменение учетной политики производится </a:t>
            </a:r>
            <a:r>
              <a:rPr lang="ru-RU" i="1" dirty="0" smtClean="0"/>
              <a:t>с начала отчетного года</a:t>
            </a:r>
            <a:r>
              <a:rPr lang="ru-RU" dirty="0" smtClean="0"/>
              <a:t>, </a:t>
            </a:r>
            <a:r>
              <a:rPr lang="ru-RU" i="1" u="sng" dirty="0" smtClean="0"/>
              <a:t>если иное </a:t>
            </a:r>
            <a:r>
              <a:rPr lang="ru-RU" i="1" dirty="0" smtClean="0"/>
              <a:t>не обусловливается причиной такого изменения.</a:t>
            </a:r>
            <a:endParaRPr lang="en-A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1138138"/>
          </a:xfrm>
        </p:spPr>
        <p:style>
          <a:lnRef idx="1">
            <a:schemeClr val="accent4"/>
          </a:lnRef>
          <a:fillRef idx="2">
            <a:schemeClr val="accent4"/>
          </a:fillRef>
          <a:effectRef idx="1">
            <a:schemeClr val="accent4"/>
          </a:effectRef>
          <a:fontRef idx="minor">
            <a:schemeClr val="dk1"/>
          </a:fontRef>
        </p:style>
        <p:txBody>
          <a:bodyPr>
            <a:noAutofit/>
          </a:bodyPr>
          <a:lstStyle/>
          <a:p>
            <a:r>
              <a:rPr lang="ru-RU" sz="2400" dirty="0" smtClean="0"/>
              <a:t>Внутренний контроль фактов хозяйственной деятельности; ведения бухгалтерского учета и составления бухгалтерской отчетности </a:t>
            </a:r>
            <a:r>
              <a:rPr lang="ru-RU" sz="2400" dirty="0" smtClean="0">
                <a:solidFill>
                  <a:srgbClr val="C00000"/>
                </a:solidFill>
              </a:rPr>
              <a:t>(ст. 19 № 402-ФЗ, Информация МФ № ПЗ-11/2013)</a:t>
            </a:r>
            <a:endParaRPr lang="en-AU" sz="2400" dirty="0">
              <a:solidFill>
                <a:srgbClr val="C00000"/>
              </a:solidFill>
            </a:endParaRPr>
          </a:p>
        </p:txBody>
      </p:sp>
      <p:sp>
        <p:nvSpPr>
          <p:cNvPr id="3" name="Содержимое 2"/>
          <p:cNvSpPr>
            <a:spLocks noGrp="1"/>
          </p:cNvSpPr>
          <p:nvPr>
            <p:ph idx="1"/>
          </p:nvPr>
        </p:nvSpPr>
        <p:spPr>
          <a:xfrm>
            <a:off x="457200" y="1556792"/>
            <a:ext cx="8291264" cy="4824536"/>
          </a:xfrm>
        </p:spPr>
        <p:style>
          <a:lnRef idx="1">
            <a:schemeClr val="accent3"/>
          </a:lnRef>
          <a:fillRef idx="2">
            <a:schemeClr val="accent3"/>
          </a:fillRef>
          <a:effectRef idx="1">
            <a:schemeClr val="accent3"/>
          </a:effectRef>
          <a:fontRef idx="minor">
            <a:schemeClr val="dk1"/>
          </a:fontRef>
        </p:style>
        <p:txBody>
          <a:bodyPr>
            <a:normAutofit/>
          </a:bodyPr>
          <a:lstStyle/>
          <a:p>
            <a:r>
              <a:rPr lang="ru-RU" dirty="0" smtClean="0"/>
              <a:t>Внутренний контроль - процесс, направленный на получение достаточной уверенности в том, что экономический субъект обеспечивает:</a:t>
            </a:r>
          </a:p>
          <a:p>
            <a:pPr>
              <a:buNone/>
            </a:pPr>
            <a:r>
              <a:rPr lang="ru-RU" dirty="0" smtClean="0"/>
              <a:t>а) </a:t>
            </a:r>
            <a:r>
              <a:rPr lang="ru-RU" u="sng" dirty="0" smtClean="0"/>
              <a:t>эффективность и результативность </a:t>
            </a:r>
            <a:r>
              <a:rPr lang="ru-RU" dirty="0" smtClean="0"/>
              <a:t>своей деятельности, в том числе достижение финансовых и операционных показателей, сохранность активов;</a:t>
            </a:r>
          </a:p>
          <a:p>
            <a:pPr>
              <a:buNone/>
            </a:pPr>
            <a:r>
              <a:rPr lang="ru-RU" dirty="0" smtClean="0"/>
              <a:t>б) </a:t>
            </a:r>
            <a:r>
              <a:rPr lang="ru-RU" u="sng" dirty="0" smtClean="0"/>
              <a:t>достоверность и своевременность </a:t>
            </a:r>
            <a:r>
              <a:rPr lang="ru-RU" dirty="0" smtClean="0"/>
              <a:t>бухгалтерской (финансовой) и иной отчетности;</a:t>
            </a:r>
          </a:p>
          <a:p>
            <a:pPr>
              <a:buNone/>
            </a:pPr>
            <a:r>
              <a:rPr lang="ru-RU" dirty="0" smtClean="0"/>
              <a:t>в) </a:t>
            </a:r>
            <a:r>
              <a:rPr lang="ru-RU" u="sng" dirty="0" smtClean="0"/>
              <a:t>соблюдение применимого законодательства</a:t>
            </a:r>
            <a:r>
              <a:rPr lang="ru-RU" dirty="0" smtClean="0"/>
              <a:t>, в том числе при совершении фактов хозяйственной жизни и ведении бухгалтерского учета.</a:t>
            </a:r>
          </a:p>
          <a:p>
            <a:pPr>
              <a:buNone/>
            </a:pPr>
            <a:endParaRPr lang="en-A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075240" cy="418058"/>
          </a:xfrm>
        </p:spPr>
        <p:style>
          <a:lnRef idx="1">
            <a:schemeClr val="accent4"/>
          </a:lnRef>
          <a:fillRef idx="2">
            <a:schemeClr val="accent4"/>
          </a:fillRef>
          <a:effectRef idx="1">
            <a:schemeClr val="accent4"/>
          </a:effectRef>
          <a:fontRef idx="minor">
            <a:schemeClr val="dk1"/>
          </a:fontRef>
        </p:style>
        <p:txBody>
          <a:bodyPr>
            <a:noAutofit/>
          </a:bodyPr>
          <a:lstStyle/>
          <a:p>
            <a:r>
              <a:rPr lang="ru-RU" sz="1200" dirty="0" smtClean="0"/>
              <a:t>Внутренний контроль фактов хозяйственной деятельности; ведения бухгалтерского учета и составления бухгалтерской отчетности </a:t>
            </a:r>
            <a:r>
              <a:rPr lang="ru-RU" sz="1200" dirty="0" smtClean="0">
                <a:solidFill>
                  <a:srgbClr val="C00000"/>
                </a:solidFill>
              </a:rPr>
              <a:t>(ст. 19 № 402-ФЗ, Информация МФ № ПЗ-11/2013)</a:t>
            </a:r>
            <a:endParaRPr lang="en-AU" sz="1200" dirty="0">
              <a:solidFill>
                <a:srgbClr val="C00000"/>
              </a:solidFill>
            </a:endParaRPr>
          </a:p>
        </p:txBody>
      </p:sp>
      <p:sp>
        <p:nvSpPr>
          <p:cNvPr id="3" name="Содержимое 2"/>
          <p:cNvSpPr>
            <a:spLocks noGrp="1"/>
          </p:cNvSpPr>
          <p:nvPr>
            <p:ph idx="1"/>
          </p:nvPr>
        </p:nvSpPr>
        <p:spPr>
          <a:xfrm>
            <a:off x="457200" y="764704"/>
            <a:ext cx="8147248" cy="6093296"/>
          </a:xfrm>
        </p:spPr>
        <p:style>
          <a:lnRef idx="1">
            <a:schemeClr val="accent3"/>
          </a:lnRef>
          <a:fillRef idx="2">
            <a:schemeClr val="accent3"/>
          </a:fillRef>
          <a:effectRef idx="1">
            <a:schemeClr val="accent3"/>
          </a:effectRef>
          <a:fontRef idx="minor">
            <a:schemeClr val="dk1"/>
          </a:fontRef>
        </p:style>
        <p:txBody>
          <a:bodyPr>
            <a:noAutofit/>
          </a:bodyPr>
          <a:lstStyle/>
          <a:p>
            <a:r>
              <a:rPr lang="ru-RU" sz="1800" dirty="0" smtClean="0"/>
              <a:t>наличие и уровень локальных нормативных документов (ПВТР; штатное расписание; организационная структура; положение о службе главного бухгалтера; порядок приема на работу МОЛ и заключения с ними договора о МО; положение о системах оплаты труда; учетная политика, положение о командировках, др.)</a:t>
            </a:r>
          </a:p>
          <a:p>
            <a:r>
              <a:rPr lang="ru-RU" sz="1800" dirty="0" smtClean="0"/>
              <a:t>должностные инструкции работников бухгалтерии;</a:t>
            </a:r>
          </a:p>
          <a:p>
            <a:r>
              <a:rPr lang="ru-RU" sz="1800" dirty="0" smtClean="0"/>
              <a:t>проверка первичных документов на соответствие установленным требованиям (в т.ч. подписей уполномоченных лиц);</a:t>
            </a:r>
          </a:p>
          <a:p>
            <a:r>
              <a:rPr lang="ru-RU" sz="1800" dirty="0" smtClean="0"/>
              <a:t>проводки – только на основании документов (в т.ч. бухгалтерской справки);</a:t>
            </a:r>
          </a:p>
          <a:p>
            <a:r>
              <a:rPr lang="ru-RU" sz="1800" dirty="0" smtClean="0"/>
              <a:t>управление дебиторской и кредиторской задолженностью, сверки с контрагентами;</a:t>
            </a:r>
          </a:p>
          <a:p>
            <a:r>
              <a:rPr lang="ru-RU" sz="1800" dirty="0" smtClean="0"/>
              <a:t>инвентаризация;</a:t>
            </a:r>
          </a:p>
          <a:p>
            <a:r>
              <a:rPr lang="ru-RU" sz="1800" dirty="0" smtClean="0"/>
              <a:t>разделение обязанностей и полномочий;</a:t>
            </a:r>
          </a:p>
          <a:p>
            <a:r>
              <a:rPr lang="ru-RU" sz="1800" dirty="0" smtClean="0"/>
              <a:t>регламентация управленческой отчетности;</a:t>
            </a:r>
          </a:p>
          <a:p>
            <a:r>
              <a:rPr lang="ru-RU" sz="1800" dirty="0" smtClean="0"/>
              <a:t>своевременное составление бухгалтерской отчетности;</a:t>
            </a:r>
          </a:p>
          <a:p>
            <a:r>
              <a:rPr lang="ru-RU" sz="1800" dirty="0" smtClean="0"/>
              <a:t>обеспечение достоверности (полезности) бухгалтерской отчетности;</a:t>
            </a:r>
          </a:p>
          <a:p>
            <a:r>
              <a:rPr lang="ru-RU" sz="1800" dirty="0" smtClean="0"/>
              <a:t>исключение несанкционированного доступа к бухгалтерской базе (в целом и отдельным модулям);</a:t>
            </a:r>
          </a:p>
          <a:p>
            <a:r>
              <a:rPr lang="ru-RU" sz="1800" dirty="0" smtClean="0"/>
              <a:t>исправление ошибок – только с ведома главного бухгалтера.</a:t>
            </a:r>
            <a:endParaRPr lang="en-AU"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spcAft>
                <a:spcPts val="0"/>
              </a:spcAft>
              <a:tabLst>
                <a:tab pos="228600" algn="l"/>
              </a:tabLst>
            </a:pPr>
            <a:r>
              <a:rPr lang="ru-RU" sz="1600" dirty="0" smtClean="0">
                <a:latin typeface="+mn-lt"/>
                <a:ea typeface="Times New Roman" panose="02020603050405020304" pitchFamily="18" charset="0"/>
              </a:rPr>
              <a:t/>
            </a:r>
            <a:br>
              <a:rPr lang="ru-RU" sz="1600" dirty="0" smtClean="0">
                <a:latin typeface="+mn-lt"/>
                <a:ea typeface="Times New Roman" panose="02020603050405020304" pitchFamily="18" charset="0"/>
              </a:rPr>
            </a:br>
            <a:r>
              <a:rPr lang="ru-RU" sz="1600" dirty="0" smtClean="0">
                <a:latin typeface="+mn-lt"/>
                <a:ea typeface="Times New Roman" panose="02020603050405020304" pitchFamily="18" charset="0"/>
              </a:rPr>
              <a:t>1.Назовите </a:t>
            </a:r>
            <a:r>
              <a:rPr lang="ru-RU" sz="1600" dirty="0">
                <a:latin typeface="+mn-lt"/>
                <a:ea typeface="Times New Roman" panose="02020603050405020304" pitchFamily="18" charset="0"/>
              </a:rPr>
              <a:t>нормативный акт, определяющий структуру и содержание учетной политики организации.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2.Дайте </a:t>
            </a:r>
            <a:r>
              <a:rPr lang="ru-RU" sz="1600" dirty="0">
                <a:latin typeface="+mn-lt"/>
                <a:ea typeface="Times New Roman" panose="02020603050405020304" pitchFamily="18" charset="0"/>
              </a:rPr>
              <a:t>определение учетной политики.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3.Дайте </a:t>
            </a:r>
            <a:r>
              <a:rPr lang="ru-RU" sz="1600" dirty="0">
                <a:latin typeface="+mn-lt"/>
                <a:ea typeface="Times New Roman" panose="02020603050405020304" pitchFamily="18" charset="0"/>
              </a:rPr>
              <a:t>краткую характеристику основным аспектам учетной политики.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4.Охарактеризуйте </a:t>
            </a:r>
            <a:r>
              <a:rPr lang="ru-RU" sz="1600" dirty="0">
                <a:latin typeface="+mn-lt"/>
                <a:ea typeface="Times New Roman" panose="02020603050405020304" pitchFamily="18" charset="0"/>
              </a:rPr>
              <a:t>формы организации учета на предприятии.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5.Что </a:t>
            </a:r>
            <a:r>
              <a:rPr lang="ru-RU" sz="1600" dirty="0">
                <a:latin typeface="+mn-lt"/>
                <a:ea typeface="Times New Roman" panose="02020603050405020304" pitchFamily="18" charset="0"/>
              </a:rPr>
              <a:t>понимается под организацией бухгалтерского учета?</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6.Назовите </a:t>
            </a:r>
            <a:r>
              <a:rPr lang="ru-RU" sz="1600" dirty="0">
                <a:latin typeface="+mn-lt"/>
                <a:ea typeface="Times New Roman" panose="02020603050405020304" pitchFamily="18" charset="0"/>
              </a:rPr>
              <a:t>составные части технического аспекта учетной политики.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7.Что </a:t>
            </a:r>
            <a:r>
              <a:rPr lang="ru-RU" sz="1600" dirty="0">
                <a:latin typeface="+mn-lt"/>
                <a:ea typeface="Times New Roman" panose="02020603050405020304" pitchFamily="18" charset="0"/>
              </a:rPr>
              <a:t>понимается под методологическим аспектом учетом?</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8.В </a:t>
            </a:r>
            <a:r>
              <a:rPr lang="ru-RU" sz="1600" dirty="0">
                <a:latin typeface="+mn-lt"/>
                <a:ea typeface="Times New Roman" panose="02020603050405020304" pitchFamily="18" charset="0"/>
              </a:rPr>
              <a:t>чем заключается значение методологического аспекта учетной политики?</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9.Почему </a:t>
            </a:r>
            <a:r>
              <a:rPr lang="ru-RU" sz="1600" dirty="0">
                <a:latin typeface="+mn-lt"/>
                <a:ea typeface="Times New Roman" panose="02020603050405020304" pitchFamily="18" charset="0"/>
              </a:rPr>
              <a:t>возникла необходимость разделенного ведения бухгалтерского и налогового учета?</a:t>
            </a:r>
            <a:br>
              <a:rPr lang="ru-RU" sz="1600" dirty="0">
                <a:latin typeface="+mn-lt"/>
                <a:ea typeface="Times New Roman" panose="02020603050405020304" pitchFamily="18" charset="0"/>
              </a:rPr>
            </a:br>
            <a:r>
              <a:rPr lang="ru-RU" sz="1600" dirty="0" smtClean="0">
                <a:latin typeface="+mn-lt"/>
                <a:ea typeface="Times New Roman" panose="02020603050405020304" pitchFamily="18" charset="0"/>
              </a:rPr>
              <a:t>10.Назовите </a:t>
            </a:r>
            <a:r>
              <a:rPr lang="ru-RU" sz="1600" dirty="0">
                <a:latin typeface="+mn-lt"/>
                <a:ea typeface="Times New Roman" panose="02020603050405020304" pitchFamily="18" charset="0"/>
              </a:rPr>
              <a:t>составляющие приказа об учетной политике для целей налогообложения.</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endParaRPr lang="ru-RU" dirty="0"/>
          </a:p>
        </p:txBody>
      </p:sp>
      <p:sp>
        <p:nvSpPr>
          <p:cNvPr id="3" name="Текст 2"/>
          <p:cNvSpPr>
            <a:spLocks noGrp="1"/>
          </p:cNvSpPr>
          <p:nvPr>
            <p:ph type="body" idx="1"/>
          </p:nvPr>
        </p:nvSpPr>
        <p:spPr/>
        <p:txBody>
          <a:bodyPr/>
          <a:lstStyle/>
          <a:p>
            <a:r>
              <a:rPr lang="ru-RU" dirty="0" smtClean="0"/>
              <a:t>Контрольные вопросы</a:t>
            </a:r>
            <a:endParaRPr lang="ru-RU" dirty="0"/>
          </a:p>
        </p:txBody>
      </p:sp>
    </p:spTree>
    <p:extLst>
      <p:ext uri="{BB962C8B-B14F-4D97-AF65-F5344CB8AC3E}">
        <p14:creationId xmlns:p14="http://schemas.microsoft.com/office/powerpoint/2010/main" val="287332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a:t>
            </a:r>
            <a:r>
              <a:rPr lang="ru-RU" smtClean="0"/>
              <a:t>за внимание</a:t>
            </a:r>
            <a:endParaRPr lang="ru-RU"/>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729102659"/>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576</TotalTime>
  <Words>1190</Words>
  <Application>Microsoft Office PowerPoint</Application>
  <PresentationFormat>Экран (4:3)</PresentationFormat>
  <Paragraphs>125</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Times New Roman</vt:lpstr>
      <vt:lpstr>Trebuchet MS</vt:lpstr>
      <vt:lpstr>Wingdings 3</vt:lpstr>
      <vt:lpstr>Аспект</vt:lpstr>
      <vt:lpstr>Учетная политика организации</vt:lpstr>
      <vt:lpstr>Учетная политика должна применяться последовательно из года в год </vt:lpstr>
      <vt:lpstr>Учетная политика</vt:lpstr>
      <vt:lpstr>Обязательные разделы учетной политики (п. 4 ПБУ 1/2008)</vt:lpstr>
      <vt:lpstr>Статья 8 «Учетная политика» Федерального закона от 06.12.2011 № 402-ФЗ  «О бухгалтерском учете»</vt:lpstr>
      <vt:lpstr>п. 7 ПБУ 1/2008</vt:lpstr>
      <vt:lpstr>Состав учетной политики</vt:lpstr>
      <vt:lpstr>Инвентаризации</vt:lpstr>
      <vt:lpstr>Состав учетной политики</vt:lpstr>
      <vt:lpstr>Состав учетной политики</vt:lpstr>
      <vt:lpstr>Учетная политика</vt:lpstr>
      <vt:lpstr>Концепция развития бухгалтерского учета и бухгалтерской отчетности в РФ (приказ МФ от 01.07.2004 N 180)</vt:lpstr>
      <vt:lpstr>Статья 8 «Учетная политика» Федерального закона от 06.12.2011 № 402-ФЗ  «О бухгалтерском учете»</vt:lpstr>
      <vt:lpstr>Внутренний контроль фактов хозяйственной деятельности; ведения бухгалтерского учета и составления бухгалтерской отчетности (ст. 19 № 402-ФЗ, Информация МФ № ПЗ-11/2013)</vt:lpstr>
      <vt:lpstr>Внутренний контроль фактов хозяйственной деятельности; ведения бухгалтерского учета и составления бухгалтерской отчетности (ст. 19 № 402-ФЗ, Информация МФ № ПЗ-11/2013)</vt:lpstr>
      <vt:lpstr> 1.Назовите нормативный акт, определяющий структуру и содержание учетной политики организации. 2.Дайте определение учетной политики. 3.Дайте краткую характеристику основным аспектам учетной политики. 4.Охарактеризуйте формы организации учета на предприятии. 5.Что понимается под организацией бухгалтерского учета? 6.Назовите составные части технического аспекта учетной политики. 7.Что понимается под методологическим аспектом учетом? 8.В чем заключается значение методологического аспекта учетной политики? 9.Почему возникла необходимость разделенного ведения бухгалтерского и налогового учета? 10.Назовите составляющие приказа об учетной политике для целей налогообложения. </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Учетная политика</dc:title>
  <dc:creator>Evgeny</dc:creator>
  <cp:lastModifiedBy>Пользователь</cp:lastModifiedBy>
  <cp:revision>52</cp:revision>
  <dcterms:created xsi:type="dcterms:W3CDTF">2014-02-26T01:00:56Z</dcterms:created>
  <dcterms:modified xsi:type="dcterms:W3CDTF">2017-08-30T02:52:26Z</dcterms:modified>
</cp:coreProperties>
</file>