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57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2BA61C2-F1BB-4886-8E96-DF3FB37A7E34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D7A8EBE-3ACE-4825-A3B8-741D73E4BDC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5457e15264fa8a7731e16d8f2ok--dizajn-i-reklama-fotofon-derevyannyj-babushkin-sunduk-fon-d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284984"/>
            <a:ext cx="7772400" cy="1470025"/>
          </a:xfrm>
        </p:spPr>
        <p:txBody>
          <a:bodyPr>
            <a:normAutofit/>
          </a:bodyPr>
          <a:lstStyle/>
          <a:p>
            <a:r>
              <a:rPr lang="ru-RU" sz="8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Числительные </a:t>
            </a:r>
            <a:endParaRPr lang="ru-RU" sz="8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99032"/>
          </a:xfrm>
        </p:spPr>
        <p:txBody>
          <a:bodyPr>
            <a:noAutofit/>
          </a:bodyPr>
          <a:lstStyle/>
          <a:p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японском языке числительные делятся на: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9"/>
            <a:ext cx="9144000" cy="345638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собственно японские </a:t>
            </a:r>
            <a:endParaRPr lang="ru-RU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используется </a:t>
            </a:r>
            <a:r>
              <a:rPr lang="ru-RU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кунное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чтение иероглифа) 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китайские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используется </a:t>
            </a:r>
            <a:r>
              <a:rPr lang="ru-RU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онное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чтение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иероглифа)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5" name="Рисунок 4" descr="1641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4596097"/>
            <a:ext cx="4860032" cy="226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Японские числительные используются при счете до десяти и их всего десять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27584" y="1124744"/>
          <a:ext cx="7488832" cy="54864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872208"/>
                <a:gridCol w="1872208"/>
                <a:gridCol w="1872208"/>
                <a:gridCol w="1872208"/>
              </a:tblGrid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ИЕРОГЛИФ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ХИРАГАНА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ПЕРЕВОД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25400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25400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ゼロ　れい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25400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НОЛЬ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25400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一つ</a:t>
                      </a:r>
                      <a:endParaRPr lang="ru-RU" dirty="0" smtClean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ひとつ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ОДИН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二つ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ふたつ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ДВА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2873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三つに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みつ</a:t>
                      </a:r>
                      <a:endParaRPr lang="en-US" altLang="ja-JP" dirty="0" smtClean="0"/>
                    </a:p>
                    <a:p>
                      <a:r>
                        <a:rPr lang="ja-JP" altLang="en-US" dirty="0" smtClean="0"/>
                        <a:t>みっつ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ТРИ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2873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四つ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よつ</a:t>
                      </a:r>
                      <a:endParaRPr lang="en-US" altLang="ja-JP" dirty="0" smtClean="0"/>
                    </a:p>
                    <a:p>
                      <a:r>
                        <a:rPr lang="ja-JP" altLang="en-US" dirty="0" smtClean="0"/>
                        <a:t>よっつ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ЧЕТЫРЕ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五つ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いつつ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ПЯТЬ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2873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六つ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むつ</a:t>
                      </a:r>
                      <a:endParaRPr lang="en-US" altLang="ja-JP" dirty="0" smtClean="0"/>
                    </a:p>
                    <a:p>
                      <a:r>
                        <a:rPr lang="ja-JP" altLang="en-US" dirty="0" smtClean="0"/>
                        <a:t>むっつ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ШЕСТЬ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七つ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ななつ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СЕМЬ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2873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八つ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やつ</a:t>
                      </a:r>
                      <a:endParaRPr lang="en-US" altLang="ja-JP" dirty="0" smtClean="0"/>
                    </a:p>
                    <a:p>
                      <a:r>
                        <a:rPr lang="ja-JP" altLang="en-US" dirty="0" smtClean="0"/>
                        <a:t>やっつ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ВОСЕМЬ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九つ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ここのつ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ДЕВЯТЬ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356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十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とう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ДЕСЯТЬ</a:t>
                      </a:r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японские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числительные используются при 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счете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Возраста</a:t>
            </a:r>
          </a:p>
          <a:p>
            <a:pPr>
              <a:buNone/>
            </a:pPr>
            <a:endParaRPr lang="ru-RU" sz="12800" dirty="0"/>
          </a:p>
          <a:p>
            <a:pPr>
              <a:buNone/>
            </a:pPr>
            <a:endParaRPr lang="ru-RU" sz="12800" dirty="0"/>
          </a:p>
          <a:p>
            <a:pPr>
              <a:buNone/>
            </a:pP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Небольших </a:t>
            </a:r>
            <a:r>
              <a:rPr lang="ru-RU" sz="1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круглых </a:t>
            </a: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предметов</a:t>
            </a:r>
          </a:p>
          <a:p>
            <a:pPr>
              <a:buNone/>
            </a:pP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(фрукты, шары</a:t>
            </a: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pPr>
              <a:buNone/>
            </a:pPr>
            <a:endParaRPr lang="ru-RU" sz="12800" dirty="0"/>
          </a:p>
          <a:p>
            <a:pPr>
              <a:buNone/>
            </a:pPr>
            <a:endParaRPr lang="ru-RU" sz="12800" dirty="0" smtClean="0"/>
          </a:p>
          <a:p>
            <a:pPr>
              <a:buNone/>
            </a:pPr>
            <a:endParaRPr lang="ru-RU" sz="12800" dirty="0"/>
          </a:p>
          <a:p>
            <a:pPr>
              <a:buNone/>
            </a:pP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Небольших </a:t>
            </a:r>
            <a:r>
              <a:rPr lang="ru-RU" sz="1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квадратных предметов </a:t>
            </a:r>
            <a:endParaRPr lang="ru-RU" sz="1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ru-RU" sz="1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коробки, порции еды</a:t>
            </a:r>
            <a:r>
              <a:rPr lang="ru-RU" sz="1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pPr>
              <a:buNone/>
            </a:pPr>
            <a:endParaRPr lang="ru-RU" sz="9000" dirty="0"/>
          </a:p>
          <a:p>
            <a:pPr>
              <a:buNone/>
            </a:pPr>
            <a:r>
              <a:rPr lang="ru-RU" sz="9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другое</a:t>
            </a:r>
            <a:endParaRPr lang="ru-RU" sz="9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 descr="opredelenie-vozrasta-cheloveka-po-foto.jpg.pagespeed.ce.nOipWH5mn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052736"/>
            <a:ext cx="2762622" cy="1925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ruits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140968"/>
            <a:ext cx="3064341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4y5hgcx56cxc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5303656"/>
            <a:ext cx="2039888" cy="1365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ja-JP" altLang="en-US" sz="4000" dirty="0"/>
              <a:t>オレンジ　を　ひとつ　ください。 </a:t>
            </a:r>
            <a:r>
              <a:rPr lang="en-US" altLang="ja-JP" sz="4000" dirty="0"/>
              <a:t>- </a:t>
            </a:r>
            <a:r>
              <a:rPr lang="ru-RU" sz="4000" dirty="0"/>
              <a:t>Дайте, пожалуйста, один апельсин.</a:t>
            </a:r>
          </a:p>
          <a:p>
            <a:r>
              <a:rPr lang="ja-JP" altLang="en-US" sz="4000" dirty="0"/>
              <a:t>りんご　ふたつ　ください。 </a:t>
            </a:r>
            <a:r>
              <a:rPr lang="en-US" altLang="ja-JP" sz="4000" dirty="0"/>
              <a:t>- </a:t>
            </a:r>
            <a:r>
              <a:rPr lang="ru-RU" sz="4000" dirty="0"/>
              <a:t>Дайте, пожалуйста, два яблока.</a:t>
            </a:r>
          </a:p>
          <a:p>
            <a:r>
              <a:rPr lang="ja-JP" altLang="en-US" sz="4000" dirty="0"/>
              <a:t>あの　こ　は　やっつ　です。 </a:t>
            </a:r>
            <a:r>
              <a:rPr lang="en-US" altLang="ja-JP" sz="4000" dirty="0"/>
              <a:t>- </a:t>
            </a:r>
            <a:r>
              <a:rPr lang="ru-RU" sz="4000" dirty="0"/>
              <a:t>Тому ребенку 8 лет.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Китайские числительные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87727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Это когда счет</a:t>
            </a:r>
            <a:r>
              <a:rPr lang="ru-RU" dirty="0"/>
              <a:t> производится по </a:t>
            </a:r>
            <a:r>
              <a:rPr lang="ru-RU" dirty="0" err="1"/>
              <a:t>онному</a:t>
            </a:r>
            <a:r>
              <a:rPr lang="ru-RU" dirty="0"/>
              <a:t> чтению иероглифа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94635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28065"/>
            <a:ext cx="8532440" cy="4929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Так, до 10 досчитали! Что происходит после 10?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4968552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При счете свыше </a:t>
            </a:r>
            <a:r>
              <a:rPr lang="ru-RU" sz="2400" dirty="0"/>
              <a:t>десяти (от </a:t>
            </a:r>
            <a:r>
              <a:rPr lang="ru-RU" sz="2400" dirty="0" smtClean="0"/>
              <a:t>11) употребляются только </a:t>
            </a:r>
            <a:r>
              <a:rPr lang="ru-RU" sz="2400" dirty="0"/>
              <a:t>китайские числительные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/>
              <a:t>Дальше мы будем к 10 прибавлять нужную нам </a:t>
            </a:r>
            <a:r>
              <a:rPr lang="ru-RU" sz="2400" dirty="0" smtClean="0"/>
              <a:t>цифру. </a:t>
            </a:r>
            <a:r>
              <a:rPr lang="ru-RU" sz="2400" dirty="0"/>
              <a:t>Например, если мы хотим сказать 17</a:t>
            </a:r>
            <a:r>
              <a:rPr lang="ru-RU" sz="2400" dirty="0" smtClean="0"/>
              <a:t>,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/>
              <a:t>то сначала произносим 10 (</a:t>
            </a:r>
            <a:r>
              <a:rPr lang="ja-JP" altLang="en-US" sz="2400" dirty="0"/>
              <a:t>じゅう</a:t>
            </a:r>
            <a:r>
              <a:rPr lang="en-US" altLang="ja-JP" sz="2400" dirty="0"/>
              <a:t>=</a:t>
            </a:r>
            <a:r>
              <a:rPr lang="en-US" sz="2400" dirty="0" err="1"/>
              <a:t>juu</a:t>
            </a:r>
            <a:r>
              <a:rPr lang="en-US" sz="2400" dirty="0"/>
              <a:t>), </a:t>
            </a:r>
            <a:r>
              <a:rPr lang="ru-RU" sz="2400" dirty="0"/>
              <a:t>а потом 7 </a:t>
            </a:r>
            <a:r>
              <a:rPr lang="ru-RU" sz="2400" dirty="0" smtClean="0"/>
              <a:t>(</a:t>
            </a:r>
            <a:r>
              <a:rPr lang="ja-JP" altLang="en-US" sz="2400" dirty="0" smtClean="0"/>
              <a:t>なな</a:t>
            </a:r>
            <a:r>
              <a:rPr lang="en-US" altLang="ja-JP" sz="2400" dirty="0" smtClean="0"/>
              <a:t>= </a:t>
            </a:r>
            <a:r>
              <a:rPr lang="en-US" sz="2400" dirty="0"/>
              <a:t>nana</a:t>
            </a:r>
            <a:r>
              <a:rPr lang="en-US" sz="2400" dirty="0" smtClean="0"/>
              <a:t>)</a:t>
            </a:r>
            <a:r>
              <a:rPr lang="ru-RU" sz="2400" dirty="0" smtClean="0"/>
              <a:t> и получаем 17(</a:t>
            </a:r>
            <a:r>
              <a:rPr lang="ja-JP" altLang="en-US" sz="2400" dirty="0" smtClean="0"/>
              <a:t>じゅうなな</a:t>
            </a:r>
            <a:r>
              <a:rPr lang="ru-RU" altLang="ja-JP" sz="2400" dirty="0" smtClean="0"/>
              <a:t> </a:t>
            </a:r>
            <a:r>
              <a:rPr lang="ja-JP" altLang="en-US" sz="2400" dirty="0" smtClean="0"/>
              <a:t>十七</a:t>
            </a:r>
            <a:r>
              <a:rPr lang="ru-RU" altLang="ja-JP" sz="2400" dirty="0" smtClean="0"/>
              <a:t>)</a:t>
            </a:r>
          </a:p>
          <a:p>
            <a:pPr fontAlgn="base">
              <a:buNone/>
            </a:pPr>
            <a:endParaRPr lang="ru-RU" altLang="ja-JP" sz="3100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1700808"/>
            <a:ext cx="36724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US" altLang="ja-JP" sz="2800" dirty="0" smtClean="0"/>
              <a:t>11 </a:t>
            </a:r>
            <a:r>
              <a:rPr lang="ja-JP" altLang="en-US" sz="2800" dirty="0" smtClean="0"/>
              <a:t>十一 じゅういち</a:t>
            </a:r>
          </a:p>
          <a:p>
            <a:pPr fontAlgn="base">
              <a:buNone/>
            </a:pPr>
            <a:r>
              <a:rPr lang="en-US" altLang="ja-JP" sz="2800" dirty="0" smtClean="0"/>
              <a:t>12 </a:t>
            </a:r>
            <a:r>
              <a:rPr lang="ja-JP" altLang="en-US" sz="2800" dirty="0" smtClean="0"/>
              <a:t>十二 じゅうに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13 </a:t>
            </a:r>
            <a:r>
              <a:rPr lang="ja-JP" altLang="en-US" sz="2800" dirty="0" smtClean="0"/>
              <a:t>十三 じゅうさん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14 </a:t>
            </a:r>
            <a:r>
              <a:rPr lang="ja-JP" altLang="en-US" sz="2800" dirty="0" smtClean="0"/>
              <a:t>十四 じゅうよん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15 </a:t>
            </a:r>
            <a:r>
              <a:rPr lang="ja-JP" altLang="en-US" sz="2800" dirty="0" smtClean="0"/>
              <a:t>十五 じゅうご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16 </a:t>
            </a:r>
            <a:r>
              <a:rPr lang="ja-JP" altLang="en-US" sz="2800" dirty="0" smtClean="0"/>
              <a:t>十六 じゅうろく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17 </a:t>
            </a:r>
            <a:r>
              <a:rPr lang="ja-JP" altLang="en-US" sz="2800" dirty="0" smtClean="0"/>
              <a:t>十七 じゅうなな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18 </a:t>
            </a:r>
            <a:r>
              <a:rPr lang="ja-JP" altLang="en-US" sz="2800" dirty="0" smtClean="0"/>
              <a:t>十八 じゅうはち</a:t>
            </a:r>
            <a:endParaRPr lang="en-US" altLang="ja-JP" sz="2800" dirty="0" smtClean="0"/>
          </a:p>
          <a:p>
            <a:pPr fontAlgn="base">
              <a:buNone/>
            </a:pPr>
            <a:r>
              <a:rPr lang="en-US" altLang="ja-JP" sz="2800" dirty="0" smtClean="0"/>
              <a:t>19 </a:t>
            </a:r>
            <a:r>
              <a:rPr lang="ja-JP" altLang="en-US" sz="2800" dirty="0" smtClean="0"/>
              <a:t>十九 じゅうきゅう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Числа от 20 до 99 в японском языке образуются аналогичным образом, например, </a:t>
            </a:r>
            <a:r>
              <a:rPr lang="ru-RU" dirty="0" smtClean="0"/>
              <a:t>36 «три </a:t>
            </a:r>
            <a:r>
              <a:rPr lang="ru-RU" dirty="0"/>
              <a:t>десятка и </a:t>
            </a:r>
            <a:r>
              <a:rPr lang="ru-RU" dirty="0" smtClean="0"/>
              <a:t>шесть»</a:t>
            </a:r>
            <a:r>
              <a:rPr lang="ja-JP" altLang="en-US" dirty="0" smtClean="0"/>
              <a:t>　</a:t>
            </a:r>
            <a:r>
              <a:rPr lang="ru-RU" altLang="ja-JP" dirty="0" smtClean="0"/>
              <a:t>= </a:t>
            </a:r>
            <a:endParaRPr lang="en-US" altLang="ja-JP" dirty="0" smtClean="0"/>
          </a:p>
          <a:p>
            <a:pPr algn="ctr">
              <a:buNone/>
            </a:pPr>
            <a:r>
              <a:rPr lang="ja-JP" altLang="en-US" dirty="0" smtClean="0"/>
              <a:t>三十六 </a:t>
            </a:r>
            <a:r>
              <a:rPr lang="en-US" altLang="ja-JP" dirty="0" smtClean="0"/>
              <a:t>= </a:t>
            </a:r>
            <a:r>
              <a:rPr lang="ja-JP" altLang="en-US" dirty="0"/>
              <a:t>さ</a:t>
            </a:r>
            <a:r>
              <a:rPr lang="ja-JP" altLang="en-US" dirty="0" smtClean="0"/>
              <a:t>んじゅうろく</a:t>
            </a:r>
            <a:endParaRPr lang="en-US" altLang="ja-JP" dirty="0" smtClean="0"/>
          </a:p>
          <a:p>
            <a:pPr algn="ctr" fontAlgn="base">
              <a:buNone/>
            </a:pPr>
            <a:r>
              <a:rPr lang="en-US" altLang="ja-JP" i="1" dirty="0"/>
              <a:t>20 </a:t>
            </a:r>
            <a:r>
              <a:rPr lang="ja-JP" altLang="en-US" i="1" dirty="0"/>
              <a:t>二十 にじゅ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30 </a:t>
            </a:r>
            <a:r>
              <a:rPr lang="ja-JP" altLang="en-US" i="1" dirty="0"/>
              <a:t>三十 さんじゅ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40 </a:t>
            </a:r>
            <a:r>
              <a:rPr lang="ja-JP" altLang="en-US" i="1" dirty="0"/>
              <a:t>四十 よんじゅ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50 </a:t>
            </a:r>
            <a:r>
              <a:rPr lang="ja-JP" altLang="en-US" i="1" dirty="0"/>
              <a:t>五十 ごじゅ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60 </a:t>
            </a:r>
            <a:r>
              <a:rPr lang="ja-JP" altLang="en-US" i="1" dirty="0"/>
              <a:t>六十 ろくじ</a:t>
            </a:r>
            <a:r>
              <a:rPr lang="ja-JP" altLang="en-US" i="1" dirty="0" smtClean="0"/>
              <a:t>ゅう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70 </a:t>
            </a:r>
            <a:r>
              <a:rPr lang="ja-JP" altLang="en-US" i="1" dirty="0"/>
              <a:t>七十 ななじゅ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80 </a:t>
            </a:r>
            <a:r>
              <a:rPr lang="ja-JP" altLang="en-US" i="1" dirty="0"/>
              <a:t>八十 はちじゅ</a:t>
            </a:r>
            <a:r>
              <a:rPr lang="ja-JP" altLang="en-US" i="1" dirty="0" smtClean="0"/>
              <a:t>う</a:t>
            </a:r>
            <a:endParaRPr lang="en-US" altLang="ja-JP" i="1" dirty="0"/>
          </a:p>
          <a:p>
            <a:pPr algn="ctr" fontAlgn="base">
              <a:buNone/>
            </a:pPr>
            <a:r>
              <a:rPr lang="en-US" altLang="ja-JP" i="1" dirty="0"/>
              <a:t>90 </a:t>
            </a:r>
            <a:r>
              <a:rPr lang="ja-JP" altLang="en-US" i="1" dirty="0"/>
              <a:t>九十 きゅうじゅう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669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/>
              <a:t>100 = </a:t>
            </a:r>
            <a:r>
              <a:rPr lang="en-US" sz="4800" dirty="0" smtClean="0"/>
              <a:t>«</a:t>
            </a:r>
            <a:r>
              <a:rPr lang="ja-JP" altLang="en-US" sz="4800" dirty="0"/>
              <a:t>ひゃく</a:t>
            </a:r>
            <a:r>
              <a:rPr lang="en-US" sz="4800" dirty="0" smtClean="0"/>
              <a:t>» </a:t>
            </a:r>
            <a:r>
              <a:rPr lang="en-US" sz="4800" dirty="0"/>
              <a:t>= </a:t>
            </a:r>
            <a:r>
              <a:rPr lang="en-US" sz="4800" dirty="0" smtClean="0"/>
              <a:t>«</a:t>
            </a:r>
            <a:r>
              <a:rPr lang="ja-JP" altLang="en-US" sz="4800" dirty="0" smtClean="0"/>
              <a:t>百</a:t>
            </a:r>
            <a:r>
              <a:rPr lang="ru-RU" sz="4800" dirty="0" smtClean="0"/>
              <a:t>»</a:t>
            </a:r>
            <a:endParaRPr lang="en-US" sz="4800" dirty="0"/>
          </a:p>
          <a:p>
            <a:pPr algn="ctr">
              <a:buNone/>
            </a:pPr>
            <a:r>
              <a:rPr lang="ru-RU" sz="4800" dirty="0" smtClean="0"/>
              <a:t>1000 </a:t>
            </a:r>
            <a:r>
              <a:rPr lang="ru-RU" sz="4800" dirty="0"/>
              <a:t>= </a:t>
            </a:r>
            <a:r>
              <a:rPr lang="ru-RU" sz="4800" dirty="0" smtClean="0"/>
              <a:t>«</a:t>
            </a:r>
            <a:r>
              <a:rPr lang="ja-JP" altLang="en-US" sz="4800" dirty="0"/>
              <a:t>せん</a:t>
            </a:r>
            <a:r>
              <a:rPr lang="en-US" sz="4800" dirty="0" smtClean="0"/>
              <a:t>» </a:t>
            </a:r>
            <a:r>
              <a:rPr lang="en-US" sz="4800" dirty="0"/>
              <a:t>= </a:t>
            </a:r>
            <a:r>
              <a:rPr lang="en-US" sz="4800" dirty="0" smtClean="0"/>
              <a:t>«</a:t>
            </a:r>
            <a:r>
              <a:rPr lang="ja-JP" altLang="en-US" sz="4800" dirty="0" smtClean="0"/>
              <a:t>千</a:t>
            </a:r>
            <a:r>
              <a:rPr lang="ru-RU" sz="4800" dirty="0" smtClean="0"/>
              <a:t>»</a:t>
            </a:r>
            <a:endParaRPr lang="en-US" sz="4800" dirty="0"/>
          </a:p>
          <a:p>
            <a:pPr algn="ctr">
              <a:buNone/>
            </a:pPr>
            <a:r>
              <a:rPr lang="ru-RU" sz="4800" dirty="0" smtClean="0"/>
              <a:t>10000 </a:t>
            </a:r>
            <a:r>
              <a:rPr lang="ru-RU" sz="4800" dirty="0"/>
              <a:t>= </a:t>
            </a:r>
            <a:r>
              <a:rPr lang="ru-RU" sz="4800" dirty="0" smtClean="0"/>
              <a:t>«</a:t>
            </a:r>
            <a:r>
              <a:rPr lang="ja-JP" altLang="en-US" sz="4800" dirty="0" smtClean="0"/>
              <a:t>まん</a:t>
            </a:r>
            <a:r>
              <a:rPr lang="en-US" sz="4800" dirty="0" smtClean="0"/>
              <a:t>» </a:t>
            </a:r>
            <a:r>
              <a:rPr lang="en-US" sz="4800" dirty="0"/>
              <a:t>= </a:t>
            </a:r>
            <a:r>
              <a:rPr lang="en-US" sz="4800" dirty="0" smtClean="0"/>
              <a:t>«</a:t>
            </a:r>
            <a:r>
              <a:rPr lang="ja-JP" altLang="en-US" sz="4800" dirty="0"/>
              <a:t>万</a:t>
            </a:r>
            <a:r>
              <a:rPr lang="ru-RU" sz="4800" dirty="0" smtClean="0"/>
              <a:t>»</a:t>
            </a:r>
            <a:endParaRPr lang="en-US" sz="4800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356992"/>
            <a:ext cx="29523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ja-JP" sz="2000" b="1" dirty="0"/>
              <a:t>200 </a:t>
            </a:r>
            <a:r>
              <a:rPr lang="ja-JP" altLang="en-US" sz="2000" b="1" dirty="0"/>
              <a:t>二百 にひゃ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300 </a:t>
            </a:r>
            <a:r>
              <a:rPr lang="ja-JP" altLang="en-US" sz="2000" b="1" dirty="0"/>
              <a:t>三百 さんびゃ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400 </a:t>
            </a:r>
            <a:r>
              <a:rPr lang="ja-JP" altLang="en-US" sz="2000" b="1" dirty="0"/>
              <a:t>四百 よんひゃ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500 </a:t>
            </a:r>
            <a:r>
              <a:rPr lang="ja-JP" altLang="en-US" sz="2000" b="1" dirty="0"/>
              <a:t>五百 ごひゃ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600 </a:t>
            </a:r>
            <a:r>
              <a:rPr lang="ja-JP" altLang="en-US" sz="2000" b="1" dirty="0"/>
              <a:t>六百 ろっぴゃ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700 </a:t>
            </a:r>
            <a:r>
              <a:rPr lang="ja-JP" altLang="en-US" sz="2000" b="1" dirty="0"/>
              <a:t>七百 ななひゃ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800 </a:t>
            </a:r>
            <a:r>
              <a:rPr lang="ja-JP" altLang="en-US" sz="2000" b="1" dirty="0"/>
              <a:t>八百 はっぴゃ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900 </a:t>
            </a:r>
            <a:r>
              <a:rPr lang="ja-JP" altLang="en-US" sz="2000" b="1" dirty="0"/>
              <a:t>九百 きゅうひゃ</a:t>
            </a:r>
            <a:r>
              <a:rPr lang="ja-JP" altLang="en-US" sz="2000" b="1" dirty="0" smtClean="0"/>
              <a:t>く</a:t>
            </a:r>
            <a:endParaRPr lang="en-US" altLang="ja-JP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3501008"/>
            <a:ext cx="2736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ja-JP" b="1" dirty="0"/>
              <a:t>2,000 </a:t>
            </a:r>
            <a:r>
              <a:rPr lang="ja-JP" altLang="en-US" b="1" dirty="0"/>
              <a:t>二千 にせ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3,000 </a:t>
            </a:r>
            <a:r>
              <a:rPr lang="ja-JP" altLang="en-US" b="1" dirty="0"/>
              <a:t>三千 さんせ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4,000 </a:t>
            </a:r>
            <a:r>
              <a:rPr lang="ja-JP" altLang="en-US" b="1" dirty="0"/>
              <a:t>四千 よんせ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5,000 </a:t>
            </a:r>
            <a:r>
              <a:rPr lang="ja-JP" altLang="en-US" b="1" dirty="0"/>
              <a:t>五千 ごせ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6,000 </a:t>
            </a:r>
            <a:r>
              <a:rPr lang="ja-JP" altLang="en-US" b="1" dirty="0"/>
              <a:t>六千 ろくせ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7,000 </a:t>
            </a:r>
            <a:r>
              <a:rPr lang="ja-JP" altLang="en-US" b="1" dirty="0"/>
              <a:t>七千 ななせ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8,000 </a:t>
            </a:r>
            <a:r>
              <a:rPr lang="ja-JP" altLang="en-US" b="1" dirty="0"/>
              <a:t>八千 はっせ</a:t>
            </a:r>
            <a:r>
              <a:rPr lang="ja-JP" altLang="en-US" b="1" dirty="0" smtClean="0"/>
              <a:t>ん</a:t>
            </a:r>
            <a:endParaRPr lang="en-US" b="1" dirty="0"/>
          </a:p>
          <a:p>
            <a:pPr fontAlgn="base"/>
            <a:r>
              <a:rPr lang="en-US" b="1" dirty="0"/>
              <a:t>9,000 </a:t>
            </a:r>
            <a:r>
              <a:rPr lang="ja-JP" altLang="en-US" b="1" dirty="0"/>
              <a:t>九千 きゅうせ</a:t>
            </a:r>
            <a:r>
              <a:rPr lang="ja-JP" altLang="en-US" b="1" dirty="0" smtClean="0"/>
              <a:t>ん</a:t>
            </a:r>
            <a:endParaRPr lang="en-US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3573016"/>
            <a:ext cx="19442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ja-JP" sz="2000" b="1" dirty="0"/>
              <a:t>10,000 </a:t>
            </a:r>
            <a:r>
              <a:rPr lang="ja-JP" altLang="en-US" sz="2000" b="1" dirty="0"/>
              <a:t>一万 いちま</a:t>
            </a:r>
            <a:r>
              <a:rPr lang="ja-JP" altLang="en-US" sz="2000" b="1" dirty="0" smtClean="0"/>
              <a:t>ん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50, 000 </a:t>
            </a:r>
            <a:r>
              <a:rPr lang="ja-JP" altLang="en-US" sz="2000" b="1" dirty="0"/>
              <a:t>五万 ごま</a:t>
            </a:r>
            <a:r>
              <a:rPr lang="ja-JP" altLang="en-US" sz="2000" b="1" dirty="0" smtClean="0"/>
              <a:t>ん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70,000 </a:t>
            </a:r>
            <a:r>
              <a:rPr lang="ja-JP" altLang="en-US" sz="2000" b="1" dirty="0"/>
              <a:t>七万 ななま</a:t>
            </a:r>
            <a:r>
              <a:rPr lang="ja-JP" altLang="en-US" sz="2000" b="1" dirty="0" smtClean="0"/>
              <a:t>ん</a:t>
            </a:r>
            <a:endParaRPr lang="en-US" altLang="ja-JP" sz="2000" b="1" dirty="0"/>
          </a:p>
          <a:p>
            <a:pPr fontAlgn="base"/>
            <a:r>
              <a:rPr lang="en-US" altLang="ja-JP" sz="2000" b="1" dirty="0"/>
              <a:t>100,000 </a:t>
            </a:r>
            <a:r>
              <a:rPr lang="ja-JP" altLang="en-US" sz="2000" b="1" dirty="0"/>
              <a:t>十万 じゅうま</a:t>
            </a:r>
            <a:r>
              <a:rPr lang="ja-JP" altLang="en-US" sz="2000" b="1" dirty="0" smtClean="0"/>
              <a:t>ん</a:t>
            </a:r>
            <a:endParaRPr lang="en-US" altLang="ja-JP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/>
              <a:t>Попробуйте сами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3" y="1340766"/>
          <a:ext cx="8784975" cy="51825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8325"/>
                <a:gridCol w="2928325"/>
                <a:gridCol w="2928325"/>
              </a:tblGrid>
              <a:tr h="847531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иероглифы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чтение</a:t>
                      </a:r>
                      <a:endParaRPr lang="ru-RU" dirty="0"/>
                    </a:p>
                  </a:txBody>
                  <a:tcPr/>
                </a:tc>
              </a:tr>
              <a:tr h="847531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23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二十三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/>
                </a:tc>
              </a:tr>
              <a:tr h="84753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1</a:t>
                      </a:r>
                      <a:r>
                        <a:rPr lang="ru-RU" sz="4400" dirty="0" smtClean="0"/>
                        <a:t>61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ひゃくじゅういち</a:t>
                      </a:r>
                      <a:endParaRPr lang="ru-RU" sz="2800" dirty="0"/>
                    </a:p>
                  </a:txBody>
                  <a:tcPr/>
                </a:tc>
              </a:tr>
              <a:tr h="84753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5</a:t>
                      </a:r>
                      <a:r>
                        <a:rPr lang="ru-RU" sz="4400" dirty="0" smtClean="0"/>
                        <a:t>72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/>
                </a:tc>
              </a:tr>
              <a:tr h="84753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11</a:t>
                      </a:r>
                      <a:r>
                        <a:rPr lang="ru-RU" sz="4400" dirty="0" smtClean="0"/>
                        <a:t>48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  <a:tr h="847531">
                <a:tc>
                  <a:txBody>
                    <a:bodyPr/>
                    <a:lstStyle/>
                    <a:p>
                      <a:pPr algn="ctr"/>
                      <a:r>
                        <a:rPr lang="ru-RU" altLang="ja-JP" sz="4400" dirty="0" smtClean="0"/>
                        <a:t>55</a:t>
                      </a:r>
                      <a:r>
                        <a:rPr lang="en-US" altLang="ja-JP" sz="4400" dirty="0" smtClean="0"/>
                        <a:t>0</a:t>
                      </a:r>
                      <a:r>
                        <a:rPr lang="ru-RU" sz="4400" dirty="0" smtClean="0"/>
                        <a:t>54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五万五千五十四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Счетные суффиксы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японском языке для счета различных предметов употребляют специальные счетные суффиксы.</a:t>
            </a:r>
          </a:p>
          <a:p>
            <a:pPr algn="ctr">
              <a:buNone/>
            </a:pPr>
            <a:endParaRPr lang="ru-RU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buNone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Например :</a:t>
            </a:r>
          </a:p>
          <a:p>
            <a:pPr algn="ctr">
              <a:buNone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sz="6000" b="1" dirty="0" smtClean="0"/>
              <a:t>Люди</a:t>
            </a:r>
            <a:r>
              <a:rPr lang="ja-JP" altLang="en-US" sz="6000" b="1" dirty="0" smtClean="0"/>
              <a:t>　人　にん</a:t>
            </a:r>
            <a:r>
              <a:rPr lang="ja-JP" altLang="en-US" dirty="0" smtClean="0"/>
              <a:t>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ja-JP" altLang="en-US" dirty="0" smtClean="0"/>
              <a:t>一人（ひちり）　　二人（ふたり）　三人（さんにん）</a:t>
            </a:r>
            <a:endParaRPr lang="ru-RU" altLang="ja-JP" dirty="0" smtClean="0"/>
          </a:p>
          <a:p>
            <a:pPr>
              <a:buNone/>
            </a:pPr>
            <a:endParaRPr lang="ru-RU" altLang="ja-JP" dirty="0"/>
          </a:p>
          <a:p>
            <a:pPr>
              <a:buNone/>
            </a:pPr>
            <a:endParaRPr lang="ru-RU" altLang="ja-JP" dirty="0" smtClean="0"/>
          </a:p>
          <a:p>
            <a:pPr>
              <a:buNone/>
            </a:pPr>
            <a:endParaRPr lang="ru-RU" altLang="ja-JP" dirty="0"/>
          </a:p>
          <a:p>
            <a:pPr>
              <a:buNone/>
            </a:pPr>
            <a:r>
              <a:rPr lang="ru-RU" altLang="ja-JP" dirty="0" smtClean="0"/>
              <a:t>      </a:t>
            </a:r>
          </a:p>
          <a:p>
            <a:pPr>
              <a:buNone/>
            </a:pPr>
            <a:r>
              <a:rPr lang="ja-JP" altLang="en-US" dirty="0" smtClean="0"/>
              <a:t>よ</a:t>
            </a:r>
            <a:r>
              <a:rPr lang="ja-JP" altLang="en-US" dirty="0"/>
              <a:t>に</a:t>
            </a:r>
            <a:r>
              <a:rPr lang="ja-JP" altLang="en-US" dirty="0" smtClean="0"/>
              <a:t>ん</a:t>
            </a:r>
            <a:r>
              <a:rPr lang="ru-RU" altLang="ja-JP" dirty="0" smtClean="0"/>
              <a:t>                       </a:t>
            </a:r>
            <a:r>
              <a:rPr lang="ja-JP" altLang="en-US" dirty="0" smtClean="0"/>
              <a:t>ごにん</a:t>
            </a:r>
            <a:r>
              <a:rPr lang="ru-RU" altLang="ja-JP" dirty="0" smtClean="0"/>
              <a:t>                      </a:t>
            </a:r>
            <a:r>
              <a:rPr lang="ja-JP" altLang="en-US" dirty="0" smtClean="0"/>
              <a:t>ろ</a:t>
            </a:r>
            <a:r>
              <a:rPr lang="ja-JP" altLang="en-US" dirty="0"/>
              <a:t>く</a:t>
            </a:r>
            <a:r>
              <a:rPr lang="ja-JP" altLang="en-US" dirty="0" smtClean="0"/>
              <a:t>にん</a:t>
            </a:r>
            <a:endParaRPr lang="ru-RU" altLang="ja-JP" dirty="0" smtClean="0"/>
          </a:p>
          <a:p>
            <a:pPr>
              <a:buNone/>
            </a:pPr>
            <a:endParaRPr lang="ru-RU" altLang="ja-JP" dirty="0" smtClean="0"/>
          </a:p>
          <a:p>
            <a:pPr>
              <a:buNone/>
            </a:pPr>
            <a:endParaRPr lang="ru-RU" altLang="ja-JP" dirty="0" smtClean="0"/>
          </a:p>
          <a:p>
            <a:pPr>
              <a:buNone/>
            </a:pPr>
            <a:endParaRPr lang="ru-RU" altLang="ja-JP" dirty="0"/>
          </a:p>
          <a:p>
            <a:pPr>
              <a:buNone/>
            </a:pPr>
            <a:r>
              <a:rPr lang="ru-RU" altLang="ja-JP" dirty="0" smtClean="0"/>
              <a:t>                                            </a:t>
            </a:r>
            <a:endParaRPr lang="en-US" altLang="ja-JP" dirty="0" smtClean="0"/>
          </a:p>
          <a:p>
            <a:pPr>
              <a:buNone/>
            </a:pPr>
            <a:r>
              <a:rPr lang="ru-RU" altLang="ja-JP" dirty="0" smtClean="0"/>
              <a:t>И так далее</a:t>
            </a:r>
            <a:endParaRPr lang="en-US" altLang="ja-JP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Рисунок 9" descr="Midori.no.Umi.full.835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772816"/>
            <a:ext cx="2939819" cy="1653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69977-Ni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16832"/>
            <a:ext cx="275101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anime-anime-girls-children-snow-winter-artwork-scarf-Manatsu-no-Yoru-no-Yuki-Monogatari-Kazamatsuri-Koromo-Kazamatsuri-Mana-mangaka-2557x1440-px-6045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6371" y="1772816"/>
            <a:ext cx="3037629" cy="1710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e60b8d2b43adf1eebe6086da0bdd2172_w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077072"/>
            <a:ext cx="1988840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1549617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4149080"/>
            <a:ext cx="2554610" cy="1703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3f194fbcc671d39373d095ac1e4aab4d_t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077072"/>
            <a:ext cx="2383889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 b="1" dirty="0"/>
              <a:t>本 （ほん）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561662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dirty="0" smtClean="0"/>
              <a:t>Длинные </a:t>
            </a:r>
            <a:r>
              <a:rPr lang="ru-RU" dirty="0" err="1"/>
              <a:t>цилинтрические</a:t>
            </a:r>
            <a:r>
              <a:rPr lang="ru-RU" dirty="0"/>
              <a:t> предметы: бутылки, деревья, ручки или карандаши…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708920"/>
            <a:ext cx="1330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/>
              <a:t>いっぽん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99792" y="4005064"/>
            <a:ext cx="1082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/>
              <a:t>にほん</a:t>
            </a:r>
            <a:endParaRPr lang="ru-RU" altLang="en-US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20072" y="2996952"/>
            <a:ext cx="1324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/>
              <a:t>さんぼん</a:t>
            </a:r>
            <a:endParaRPr lang="ru-RU" altLang="en-US" sz="2400" b="1" dirty="0"/>
          </a:p>
        </p:txBody>
      </p:sp>
      <p:pic>
        <p:nvPicPr>
          <p:cNvPr id="13" name="Рисунок 12" descr="kak-otstirat-karandash-s-vyshivki-280x27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0968"/>
            <a:ext cx="1997559" cy="1969023"/>
          </a:xfrm>
          <a:prstGeom prst="rect">
            <a:avLst/>
          </a:prstGeom>
        </p:spPr>
      </p:pic>
      <p:pic>
        <p:nvPicPr>
          <p:cNvPr id="14" name="Рисунок 13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4797152"/>
            <a:ext cx="2590800" cy="176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liX8iDNhv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717032"/>
            <a:ext cx="2016224" cy="257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7524328" y="2276872"/>
            <a:ext cx="135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/>
              <a:t>よんほん</a:t>
            </a:r>
            <a:endParaRPr lang="ru-RU" altLang="en-US" sz="2400" b="1" dirty="0"/>
          </a:p>
        </p:txBody>
      </p:sp>
      <p:pic>
        <p:nvPicPr>
          <p:cNvPr id="18" name="Рисунок 17" descr="2816917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0850" y="2996952"/>
            <a:ext cx="234315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132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 еще примеры</a:t>
            </a:r>
            <a:endParaRPr lang="ru-RU" b="1" dirty="0"/>
          </a:p>
        </p:txBody>
      </p:sp>
      <p:pic>
        <p:nvPicPr>
          <p:cNvPr id="6" name="Содержимое 3" descr="sch-suff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48389"/>
            <a:ext cx="4427984" cy="6109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ch-suff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826632"/>
            <a:ext cx="4211961" cy="603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r>
              <a:rPr lang="ru-RU" sz="4400" dirty="0" smtClean="0"/>
              <a:t>5 яблок </a:t>
            </a:r>
          </a:p>
          <a:p>
            <a:r>
              <a:rPr lang="ru-RU" sz="4400" dirty="0" smtClean="0"/>
              <a:t>32 книги</a:t>
            </a:r>
          </a:p>
          <a:p>
            <a:r>
              <a:rPr lang="ru-RU" sz="4400" dirty="0" smtClean="0"/>
              <a:t>326 карандашей</a:t>
            </a:r>
          </a:p>
          <a:p>
            <a:r>
              <a:rPr lang="ru-RU" sz="4400" dirty="0" smtClean="0"/>
              <a:t>1 150 апельсинов</a:t>
            </a:r>
          </a:p>
          <a:p>
            <a:r>
              <a:rPr lang="ru-RU" sz="4400" dirty="0" smtClean="0"/>
              <a:t>15 000 человек</a:t>
            </a:r>
          </a:p>
          <a:p>
            <a:r>
              <a:rPr lang="ru-RU" sz="4400" dirty="0" smtClean="0"/>
              <a:t>55 365 домов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457e15264fa8a7731e16d8f2ok--dizajn-i-reklama-fotofon-derevyannyj-babushkin-sunduk-fon-d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01008"/>
            <a:ext cx="8028384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ja-JP" alt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ありがとうございました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f2e8b33da5a292450994d57b6b19663c4a84ae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190</TotalTime>
  <Words>599</Words>
  <Application>Microsoft Office PowerPoint</Application>
  <PresentationFormat>Экран (4:3)</PresentationFormat>
  <Paragraphs>173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HGｺﾞｼｯｸM</vt:lpstr>
      <vt:lpstr>ＭＳ ゴシック</vt:lpstr>
      <vt:lpstr>Century Gothic</vt:lpstr>
      <vt:lpstr>Verdana</vt:lpstr>
      <vt:lpstr>Wingdings</vt:lpstr>
      <vt:lpstr>Wingdings 2</vt:lpstr>
      <vt:lpstr>Яркая</vt:lpstr>
      <vt:lpstr>Числительные </vt:lpstr>
      <vt:lpstr>В японском языке числительные делятся на:</vt:lpstr>
      <vt:lpstr> Японские числительные используются при счете до десяти и их всего десять </vt:lpstr>
      <vt:lpstr>японские числительные используются при счете</vt:lpstr>
      <vt:lpstr>Примеры </vt:lpstr>
      <vt:lpstr>Китайские числительные</vt:lpstr>
      <vt:lpstr>Так, до 10 досчитали! Что происходит после 10? </vt:lpstr>
      <vt:lpstr>Презентация PowerPoint</vt:lpstr>
      <vt:lpstr>Презентация PowerPoint</vt:lpstr>
      <vt:lpstr>Попробуйте сами</vt:lpstr>
      <vt:lpstr>Счетные суффиксы</vt:lpstr>
      <vt:lpstr>Люди　人　にん　 </vt:lpstr>
      <vt:lpstr>本 （ほん）</vt:lpstr>
      <vt:lpstr>И еще примеры</vt:lpstr>
      <vt:lpstr>Проверь себя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Числительные</dc:title>
  <dc:creator>user</dc:creator>
  <cp:lastModifiedBy>Радаева Юлия</cp:lastModifiedBy>
  <cp:revision>3</cp:revision>
  <dcterms:created xsi:type="dcterms:W3CDTF">2018-05-24T12:37:18Z</dcterms:created>
  <dcterms:modified xsi:type="dcterms:W3CDTF">2018-05-25T00:38:55Z</dcterms:modified>
</cp:coreProperties>
</file>