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8" d="100"/>
          <a:sy n="78" d="100"/>
        </p:scale>
        <p:origin x="64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0054A745-1630-412D-BCFD-33079C8DA828}" type="datetimeFigureOut">
              <a:rPr lang="ru-RU" smtClean="0"/>
              <a:t>14.06.2018</a:t>
            </a:fld>
            <a:endParaRPr lang="ru-R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83E5D6A-6F71-47E3-B53F-7942D7F914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43316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pull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4A745-1630-412D-BCFD-33079C8DA828}" type="datetimeFigureOut">
              <a:rPr lang="ru-RU" smtClean="0"/>
              <a:t>14.06.2018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E5D6A-6F71-47E3-B53F-7942D7F914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353252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0054A745-1630-412D-BCFD-33079C8DA828}" type="datetimeFigureOut">
              <a:rPr lang="ru-RU" smtClean="0"/>
              <a:t>14.06.2018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183E5D6A-6F71-47E3-B53F-7942D7F914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92607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4A745-1630-412D-BCFD-33079C8DA828}" type="datetimeFigureOut">
              <a:rPr lang="ru-RU" smtClean="0"/>
              <a:t>14.06.2018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E5D6A-6F71-47E3-B53F-7942D7F914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2336891"/>
      </p:ext>
    </p:extLst>
  </p:cSld>
  <p:clrMapOvr>
    <a:masterClrMapping/>
  </p:clrMapOvr>
  <p:transition spd="med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4A745-1630-412D-BCFD-33079C8DA828}" type="datetimeFigureOut">
              <a:rPr lang="ru-RU" smtClean="0"/>
              <a:t>14.06.2018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E5D6A-6F71-47E3-B53F-7942D7F914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514600"/>
      </p:ext>
    </p:extLst>
  </p:cSld>
  <p:clrMapOvr>
    <a:masterClrMapping/>
  </p:clrMapOvr>
  <p:transition spd="med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4A745-1630-412D-BCFD-33079C8DA828}" type="datetimeFigureOut">
              <a:rPr lang="ru-RU" smtClean="0"/>
              <a:t>14.06.2018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E5D6A-6F71-47E3-B53F-7942D7F914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2926343"/>
      </p:ext>
    </p:extLst>
  </p:cSld>
  <p:clrMapOvr>
    <a:masterClrMapping/>
  </p:clrMapOvr>
  <p:transition spd="med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4A745-1630-412D-BCFD-33079C8DA828}" type="datetimeFigureOut">
              <a:rPr lang="ru-RU" smtClean="0"/>
              <a:t>14.06.2018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E5D6A-6F71-47E3-B53F-7942D7F914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027129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4A745-1630-412D-BCFD-33079C8DA828}" type="datetimeFigureOut">
              <a:rPr lang="ru-RU" smtClean="0"/>
              <a:t>14.06.2018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83E5D6A-6F71-47E3-B53F-7942D7F91431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74271718"/>
      </p:ext>
    </p:extLst>
  </p:cSld>
  <p:clrMapOvr>
    <a:masterClrMapping/>
  </p:clrMapOvr>
  <p:transition spd="med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0054A745-1630-412D-BCFD-33079C8DA828}" type="datetimeFigureOut">
              <a:rPr lang="ru-RU" smtClean="0"/>
              <a:t>14.06.2018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83E5D6A-6F71-47E3-B53F-7942D7F91431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815372333"/>
      </p:ext>
    </p:extLst>
  </p:cSld>
  <p:clrMapOvr>
    <a:masterClrMapping/>
  </p:clrMapOvr>
  <p:transition spd="med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4A745-1630-412D-BCFD-33079C8DA828}" type="datetimeFigureOut">
              <a:rPr lang="ru-RU" smtClean="0"/>
              <a:t>14.06.2018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E5D6A-6F71-47E3-B53F-7942D7F914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1619804"/>
      </p:ext>
    </p:extLst>
  </p:cSld>
  <p:clrMapOvr>
    <a:masterClrMapping/>
  </p:clrMapOvr>
  <p:transition spd="med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4A745-1630-412D-BCFD-33079C8DA828}" type="datetimeFigureOut">
              <a:rPr lang="ru-RU" smtClean="0"/>
              <a:t>14.06.2018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E5D6A-6F71-47E3-B53F-7942D7F914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508680"/>
      </p:ext>
    </p:extLst>
  </p:cSld>
  <p:clrMapOvr>
    <a:masterClrMapping/>
  </p:clrMapOvr>
  <p:transition spd="med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0054A745-1630-412D-BCFD-33079C8DA828}" type="datetimeFigureOut">
              <a:rPr lang="ru-RU" smtClean="0"/>
              <a:t>14.06.2018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83E5D6A-6F71-47E3-B53F-7942D7F914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1234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med">
    <p:pull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C35D087-3922-4F8C-9685-90D838E33D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Разнообразие форм   капитала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0E5FDEC6-66D1-4E0E-9784-4FA07338CC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62100" y="4518992"/>
            <a:ext cx="9070848" cy="834886"/>
          </a:xfrm>
        </p:spPr>
        <p:txBody>
          <a:bodyPr>
            <a:normAutofit/>
          </a:bodyPr>
          <a:lstStyle/>
          <a:p>
            <a:pPr algn="r"/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880AEFED-8B29-4BC8-B1A9-456E78F0A08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3839" y="0"/>
            <a:ext cx="518161" cy="1100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94062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35FB4F5-F847-45EA-9732-02ADAAA62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298174"/>
            <a:ext cx="10058400" cy="1371600"/>
          </a:xfrm>
        </p:spPr>
        <p:txBody>
          <a:bodyPr/>
          <a:lstStyle/>
          <a:p>
            <a:r>
              <a:rPr lang="ru-RU" dirty="0"/>
              <a:t>Понятие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DE11019-AC1B-4EAD-A7A0-17AB0BD8A6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808" y="1338469"/>
            <a:ext cx="11476383" cy="5221357"/>
          </a:xfrm>
        </p:spPr>
        <p:txBody>
          <a:bodyPr>
            <a:normAutofit/>
          </a:bodyPr>
          <a:lstStyle/>
          <a:p>
            <a:r>
              <a:rPr lang="ru-RU" b="1" dirty="0"/>
              <a:t>Капитал </a:t>
            </a:r>
            <a:r>
              <a:rPr lang="ru-RU" dirty="0"/>
              <a:t>– экономическая категория; созданные человеком ресурсы, используемые для производства товаров и услуг и приносящие доход. </a:t>
            </a:r>
            <a:r>
              <a:rPr lang="ru-RU" b="1" dirty="0"/>
              <a:t>Капитал</a:t>
            </a:r>
            <a:r>
              <a:rPr lang="ru-RU" dirty="0"/>
              <a:t> выступает в виде </a:t>
            </a:r>
            <a:r>
              <a:rPr lang="ru-RU" i="1" dirty="0"/>
              <a:t>денежного</a:t>
            </a:r>
            <a:r>
              <a:rPr lang="ru-RU" dirty="0"/>
              <a:t> капитала и </a:t>
            </a:r>
            <a:r>
              <a:rPr lang="ru-RU" i="1" dirty="0"/>
              <a:t>реального</a:t>
            </a:r>
            <a:r>
              <a:rPr lang="ru-RU" dirty="0"/>
              <a:t> капитала: на уровне предприятия </a:t>
            </a:r>
            <a:r>
              <a:rPr lang="ru-RU" b="1" dirty="0"/>
              <a:t>капитал</a:t>
            </a:r>
            <a:r>
              <a:rPr lang="ru-RU" dirty="0"/>
              <a:t> - вся сумма материальных благ (вещей) и денежных средств, используемых в производстве; делится на основной и оборотный. </a:t>
            </a:r>
            <a:r>
              <a:rPr lang="ru-RU" b="1" dirty="0"/>
              <a:t>В марксизме</a:t>
            </a:r>
            <a:r>
              <a:rPr lang="ru-RU" dirty="0"/>
              <a:t> </a:t>
            </a:r>
            <a:r>
              <a:rPr lang="ru-RU" b="1" dirty="0"/>
              <a:t>капитал</a:t>
            </a:r>
            <a:r>
              <a:rPr lang="ru-RU" dirty="0"/>
              <a:t> - стоимость, приносящая прибавочную стоимость в результате эксплуатации наемных рабочих классом капиталистов.</a:t>
            </a:r>
            <a:br>
              <a:rPr lang="ru-RU" dirty="0"/>
            </a:br>
            <a:endParaRPr lang="ru-RU" dirty="0"/>
          </a:p>
          <a:p>
            <a:pPr marL="0" indent="0">
              <a:buNone/>
            </a:pPr>
            <a:r>
              <a:rPr lang="ru-RU" sz="2800" dirty="0"/>
              <a:t>Значение слова Капитал по Бизнес словарю: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/>
              <a:t> Материальные и денежные ресурсы, используемые в бизнесе и приносящие доход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/>
              <a:t> Активы физического или юридического лица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/>
              <a:t> Денежные и материальные средства, внесенные пайщиками, акционерами компании, кооператива.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/>
              <a:t> Уставные или зарегистрированные финансовые средства в соглашении о создании компании.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C7F0CBB5-CFF0-4050-8006-63A185E227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3839" y="0"/>
            <a:ext cx="518161" cy="1100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88013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160F802C-8E3D-4A83-A8EF-1459729938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901" y="323886"/>
            <a:ext cx="10314388" cy="617538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1CD282E-7CF4-4EE2-AFDD-80A1F23E85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3839" y="0"/>
            <a:ext cx="518161" cy="1100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46943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BAACEF1-91AC-4674-AF7D-EFB9C9F94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0"/>
            <a:ext cx="10058400" cy="1371600"/>
          </a:xfrm>
        </p:spPr>
        <p:txBody>
          <a:bodyPr/>
          <a:lstStyle/>
          <a:p>
            <a:r>
              <a:rPr lang="ru-RU" dirty="0"/>
              <a:t>Классификация капитала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C27F3D7-E09D-46D8-9D95-8DD909741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7565" y="1073426"/>
            <a:ext cx="11423374" cy="4386469"/>
          </a:xfrm>
        </p:spPr>
        <p:txBody>
          <a:bodyPr numCol="2">
            <a:normAutofit lnSpcReduction="1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b="1" kern="1300" spc="-100" dirty="0"/>
              <a:t>По формам инвестирования</a:t>
            </a:r>
            <a:r>
              <a:rPr lang="ru-RU" sz="2000" kern="1300" spc="-100" dirty="0"/>
              <a:t>: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2000" kern="1300" spc="-100" dirty="0"/>
              <a:t>в денежной форме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2000" kern="1300" spc="-100" dirty="0"/>
              <a:t>в материальной форме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2000" kern="1300" spc="-100" dirty="0"/>
              <a:t>в нематериальной форме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endParaRPr lang="ru-RU" sz="2000" kern="1300" spc="-1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b="1" kern="1300" spc="-100" dirty="0"/>
              <a:t>По формам собственности различают</a:t>
            </a:r>
            <a:r>
              <a:rPr lang="ru-RU" sz="2000" kern="1300" spc="-100" dirty="0"/>
              <a:t>: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2000" kern="1300" spc="-100" dirty="0"/>
              <a:t>частный капитал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2000" kern="1300" spc="-100" dirty="0"/>
              <a:t>государственный капитал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endParaRPr lang="ru-RU" sz="2000" kern="1300" spc="-1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b="1" kern="1300" spc="-100" dirty="0"/>
              <a:t>По организационно-правовым формам</a:t>
            </a:r>
            <a:r>
              <a:rPr lang="ru-RU" sz="2000" kern="1300" spc="-100" dirty="0"/>
              <a:t>: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2000" kern="1300" spc="-100" dirty="0"/>
              <a:t>акционерный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2000" kern="1300" spc="-100" dirty="0"/>
              <a:t>паевой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2000" kern="1300" spc="-100" dirty="0"/>
              <a:t>индивидуальный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endParaRPr lang="ru-RU" sz="2000" kern="1300" spc="-1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b="1" kern="1300" spc="-100" dirty="0"/>
              <a:t>По характеру использования в хозяйственном процессе</a:t>
            </a:r>
            <a:r>
              <a:rPr lang="ru-RU" sz="2000" kern="1300" spc="-100" dirty="0"/>
              <a:t>: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2000" kern="1300" spc="-100" dirty="0"/>
              <a:t>работающий капитал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2000" kern="1300" spc="-100" dirty="0"/>
              <a:t>неработающий капитал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endParaRPr lang="ru-RU" sz="2000" kern="1300" spc="-1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b="1" kern="1300" spc="-100" dirty="0"/>
              <a:t>По характеру использования собственниками</a:t>
            </a:r>
            <a:r>
              <a:rPr lang="ru-RU" sz="2000" kern="1300" spc="-100" dirty="0"/>
              <a:t>: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2000" kern="1300" spc="-100" dirty="0"/>
              <a:t>потребляемый капитал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2000" kern="1300" spc="-100" dirty="0"/>
              <a:t>накапливаемый капитал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endParaRPr lang="ru-RU" sz="2000" kern="1300" spc="-1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b="1" kern="1300" spc="-100" dirty="0"/>
              <a:t>По источникам привлечения</a:t>
            </a:r>
            <a:r>
              <a:rPr lang="ru-RU" sz="2000" kern="1300" spc="-100" dirty="0"/>
              <a:t>: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2000" kern="1300" spc="-100" dirty="0"/>
              <a:t>национальный капитал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2000" kern="1300" spc="-100" dirty="0"/>
              <a:t>иностранный капитал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endParaRPr lang="ru-RU" kern="1300" spc="-100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1EF423FE-43BE-4718-980B-BDC50FDF456A}"/>
              </a:ext>
            </a:extLst>
          </p:cNvPr>
          <p:cNvSpPr/>
          <p:nvPr/>
        </p:nvSpPr>
        <p:spPr>
          <a:xfrm>
            <a:off x="3061252" y="5249638"/>
            <a:ext cx="6096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spc="-100" dirty="0"/>
              <a:t>По соответствию правовым нормам функционирования</a:t>
            </a:r>
            <a:r>
              <a:rPr lang="ru-RU" sz="2000" spc="-100" dirty="0"/>
              <a:t>: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000" spc="-100" dirty="0"/>
              <a:t>легальный капитал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000" spc="-100" dirty="0"/>
              <a:t>теневой капитал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E57DEAA5-7326-4232-9C8B-1E25D61737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3839" y="0"/>
            <a:ext cx="518161" cy="1100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34456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390B75F-1B2D-409B-A906-660E173A5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454" y="139013"/>
            <a:ext cx="8779564" cy="669370"/>
          </a:xfrm>
        </p:spPr>
        <p:txBody>
          <a:bodyPr>
            <a:noAutofit/>
          </a:bodyPr>
          <a:lstStyle/>
          <a:p>
            <a:r>
              <a:rPr lang="ru-RU" dirty="0"/>
              <a:t>Формы капитала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7CB1CE6-6103-4C67-8906-410E6C0A8B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4557" y="834888"/>
            <a:ext cx="11502886" cy="584420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/>
              <a:t>Существует иная классификация капитала:</a:t>
            </a:r>
            <a:endParaRPr lang="ru-RU" dirty="0"/>
          </a:p>
          <a:p>
            <a:pPr marL="0" indent="0">
              <a:buNone/>
            </a:pPr>
            <a:r>
              <a:rPr lang="ru-RU" b="1" dirty="0"/>
              <a:t>1. Купеческий капитал</a:t>
            </a:r>
            <a:r>
              <a:rPr lang="ru-RU" dirty="0"/>
              <a:t> выступал посредником в процессе товарного обмена на стадии простого товарного производства.</a:t>
            </a:r>
          </a:p>
          <a:p>
            <a:pPr marL="0" indent="0">
              <a:buNone/>
            </a:pPr>
            <a:r>
              <a:rPr lang="ru-RU" b="1" dirty="0"/>
              <a:t>2. Ростовщический капитал</a:t>
            </a:r>
            <a:r>
              <a:rPr lang="ru-RU" dirty="0"/>
              <a:t> приносил доход в виде процента от предоставления денежных ссуд. Этот капитал способствовал концентрации в одних руках значительных денежных и материальных ценностей. Становление нового типа общественных отношений про­изошло благодаря приходу капитала в промышленность.</a:t>
            </a:r>
          </a:p>
          <a:p>
            <a:pPr marL="0" indent="0">
              <a:buNone/>
            </a:pPr>
            <a:r>
              <a:rPr lang="ru-RU" b="1" dirty="0"/>
              <a:t>3. Промышленный капитал</a:t>
            </a:r>
            <a:r>
              <a:rPr lang="ru-RU" dirty="0"/>
              <a:t> – капитал, функционирующий в сфере материального и нематериального производства, совершающий полный кругооборот и принимающий на каждой стадии особую функциональную форму. Промышленный капитал относится к промышленности, сельскому хозяйству, транспорту, сфере услуг и другим отраслям экономики.</a:t>
            </a:r>
          </a:p>
          <a:p>
            <a:pPr marL="0" indent="0">
              <a:buNone/>
            </a:pPr>
            <a:r>
              <a:rPr lang="ru-RU" b="1" dirty="0"/>
              <a:t>4</a:t>
            </a:r>
            <a:r>
              <a:rPr lang="ru-RU" dirty="0"/>
              <a:t>. Капитал, воплощенный в средствах производства, называется </a:t>
            </a:r>
            <a:r>
              <a:rPr lang="ru-RU" b="1" dirty="0"/>
              <a:t>реальным капиталом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b="1" dirty="0"/>
              <a:t>5. Человеческий капитал</a:t>
            </a:r>
            <a:r>
              <a:rPr lang="ru-RU" dirty="0"/>
              <a:t> — физические и умственные способности человека, полученные посредством образования или практического опыта; мера воплощенной в человеке способности приносить доход. Иными словами, человеческий капитал - разновидность трудовых ресурсов.</a:t>
            </a:r>
          </a:p>
          <a:p>
            <a:pPr marL="0" indent="0">
              <a:buNone/>
            </a:pPr>
            <a:r>
              <a:rPr lang="ru-RU" b="1" dirty="0"/>
              <a:t>6. Денежный капитал</a:t>
            </a:r>
            <a:r>
              <a:rPr lang="ru-RU" dirty="0"/>
              <a:t> - общий знаменатель, к которому сводят стоимость капитала в форме любого актива. В денежном выражении формируется стоимость как физического, так и человеческого капитала. Денежный капитал, или капитал в денежной форме, представляет собой инвестиционные ресурсы. Сам по себе денежный капитал - не экономический ресурс, непосредственно в производстве не участвует, и используется для покупки факторов производства.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24133CC4-BFF1-4106-BA66-4CD13395F5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3839" y="0"/>
            <a:ext cx="518161" cy="1100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65535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E64AE58-31E4-45C8-912C-0106CF0BB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806" y="418632"/>
            <a:ext cx="9097617" cy="787316"/>
          </a:xfrm>
        </p:spPr>
        <p:txBody>
          <a:bodyPr>
            <a:normAutofit/>
          </a:bodyPr>
          <a:lstStyle/>
          <a:p>
            <a:r>
              <a:rPr lang="ru-RU" dirty="0"/>
              <a:t>Формы капитала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13AD4D2-4C64-4EA1-B7C5-3504866163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806" y="1378226"/>
            <a:ext cx="11277600" cy="6453808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900" b="1" dirty="0"/>
              <a:t>7</a:t>
            </a:r>
            <a:r>
              <a:rPr lang="ru-RU" sz="1900" dirty="0"/>
              <a:t>. Сумма того, что предоставляет конкретные преимущества компании на рынке: патенты, процессы, управленческие навыки, технологии, опыт и информация потребителей и поставщиков в совокупности с человеческим капиталом составляют </a:t>
            </a:r>
            <a:r>
              <a:rPr lang="ru-RU" sz="1900" b="1" dirty="0"/>
              <a:t>интеллектуальный капитал</a:t>
            </a:r>
            <a:r>
              <a:rPr lang="ru-RU" sz="1900" dirty="0"/>
              <a:t>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900" b="1" dirty="0"/>
              <a:t>8. Информационный капитал</a:t>
            </a:r>
            <a:r>
              <a:rPr lang="ru-RU" sz="1900" dirty="0"/>
              <a:t> – это накопленные инвестиции в ИТ-секторе, технологическую, научно-техническую, социально-экономическую и духовную информацию, используемую для получения дохода (технологии составляют основу этого капитала).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900" b="1" dirty="0"/>
              <a:t>9. Производственный капитал</a:t>
            </a:r>
            <a:r>
              <a:rPr lang="ru-RU" sz="1900" dirty="0"/>
              <a:t>- совокупность производительных сил и факторов производства, - реальный капитал. Этот капитал непосредственно участвует в создании материальных и нематериальных благ и их стоимости.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900" b="1" dirty="0"/>
              <a:t>10. Предпринимательский капитал</a:t>
            </a:r>
            <a:r>
              <a:rPr lang="ru-RU" sz="1900" dirty="0"/>
              <a:t> - сумма денег, используемых для конкретного дела с целью получения прибыли или прав управления предприятием (акционерным обществом) через прямые или портфельные инвестиции.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099B4E56-075B-4E11-8DB6-F7D5BEDE1E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3839" y="0"/>
            <a:ext cx="518161" cy="1100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08166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13ECBAD-80D8-4F26-8263-E44DB0B1D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258281"/>
            <a:ext cx="8766313" cy="788641"/>
          </a:xfrm>
        </p:spPr>
        <p:txBody>
          <a:bodyPr/>
          <a:lstStyle/>
          <a:p>
            <a:r>
              <a:rPr lang="ru-RU" dirty="0"/>
              <a:t>Формы капитала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B131890-649D-4278-A919-2A29ED4715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573" y="1046921"/>
            <a:ext cx="11304105" cy="5552798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b="1" dirty="0"/>
              <a:t>11. Стартовый первоначальный капитал</a:t>
            </a:r>
            <a:r>
              <a:rPr lang="ru-RU" dirty="0"/>
              <a:t> отражает потребность предпринимателя в основном и оборотном капитале, который направляется на:</a:t>
            </a:r>
          </a:p>
          <a:p>
            <a:pPr marL="0">
              <a:lnSpc>
                <a:spcPct val="120000"/>
              </a:lnSpc>
              <a:spcBef>
                <a:spcPts val="0"/>
              </a:spcBef>
            </a:pPr>
            <a:r>
              <a:rPr lang="ru-RU" dirty="0"/>
              <a:t>покупку производственных фондов (основных и оборотных),</a:t>
            </a:r>
          </a:p>
          <a:p>
            <a:pPr marL="0">
              <a:lnSpc>
                <a:spcPct val="120000"/>
              </a:lnSpc>
              <a:spcBef>
                <a:spcPts val="0"/>
              </a:spcBef>
            </a:pPr>
            <a:r>
              <a:rPr lang="ru-RU" dirty="0"/>
              <a:t>зарплату и затраты на управление,</a:t>
            </a:r>
          </a:p>
          <a:p>
            <a:pPr marL="0">
              <a:lnSpc>
                <a:spcPct val="120000"/>
              </a:lnSpc>
              <a:spcBef>
                <a:spcPts val="0"/>
              </a:spcBef>
            </a:pPr>
            <a:r>
              <a:rPr lang="ru-RU" dirty="0"/>
              <a:t>другие производственные и непроизводственные расходы (регистрация предприятия, открытие банковского счета, ремонт оборудования и др.).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b="1" dirty="0"/>
              <a:t>12. Уставный капитал</a:t>
            </a:r>
            <a:r>
              <a:rPr lang="ru-RU" dirty="0"/>
              <a:t> - источник основных и оборотных средств предприятия, формируется при его организации. Источники формирования уставного капитала зависят от организационно - правовой формы предприятия. Источники:</a:t>
            </a:r>
          </a:p>
          <a:p>
            <a:pPr marL="0">
              <a:lnSpc>
                <a:spcPct val="120000"/>
              </a:lnSpc>
              <a:spcBef>
                <a:spcPts val="0"/>
              </a:spcBef>
            </a:pPr>
            <a:r>
              <a:rPr lang="ru-RU" dirty="0"/>
              <a:t>акционерный капитал,</a:t>
            </a:r>
          </a:p>
          <a:p>
            <a:pPr marL="0">
              <a:lnSpc>
                <a:spcPct val="120000"/>
              </a:lnSpc>
              <a:spcBef>
                <a:spcPts val="0"/>
              </a:spcBef>
            </a:pPr>
            <a:r>
              <a:rPr lang="ru-RU" dirty="0"/>
              <a:t>паевые взносы учредителей,</a:t>
            </a:r>
          </a:p>
          <a:p>
            <a:pPr marL="0">
              <a:lnSpc>
                <a:spcPct val="120000"/>
              </a:lnSpc>
              <a:spcBef>
                <a:spcPts val="0"/>
              </a:spcBef>
            </a:pPr>
            <a:r>
              <a:rPr lang="ru-RU" dirty="0"/>
              <a:t>отраслевые финансовые структуры,</a:t>
            </a:r>
          </a:p>
          <a:p>
            <a:pPr marL="0">
              <a:lnSpc>
                <a:spcPct val="120000"/>
              </a:lnSpc>
              <a:spcBef>
                <a:spcPts val="0"/>
              </a:spcBef>
            </a:pPr>
            <a:r>
              <a:rPr lang="ru-RU" dirty="0"/>
              <a:t>долгосрочный кредит,</a:t>
            </a:r>
          </a:p>
          <a:p>
            <a:pPr marL="0">
              <a:lnSpc>
                <a:spcPct val="120000"/>
              </a:lnSpc>
              <a:spcBef>
                <a:spcPts val="0"/>
              </a:spcBef>
            </a:pPr>
            <a:r>
              <a:rPr lang="ru-RU" dirty="0"/>
              <a:t>бюджетные средства.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b="1" dirty="0"/>
              <a:t>13. Финансовый капитал</a:t>
            </a:r>
            <a:r>
              <a:rPr lang="ru-RU" dirty="0"/>
              <a:t> - это капитал, который выступает в форме ценных бумаг (акций, облигаций и т.п.) и ссудного капитала.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29111297-943D-41EA-B55A-910A1AB9C5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3839" y="0"/>
            <a:ext cx="518161" cy="1100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09644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0F24857-10AC-45E1-A675-D20AA2FB4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3670" y="377688"/>
            <a:ext cx="11277599" cy="1886446"/>
          </a:xfrm>
        </p:spPr>
        <p:txBody>
          <a:bodyPr>
            <a:normAutofit/>
          </a:bodyPr>
          <a:lstStyle/>
          <a:p>
            <a:r>
              <a:rPr lang="ru-RU" sz="5400" b="1" dirty="0"/>
              <a:t>Формы движения капитала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561A793-EAB6-4230-97C0-8EC76778A5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2121" y="1974573"/>
            <a:ext cx="10919791" cy="4505739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2400" dirty="0"/>
              <a:t>Миграция капитала происходит в форме предпринимательского и ссудного капитала:</a:t>
            </a:r>
            <a:endParaRPr lang="ru-RU" sz="2400" b="1" dirty="0"/>
          </a:p>
          <a:p>
            <a:r>
              <a:rPr lang="ru-RU" sz="2400" b="1" dirty="0"/>
              <a:t>Ссудный капитал</a:t>
            </a:r>
            <a:r>
              <a:rPr lang="ru-RU" sz="2400" dirty="0"/>
              <a:t> — денежные средства, вкладываемые в производство с целью получения ссудного процента от использования капитала за рубежом. Движение ссудного капитала осуществляется в виде международного кредита из государственных или частных источников.</a:t>
            </a:r>
          </a:p>
          <a:p>
            <a:r>
              <a:rPr lang="ru-RU" sz="2400" b="1" dirty="0"/>
              <a:t>Предпринимательский капитал </a:t>
            </a:r>
            <a:r>
              <a:rPr lang="ru-RU" sz="2400" dirty="0"/>
              <a:t>— денежные средства, прямо или косвенно вкладываемые в производство с целью получения прибыли. Обращается предпринимательский капитал путем зарубежного инвестирования, когда частные лица, государственные предприятия или государство вкладывают средства за рубеж.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4602F7A8-E95D-4E47-A5A6-6E095F8237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3839" y="0"/>
            <a:ext cx="518161" cy="1100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25722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9F5B352-1DA9-4379-82D3-F1301BBC2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530" y="137161"/>
            <a:ext cx="9303026" cy="909762"/>
          </a:xfrm>
        </p:spPr>
        <p:txBody>
          <a:bodyPr/>
          <a:lstStyle/>
          <a:p>
            <a:r>
              <a:rPr lang="ru-RU" dirty="0"/>
              <a:t>Формы движения капитала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B233B25-E58A-40EA-8B16-78B451CD3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5861" y="1258957"/>
            <a:ext cx="10880035" cy="526111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400" dirty="0"/>
              <a:t>По источникам происхождения капитал делится на официальный и частный капитал.</a:t>
            </a:r>
          </a:p>
          <a:p>
            <a:r>
              <a:rPr lang="ru-RU" sz="2400" b="1" dirty="0"/>
              <a:t>Официальный (государственный) капитал</a:t>
            </a:r>
            <a:r>
              <a:rPr lang="ru-RU" sz="2400" dirty="0"/>
              <a:t> — это средства из государственного бюджета, перемещаемые за границу по решению правительств, а также по решению межправительственных организаций. Совершает движение в виде займов, ссуд и иностранной помощи.</a:t>
            </a:r>
          </a:p>
          <a:p>
            <a:r>
              <a:rPr lang="ru-RU" sz="2400" b="1" dirty="0"/>
              <a:t>Частный (негосударственный) капитал</a:t>
            </a:r>
            <a:r>
              <a:rPr lang="ru-RU" sz="2400" dirty="0"/>
              <a:t> - это средства частных компаний, банков и других негосударственных организаций, перемещаемые за границу по решению руководящих органов. Источник этого капитала - средства частных фирм не связанные с государственным бюджетом. Это инвестиции в создание зарубежного производства, межбанковские экспортные кредиты. Несмотря на автономность компаний в принятии решений о международном перемещении принадлежащего им капитала, правительство оставило за собой право его контролировать и регулировать.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46614EC3-56C7-4D83-8EBF-EE6614ADDC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3839" y="0"/>
            <a:ext cx="518161" cy="1100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98712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CD17490-10BF-4761-A33F-73BA26D09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522" y="-59772"/>
            <a:ext cx="10058400" cy="1119946"/>
          </a:xfrm>
        </p:spPr>
        <p:txBody>
          <a:bodyPr/>
          <a:lstStyle/>
          <a:p>
            <a:r>
              <a:rPr lang="ru-RU" dirty="0"/>
              <a:t>Формы движения капитала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C9ED8AF-9535-40BA-87BC-FFA1C83524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9843" y="1060174"/>
            <a:ext cx="11211340" cy="5539409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sz="8800" dirty="0"/>
              <a:t>По цели зарубежного инвестирования капитал делится на прямые инвестиции и портфельные инвестиции:</a:t>
            </a:r>
          </a:p>
          <a:p>
            <a:r>
              <a:rPr lang="ru-RU" sz="8800" b="1" dirty="0"/>
              <a:t>Прямые иностранные инвестиции</a:t>
            </a:r>
            <a:r>
              <a:rPr lang="ru-RU" sz="8800" dirty="0"/>
              <a:t> — вложение капитала с целью приобретения долгосрочного экономического интереса в стране приложения (страна-реципиент) капитала, обеспечивающее контроль инвестора над объектом размещения капитала. Возникают при создании зарубежного филиала национальной фирмы или приобретения контрольного пакета акций иностранной компании. Прямые иностранные инвестиции связаны с вывозом частного предпринимательского капитала. Это реальные вложения в предприятия, землю, другие капитальные товары.</a:t>
            </a:r>
          </a:p>
          <a:p>
            <a:r>
              <a:rPr lang="ru-RU" sz="8800" b="1" dirty="0"/>
              <a:t>Портфельные иностранные инвестиции</a:t>
            </a:r>
            <a:r>
              <a:rPr lang="ru-RU" sz="8800" dirty="0"/>
              <a:t> — вложение капитала в иностранные ценные бумаги (финансовая операция), не дающие инвестору права контроля над объектом инвестирования. Портфельные инвестиции приводят к диверсификации портфеля экономического агента, снижают риск инвестирования. Преимущественно основаны на частном предпринимательском капитале, хотя и государство выпускает свои, и приобретает иностранные ценные бумаги. Портфельные инвестиции представляют собой чисто финансовые активы, выраженные в национальной валюте.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5ED317C1-72B0-4ED2-B8DE-C63C1F77B2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3839" y="0"/>
            <a:ext cx="518161" cy="1100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00570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C56128D-89F5-4472-85D2-BC03536A0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034" y="298037"/>
            <a:ext cx="10310191" cy="510345"/>
          </a:xfrm>
        </p:spPr>
        <p:txBody>
          <a:bodyPr>
            <a:noAutofit/>
          </a:bodyPr>
          <a:lstStyle/>
          <a:p>
            <a:r>
              <a:rPr lang="ru-RU" dirty="0"/>
              <a:t>Формы движения капитала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3653590-7AE2-4665-BB2A-1A9AC61905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626" y="1470991"/>
            <a:ext cx="10668000" cy="4969566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/>
              <a:t>По сроку вложения выделяют долгосрочный, среднесрочный и краткосрочный капитал:</a:t>
            </a:r>
          </a:p>
          <a:p>
            <a:r>
              <a:rPr lang="ru-RU" sz="2400" b="1" dirty="0"/>
              <a:t>Долгосрочный капитал</a:t>
            </a:r>
            <a:r>
              <a:rPr lang="ru-RU" sz="2400" dirty="0"/>
              <a:t> — вложения капитала сроком свыше 5 лет. Вложения предпринимательского капитала в форме прямых и портфельных инвестиций являются долгосрочными.</a:t>
            </a:r>
          </a:p>
          <a:p>
            <a:r>
              <a:rPr lang="ru-RU" sz="2400" b="1" dirty="0"/>
              <a:t>Среднесрочный капитал</a:t>
            </a:r>
            <a:r>
              <a:rPr lang="ru-RU" sz="2400" dirty="0"/>
              <a:t> - вложение капитала сроком от 1 года до 5 лет.</a:t>
            </a:r>
          </a:p>
          <a:p>
            <a:r>
              <a:rPr lang="ru-RU" sz="2400" b="1" dirty="0"/>
              <a:t>Краткосрочный капитал</a:t>
            </a:r>
            <a:r>
              <a:rPr lang="ru-RU" sz="2400" dirty="0"/>
              <a:t> — вложение капитала сроком до 1 года.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73FB6A23-1FF1-45B0-863B-2B595377426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3839" y="0"/>
            <a:ext cx="518161" cy="1100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3956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05DE91F-23EF-487A-825D-0EE7A9E9F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913" y="0"/>
            <a:ext cx="10058400" cy="1007165"/>
          </a:xfrm>
        </p:spPr>
        <p:txBody>
          <a:bodyPr/>
          <a:lstStyle/>
          <a:p>
            <a:r>
              <a:rPr lang="ru-RU" dirty="0"/>
              <a:t>Формы движения капитала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AC495A1-79BF-4448-A626-2ED14B8E33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722" y="1378226"/>
            <a:ext cx="11012555" cy="5340626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/>
              <a:t>Также выделяют нелегальный капитал и внутрифирменный капитал:</a:t>
            </a:r>
          </a:p>
          <a:p>
            <a:r>
              <a:rPr lang="ru-RU" sz="2400" b="1" dirty="0"/>
              <a:t>Нелегальный капитал</a:t>
            </a:r>
            <a:r>
              <a:rPr lang="ru-RU" sz="2400" dirty="0"/>
              <a:t> — миграция капитала, которая идет в обход национального и международного права (в России незаконные способы экспорта капитала называют бегством или утечкой).</a:t>
            </a:r>
          </a:p>
          <a:p>
            <a:r>
              <a:rPr lang="ru-RU" sz="2400" b="1" dirty="0"/>
              <a:t>Внутрифирменный капитал</a:t>
            </a:r>
            <a:r>
              <a:rPr lang="ru-RU" sz="2400" dirty="0"/>
              <a:t> — переводимый между филиалами и дочерними фирмами (банками), принадлежащими одной корпорации и расположенными в разных странах.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00FA83C4-6CC3-4F2D-9B05-61EB140F80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3839" y="0"/>
            <a:ext cx="518161" cy="1100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28616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F3C62BF-930B-4826-BC18-6F3D1C12632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Спасибо за внимание!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10C0EB6E-D3EE-4EAF-99FD-81B038BADCE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677924AF-D913-4226-8275-7738453ADD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3839" y="0"/>
            <a:ext cx="518161" cy="1100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71050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96fca7cea8391ca629ca399fef6acbbde2fb73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Савон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Савон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аво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TM03457510[[fn=Савон]]</Template>
  <TotalTime>78</TotalTime>
  <Words>220</Words>
  <Application>Microsoft Office PowerPoint</Application>
  <PresentationFormat>Широкоэкранный</PresentationFormat>
  <Paragraphs>84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Century Gothic</vt:lpstr>
      <vt:lpstr>Garamond</vt:lpstr>
      <vt:lpstr>Wingdings</vt:lpstr>
      <vt:lpstr>Савон</vt:lpstr>
      <vt:lpstr>Разнообразие форм   капитала</vt:lpstr>
      <vt:lpstr>Понятие </vt:lpstr>
      <vt:lpstr>Презентация PowerPoint</vt:lpstr>
      <vt:lpstr>Классификация капитала</vt:lpstr>
      <vt:lpstr>Формы капитала</vt:lpstr>
      <vt:lpstr>Формы капитала</vt:lpstr>
      <vt:lpstr>Формы капитала</vt:lpstr>
      <vt:lpstr>Формы движения капитала</vt:lpstr>
      <vt:lpstr>Формы движения капитала</vt:lpstr>
      <vt:lpstr>Формы движения капитала</vt:lpstr>
      <vt:lpstr>Формы движения капитала</vt:lpstr>
      <vt:lpstr>Формы движения капитала</vt:lpstr>
      <vt:lpstr>Спасибо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Разнообразие форм   капитала</dc:title>
  <dc:creator>Настя</dc:creator>
  <cp:lastModifiedBy>Романова Галина</cp:lastModifiedBy>
  <cp:revision>3</cp:revision>
  <dcterms:created xsi:type="dcterms:W3CDTF">2018-04-16T12:41:57Z</dcterms:created>
  <dcterms:modified xsi:type="dcterms:W3CDTF">2018-06-14T06:14:20Z</dcterms:modified>
</cp:coreProperties>
</file>